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1171" r:id="rId2"/>
    <p:sldId id="1165" r:id="rId3"/>
    <p:sldId id="1285" r:id="rId4"/>
    <p:sldId id="1297" r:id="rId5"/>
    <p:sldId id="1286" r:id="rId6"/>
    <p:sldId id="1292" r:id="rId7"/>
    <p:sldId id="1287" r:id="rId8"/>
    <p:sldId id="1290" r:id="rId9"/>
    <p:sldId id="1301" r:id="rId10"/>
    <p:sldId id="1299" r:id="rId11"/>
    <p:sldId id="1294" r:id="rId12"/>
    <p:sldId id="1295" r:id="rId13"/>
    <p:sldId id="1296" r:id="rId14"/>
    <p:sldId id="1300" r:id="rId15"/>
    <p:sldId id="775" r:id="rId16"/>
    <p:sldId id="1302" r:id="rId17"/>
    <p:sldId id="1303" r:id="rId18"/>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078"/>
    <a:srgbClr val="0000FF"/>
    <a:srgbClr val="660033"/>
    <a:srgbClr val="FF9900"/>
    <a:srgbClr val="C2FC64"/>
    <a:srgbClr val="C4DA2D"/>
    <a:srgbClr val="FCFDFB"/>
    <a:srgbClr val="1290B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473" autoAdjust="0"/>
    <p:restoredTop sz="95902" autoAdjust="0"/>
  </p:normalViewPr>
  <p:slideViewPr>
    <p:cSldViewPr>
      <p:cViewPr>
        <p:scale>
          <a:sx n="125" d="100"/>
          <a:sy n="125" d="100"/>
        </p:scale>
        <p:origin x="2736" y="960"/>
      </p:cViewPr>
      <p:guideLst>
        <p:guide orient="horz" pos="2160"/>
        <p:guide pos="288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E6E67C-4CC3-4F6A-89E2-EDE0FF2F661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CD571E65-3071-42C7-B1B2-E9E12EED983B}">
      <dgm:prSet phldrT="[Text]"/>
      <dgm:spPr>
        <a:solidFill>
          <a:srgbClr val="002060"/>
        </a:solidFill>
      </dgm:spPr>
      <dgm:t>
        <a:bodyPr/>
        <a:lstStyle/>
        <a:p>
          <a:r>
            <a:rPr lang="en-US" dirty="0"/>
            <a:t>Trump 2.0</a:t>
          </a:r>
        </a:p>
      </dgm:t>
    </dgm:pt>
    <dgm:pt modelId="{0859BCEA-3E39-4434-BDF2-FD6E2DEB7180}" type="parTrans" cxnId="{7D1CC6A7-1189-410F-8106-A70443C82F78}">
      <dgm:prSet/>
      <dgm:spPr/>
      <dgm:t>
        <a:bodyPr/>
        <a:lstStyle/>
        <a:p>
          <a:endParaRPr lang="en-US"/>
        </a:p>
      </dgm:t>
    </dgm:pt>
    <dgm:pt modelId="{79EF8A82-1799-4251-87AB-9C8B26E97EAF}" type="sibTrans" cxnId="{7D1CC6A7-1189-410F-8106-A70443C82F78}">
      <dgm:prSet/>
      <dgm:spPr/>
      <dgm:t>
        <a:bodyPr/>
        <a:lstStyle/>
        <a:p>
          <a:endParaRPr lang="en-US"/>
        </a:p>
      </dgm:t>
    </dgm:pt>
    <dgm:pt modelId="{2190CBF9-9558-45EA-A840-7FCC8DC9285A}">
      <dgm:prSet phldrT="[Text]"/>
      <dgm:spPr>
        <a:solidFill>
          <a:srgbClr val="FF9900"/>
        </a:solidFill>
      </dgm:spPr>
      <dgm:t>
        <a:bodyPr/>
        <a:lstStyle/>
        <a:p>
          <a:r>
            <a:rPr lang="en-US" dirty="0"/>
            <a:t>Trade (Tariffs)</a:t>
          </a:r>
        </a:p>
      </dgm:t>
    </dgm:pt>
    <dgm:pt modelId="{5EDC4CEB-3219-4AAC-AEF0-833043FB09A9}" type="parTrans" cxnId="{3A240920-4E0B-402E-B489-77E899198DA7}">
      <dgm:prSet/>
      <dgm:spPr/>
      <dgm:t>
        <a:bodyPr/>
        <a:lstStyle/>
        <a:p>
          <a:endParaRPr lang="en-US"/>
        </a:p>
      </dgm:t>
    </dgm:pt>
    <dgm:pt modelId="{773A441A-23CD-4CBB-BBC2-65F0C2ECA66F}" type="sibTrans" cxnId="{3A240920-4E0B-402E-B489-77E899198DA7}">
      <dgm:prSet/>
      <dgm:spPr/>
      <dgm:t>
        <a:bodyPr/>
        <a:lstStyle/>
        <a:p>
          <a:endParaRPr lang="en-US"/>
        </a:p>
      </dgm:t>
    </dgm:pt>
    <dgm:pt modelId="{314A8AEF-5345-4149-937B-FF999940395B}">
      <dgm:prSet phldrT="[Text]"/>
      <dgm:spPr>
        <a:solidFill>
          <a:schemeClr val="tx1"/>
        </a:solidFill>
      </dgm:spPr>
      <dgm:t>
        <a:bodyPr/>
        <a:lstStyle/>
        <a:p>
          <a:r>
            <a:rPr lang="en-US" dirty="0"/>
            <a:t>Energy/Oil</a:t>
          </a:r>
        </a:p>
      </dgm:t>
    </dgm:pt>
    <dgm:pt modelId="{FE7D818A-0C03-4B4D-A713-1D689BA2623D}" type="parTrans" cxnId="{C6189846-03D5-4B59-91E3-36DFDA036017}">
      <dgm:prSet/>
      <dgm:spPr/>
      <dgm:t>
        <a:bodyPr/>
        <a:lstStyle/>
        <a:p>
          <a:endParaRPr lang="en-US"/>
        </a:p>
      </dgm:t>
    </dgm:pt>
    <dgm:pt modelId="{EACAB97B-A9BF-472A-9347-2DBBC63DA0D4}" type="sibTrans" cxnId="{C6189846-03D5-4B59-91E3-36DFDA036017}">
      <dgm:prSet/>
      <dgm:spPr/>
      <dgm:t>
        <a:bodyPr/>
        <a:lstStyle/>
        <a:p>
          <a:endParaRPr lang="en-US"/>
        </a:p>
      </dgm:t>
    </dgm:pt>
    <dgm:pt modelId="{C1787128-30C9-4FF4-86D8-B769F341A75D}">
      <dgm:prSet phldrT="[Text]"/>
      <dgm:spPr>
        <a:solidFill>
          <a:schemeClr val="accent3">
            <a:lumMod val="50000"/>
          </a:schemeClr>
        </a:solidFill>
      </dgm:spPr>
      <dgm:t>
        <a:bodyPr/>
        <a:lstStyle/>
        <a:p>
          <a:r>
            <a:rPr lang="en-US" dirty="0"/>
            <a:t>Remove Restrictions</a:t>
          </a:r>
        </a:p>
      </dgm:t>
    </dgm:pt>
    <dgm:pt modelId="{0A2B93BA-6BF8-44AB-8B91-1D81371395FB}" type="parTrans" cxnId="{FABDD84B-0C01-485D-A0F2-C8F8D87E23F3}">
      <dgm:prSet/>
      <dgm:spPr/>
      <dgm:t>
        <a:bodyPr/>
        <a:lstStyle/>
        <a:p>
          <a:endParaRPr lang="en-US"/>
        </a:p>
      </dgm:t>
    </dgm:pt>
    <dgm:pt modelId="{A5E6F2F1-9048-44D3-8F3F-126DF336046E}" type="sibTrans" cxnId="{FABDD84B-0C01-485D-A0F2-C8F8D87E23F3}">
      <dgm:prSet/>
      <dgm:spPr/>
      <dgm:t>
        <a:bodyPr/>
        <a:lstStyle/>
        <a:p>
          <a:endParaRPr lang="en-US"/>
        </a:p>
      </dgm:t>
    </dgm:pt>
    <dgm:pt modelId="{AE3431D5-736D-48CD-A3D4-2B9E6EC7BA99}">
      <dgm:prSet/>
      <dgm:spPr>
        <a:solidFill>
          <a:srgbClr val="FF0000"/>
        </a:solidFill>
      </dgm:spPr>
      <dgm:t>
        <a:bodyPr/>
        <a:lstStyle/>
        <a:p>
          <a:r>
            <a:rPr lang="en-US" dirty="0"/>
            <a:t>Impose Higher China/wider Tariffs!</a:t>
          </a:r>
        </a:p>
      </dgm:t>
    </dgm:pt>
    <dgm:pt modelId="{35F84066-47EC-47A1-B3F5-3784519B5D49}" type="parTrans" cxnId="{8D3F9B8F-9B57-4E0B-81E9-FF8F061A0791}">
      <dgm:prSet/>
      <dgm:spPr/>
      <dgm:t>
        <a:bodyPr/>
        <a:lstStyle/>
        <a:p>
          <a:endParaRPr lang="en-US"/>
        </a:p>
      </dgm:t>
    </dgm:pt>
    <dgm:pt modelId="{90B77512-8CB4-4A7A-8A6B-FAC1D9E3437C}" type="sibTrans" cxnId="{8D3F9B8F-9B57-4E0B-81E9-FF8F061A0791}">
      <dgm:prSet/>
      <dgm:spPr/>
      <dgm:t>
        <a:bodyPr/>
        <a:lstStyle/>
        <a:p>
          <a:endParaRPr lang="en-US"/>
        </a:p>
      </dgm:t>
    </dgm:pt>
    <dgm:pt modelId="{D50C0828-A5F1-4602-84EB-BD66DA75DE38}">
      <dgm:prSet/>
      <dgm:spPr/>
      <dgm:t>
        <a:bodyPr/>
        <a:lstStyle/>
        <a:p>
          <a:r>
            <a:rPr lang="en-US" dirty="0"/>
            <a:t>Infrastructure [Fiscal]</a:t>
          </a:r>
          <a:endParaRPr lang="en-SG" dirty="0"/>
        </a:p>
      </dgm:t>
    </dgm:pt>
    <dgm:pt modelId="{AA977378-BDB9-4754-964F-C1C7B5E35EF4}" type="parTrans" cxnId="{3F9D0E78-641C-4F0A-83D0-907E754419DB}">
      <dgm:prSet/>
      <dgm:spPr/>
      <dgm:t>
        <a:bodyPr/>
        <a:lstStyle/>
        <a:p>
          <a:endParaRPr lang="en-SG"/>
        </a:p>
      </dgm:t>
    </dgm:pt>
    <dgm:pt modelId="{76963991-0828-4115-8605-52DAEADDE2FE}" type="sibTrans" cxnId="{3F9D0E78-641C-4F0A-83D0-907E754419DB}">
      <dgm:prSet/>
      <dgm:spPr/>
      <dgm:t>
        <a:bodyPr/>
        <a:lstStyle/>
        <a:p>
          <a:endParaRPr lang="en-SG"/>
        </a:p>
      </dgm:t>
    </dgm:pt>
    <dgm:pt modelId="{F91D678D-AEDA-40D2-9EC7-C1D8616A3DC4}">
      <dgm:prSet/>
      <dgm:spPr/>
      <dgm:t>
        <a:bodyPr/>
        <a:lstStyle/>
        <a:p>
          <a:r>
            <a:rPr lang="en-US" dirty="0"/>
            <a:t>Tax Cuts [Fiscal]</a:t>
          </a:r>
          <a:endParaRPr lang="en-SG" dirty="0"/>
        </a:p>
      </dgm:t>
    </dgm:pt>
    <dgm:pt modelId="{B18E5E1B-3CF5-44D4-8353-9B89A83316BC}" type="parTrans" cxnId="{73624CC2-70F7-479A-AA50-0EA2C52D9B02}">
      <dgm:prSet/>
      <dgm:spPr/>
      <dgm:t>
        <a:bodyPr/>
        <a:lstStyle/>
        <a:p>
          <a:endParaRPr lang="en-SG"/>
        </a:p>
      </dgm:t>
    </dgm:pt>
    <dgm:pt modelId="{168801AA-ABB1-43E3-B06E-FF8E2325EDD3}" type="sibTrans" cxnId="{73624CC2-70F7-479A-AA50-0EA2C52D9B02}">
      <dgm:prSet/>
      <dgm:spPr/>
      <dgm:t>
        <a:bodyPr/>
        <a:lstStyle/>
        <a:p>
          <a:endParaRPr lang="en-SG"/>
        </a:p>
      </dgm:t>
    </dgm:pt>
    <dgm:pt modelId="{80BD22E9-EFE8-4BFF-8CC8-A1C5DADF9174}">
      <dgm:prSet/>
      <dgm:spPr>
        <a:solidFill>
          <a:schemeClr val="accent6">
            <a:lumMod val="75000"/>
          </a:schemeClr>
        </a:solidFill>
      </dgm:spPr>
      <dgm:t>
        <a:bodyPr/>
        <a:lstStyle/>
        <a:p>
          <a:r>
            <a:rPr lang="en-US" dirty="0"/>
            <a:t>Ukraine [Conflict]</a:t>
          </a:r>
          <a:endParaRPr lang="en-SG" dirty="0"/>
        </a:p>
      </dgm:t>
    </dgm:pt>
    <dgm:pt modelId="{F8EB45BD-7D9B-4600-9395-E286CC1CCDAF}" type="parTrans" cxnId="{72E28F3B-1FD8-489D-BB65-C620173729A6}">
      <dgm:prSet/>
      <dgm:spPr/>
      <dgm:t>
        <a:bodyPr/>
        <a:lstStyle/>
        <a:p>
          <a:endParaRPr lang="en-SG"/>
        </a:p>
      </dgm:t>
    </dgm:pt>
    <dgm:pt modelId="{BFE21E79-E241-4D9B-B6D8-CA2356BAF376}" type="sibTrans" cxnId="{72E28F3B-1FD8-489D-BB65-C620173729A6}">
      <dgm:prSet/>
      <dgm:spPr/>
      <dgm:t>
        <a:bodyPr/>
        <a:lstStyle/>
        <a:p>
          <a:endParaRPr lang="en-SG"/>
        </a:p>
      </dgm:t>
    </dgm:pt>
    <dgm:pt modelId="{46548E05-4DB7-40A2-BE76-0F824CF9802C}">
      <dgm:prSet/>
      <dgm:spPr>
        <a:solidFill>
          <a:schemeClr val="accent6">
            <a:lumMod val="75000"/>
          </a:schemeClr>
        </a:solidFill>
      </dgm:spPr>
      <dgm:t>
        <a:bodyPr/>
        <a:lstStyle/>
        <a:p>
          <a:r>
            <a:rPr lang="en-US" dirty="0"/>
            <a:t>Gaza [Conflict]</a:t>
          </a:r>
          <a:endParaRPr lang="en-SG" dirty="0"/>
        </a:p>
      </dgm:t>
    </dgm:pt>
    <dgm:pt modelId="{A1A2064D-EFEB-4920-AB52-F9320E888C12}" type="parTrans" cxnId="{5D7E6235-A08A-4FD6-BDCF-C031B49832F4}">
      <dgm:prSet/>
      <dgm:spPr/>
      <dgm:t>
        <a:bodyPr/>
        <a:lstStyle/>
        <a:p>
          <a:endParaRPr lang="en-SG"/>
        </a:p>
      </dgm:t>
    </dgm:pt>
    <dgm:pt modelId="{9285F0A8-01BF-4580-B46B-E29ECA5CC435}" type="sibTrans" cxnId="{5D7E6235-A08A-4FD6-BDCF-C031B49832F4}">
      <dgm:prSet/>
      <dgm:spPr/>
      <dgm:t>
        <a:bodyPr/>
        <a:lstStyle/>
        <a:p>
          <a:endParaRPr lang="en-SG"/>
        </a:p>
      </dgm:t>
    </dgm:pt>
    <dgm:pt modelId="{56635637-664C-4FAE-A6B7-DD95FA31C850}">
      <dgm:prSet/>
      <dgm:spPr>
        <a:solidFill>
          <a:schemeClr val="bg2">
            <a:lumMod val="75000"/>
          </a:schemeClr>
        </a:solidFill>
      </dgm:spPr>
      <dgm:t>
        <a:bodyPr/>
        <a:lstStyle/>
        <a:p>
          <a:r>
            <a:rPr lang="en-US" dirty="0"/>
            <a:t>Pull/Cut Aid</a:t>
          </a:r>
          <a:endParaRPr lang="en-SG" dirty="0"/>
        </a:p>
      </dgm:t>
    </dgm:pt>
    <dgm:pt modelId="{EF0A0B7E-2F7D-40E4-9786-14BD14C27CDD}" type="parTrans" cxnId="{5CEDC0ED-5BA6-4BF2-AE73-FC04C8D8CEFE}">
      <dgm:prSet/>
      <dgm:spPr/>
      <dgm:t>
        <a:bodyPr/>
        <a:lstStyle/>
        <a:p>
          <a:endParaRPr lang="en-SG"/>
        </a:p>
      </dgm:t>
    </dgm:pt>
    <dgm:pt modelId="{E510DE58-DE98-4D9B-8993-839EE26CC0D7}" type="sibTrans" cxnId="{5CEDC0ED-5BA6-4BF2-AE73-FC04C8D8CEFE}">
      <dgm:prSet/>
      <dgm:spPr/>
      <dgm:t>
        <a:bodyPr/>
        <a:lstStyle/>
        <a:p>
          <a:endParaRPr lang="en-SG"/>
        </a:p>
      </dgm:t>
    </dgm:pt>
    <dgm:pt modelId="{A7DC0D7F-CE37-4A56-8E85-6235C6837D2A}">
      <dgm:prSet/>
      <dgm:spPr>
        <a:solidFill>
          <a:schemeClr val="accent5">
            <a:lumMod val="60000"/>
            <a:lumOff val="40000"/>
          </a:schemeClr>
        </a:solidFill>
      </dgm:spPr>
      <dgm:t>
        <a:bodyPr/>
        <a:lstStyle/>
        <a:p>
          <a:r>
            <a:rPr lang="en-US" dirty="0"/>
            <a:t>Uncertain  Israel-Saudi Dynamics</a:t>
          </a:r>
          <a:endParaRPr lang="en-SG" dirty="0"/>
        </a:p>
      </dgm:t>
    </dgm:pt>
    <dgm:pt modelId="{03B213DF-6F82-44FA-9780-7B8C084BCEF6}" type="parTrans" cxnId="{40C255F1-93EE-41E5-93A5-982E355DE52B}">
      <dgm:prSet/>
      <dgm:spPr/>
      <dgm:t>
        <a:bodyPr/>
        <a:lstStyle/>
        <a:p>
          <a:endParaRPr lang="en-SG"/>
        </a:p>
      </dgm:t>
    </dgm:pt>
    <dgm:pt modelId="{72F02E16-AC2C-43A2-9C52-8FED71B5068B}" type="sibTrans" cxnId="{40C255F1-93EE-41E5-93A5-982E355DE52B}">
      <dgm:prSet/>
      <dgm:spPr/>
      <dgm:t>
        <a:bodyPr/>
        <a:lstStyle/>
        <a:p>
          <a:endParaRPr lang="en-SG"/>
        </a:p>
      </dgm:t>
    </dgm:pt>
    <dgm:pt modelId="{DC747BA3-72C6-4ED4-83CB-7436622DBDFF}">
      <dgm:prSet/>
      <dgm:spPr>
        <a:solidFill>
          <a:schemeClr val="tx2">
            <a:lumMod val="40000"/>
            <a:lumOff val="60000"/>
          </a:schemeClr>
        </a:solidFill>
      </dgm:spPr>
      <dgm:t>
        <a:bodyPr/>
        <a:lstStyle/>
        <a:p>
          <a:r>
            <a:rPr lang="en-US" dirty="0"/>
            <a:t>Ramp-up Spending?</a:t>
          </a:r>
          <a:endParaRPr lang="en-SG" dirty="0"/>
        </a:p>
      </dgm:t>
    </dgm:pt>
    <dgm:pt modelId="{2ADDB7B1-0909-4BA0-A022-CB613D9A6612}" type="parTrans" cxnId="{0B125DD0-E629-47E8-9223-A7AF5EBE501A}">
      <dgm:prSet/>
      <dgm:spPr/>
      <dgm:t>
        <a:bodyPr/>
        <a:lstStyle/>
        <a:p>
          <a:endParaRPr lang="en-SG"/>
        </a:p>
      </dgm:t>
    </dgm:pt>
    <dgm:pt modelId="{D80E50E9-61D2-43BE-ABE8-BF7F6C6CAF50}" type="sibTrans" cxnId="{0B125DD0-E629-47E8-9223-A7AF5EBE501A}">
      <dgm:prSet/>
      <dgm:spPr/>
      <dgm:t>
        <a:bodyPr/>
        <a:lstStyle/>
        <a:p>
          <a:endParaRPr lang="en-SG"/>
        </a:p>
      </dgm:t>
    </dgm:pt>
    <dgm:pt modelId="{9B77F3F7-A976-46F7-8066-F3A3E672F5F5}">
      <dgm:prSet/>
      <dgm:spPr>
        <a:solidFill>
          <a:schemeClr val="tx2">
            <a:lumMod val="40000"/>
            <a:lumOff val="60000"/>
          </a:schemeClr>
        </a:solidFill>
      </dgm:spPr>
      <dgm:t>
        <a:bodyPr/>
        <a:lstStyle/>
        <a:p>
          <a:r>
            <a:rPr lang="en-US" dirty="0"/>
            <a:t>Extend Tax Cuts</a:t>
          </a:r>
          <a:endParaRPr lang="en-SG" dirty="0"/>
        </a:p>
      </dgm:t>
    </dgm:pt>
    <dgm:pt modelId="{6D121BE2-66C2-4633-A676-309A81296AAE}" type="parTrans" cxnId="{4A1D8CC9-54F3-4EEB-A90B-743263C84654}">
      <dgm:prSet/>
      <dgm:spPr/>
      <dgm:t>
        <a:bodyPr/>
        <a:lstStyle/>
        <a:p>
          <a:endParaRPr lang="en-SG"/>
        </a:p>
      </dgm:t>
    </dgm:pt>
    <dgm:pt modelId="{73F7C3E0-62AB-4DAD-82D5-84ABBC97A296}" type="sibTrans" cxnId="{4A1D8CC9-54F3-4EEB-A90B-743263C84654}">
      <dgm:prSet/>
      <dgm:spPr/>
      <dgm:t>
        <a:bodyPr/>
        <a:lstStyle/>
        <a:p>
          <a:endParaRPr lang="en-SG"/>
        </a:p>
      </dgm:t>
    </dgm:pt>
    <dgm:pt modelId="{B8CD517F-3B01-43C9-9329-B08961D07A89}" type="pres">
      <dgm:prSet presAssocID="{B6E6E67C-4CC3-4F6A-89E2-EDE0FF2F661B}" presName="diagram" presStyleCnt="0">
        <dgm:presLayoutVars>
          <dgm:chPref val="1"/>
          <dgm:dir/>
          <dgm:animOne val="branch"/>
          <dgm:animLvl val="lvl"/>
          <dgm:resizeHandles val="exact"/>
        </dgm:presLayoutVars>
      </dgm:prSet>
      <dgm:spPr/>
      <dgm:t>
        <a:bodyPr/>
        <a:lstStyle/>
        <a:p>
          <a:endParaRPr lang="en-US"/>
        </a:p>
      </dgm:t>
    </dgm:pt>
    <dgm:pt modelId="{300A918A-B14A-48CF-9433-47F97879435E}" type="pres">
      <dgm:prSet presAssocID="{CD571E65-3071-42C7-B1B2-E9E12EED983B}" presName="root1" presStyleCnt="0"/>
      <dgm:spPr/>
    </dgm:pt>
    <dgm:pt modelId="{73732AB8-87A6-455A-BC45-79213F3D5107}" type="pres">
      <dgm:prSet presAssocID="{CD571E65-3071-42C7-B1B2-E9E12EED983B}" presName="LevelOneTextNode" presStyleLbl="node0" presStyleIdx="0" presStyleCnt="1" custScaleY="172240" custLinFactX="-58241" custLinFactNeighborX="-100000" custLinFactNeighborY="-22752">
        <dgm:presLayoutVars>
          <dgm:chPref val="3"/>
        </dgm:presLayoutVars>
      </dgm:prSet>
      <dgm:spPr/>
      <dgm:t>
        <a:bodyPr/>
        <a:lstStyle/>
        <a:p>
          <a:endParaRPr lang="en-US"/>
        </a:p>
      </dgm:t>
    </dgm:pt>
    <dgm:pt modelId="{F325D09F-8889-4522-9671-822790946083}" type="pres">
      <dgm:prSet presAssocID="{CD571E65-3071-42C7-B1B2-E9E12EED983B}" presName="level2hierChild" presStyleCnt="0"/>
      <dgm:spPr/>
    </dgm:pt>
    <dgm:pt modelId="{84A0FC85-1D0B-4F00-8DDA-ABE909C38EB8}" type="pres">
      <dgm:prSet presAssocID="{5EDC4CEB-3219-4AAC-AEF0-833043FB09A9}" presName="conn2-1" presStyleLbl="parChTrans1D2" presStyleIdx="0" presStyleCnt="6"/>
      <dgm:spPr/>
      <dgm:t>
        <a:bodyPr/>
        <a:lstStyle/>
        <a:p>
          <a:endParaRPr lang="en-US"/>
        </a:p>
      </dgm:t>
    </dgm:pt>
    <dgm:pt modelId="{CB2709EB-8389-42CD-943C-C8DD12035B4C}" type="pres">
      <dgm:prSet presAssocID="{5EDC4CEB-3219-4AAC-AEF0-833043FB09A9}" presName="connTx" presStyleLbl="parChTrans1D2" presStyleIdx="0" presStyleCnt="6"/>
      <dgm:spPr/>
      <dgm:t>
        <a:bodyPr/>
        <a:lstStyle/>
        <a:p>
          <a:endParaRPr lang="en-US"/>
        </a:p>
      </dgm:t>
    </dgm:pt>
    <dgm:pt modelId="{D4987809-6DBA-4FB4-819E-85D45D538423}" type="pres">
      <dgm:prSet presAssocID="{2190CBF9-9558-45EA-A840-7FCC8DC9285A}" presName="root2" presStyleCnt="0"/>
      <dgm:spPr/>
    </dgm:pt>
    <dgm:pt modelId="{0435728C-3777-43C8-90F4-B07D74A21E53}" type="pres">
      <dgm:prSet presAssocID="{2190CBF9-9558-45EA-A840-7FCC8DC9285A}" presName="LevelTwoTextNode" presStyleLbl="node2" presStyleIdx="0" presStyleCnt="6" custLinFactNeighborX="-97604" custLinFactNeighborY="6896">
        <dgm:presLayoutVars>
          <dgm:chPref val="3"/>
        </dgm:presLayoutVars>
      </dgm:prSet>
      <dgm:spPr/>
      <dgm:t>
        <a:bodyPr/>
        <a:lstStyle/>
        <a:p>
          <a:endParaRPr lang="en-US"/>
        </a:p>
      </dgm:t>
    </dgm:pt>
    <dgm:pt modelId="{BBA30CBB-FCCC-49EE-8C82-D57A15B6CE59}" type="pres">
      <dgm:prSet presAssocID="{2190CBF9-9558-45EA-A840-7FCC8DC9285A}" presName="level3hierChild" presStyleCnt="0"/>
      <dgm:spPr/>
    </dgm:pt>
    <dgm:pt modelId="{7C80F808-E2CB-47AF-A86B-FFBED6C794AA}" type="pres">
      <dgm:prSet presAssocID="{35F84066-47EC-47A1-B3F5-3784519B5D49}" presName="conn2-1" presStyleLbl="parChTrans1D3" presStyleIdx="0" presStyleCnt="6"/>
      <dgm:spPr/>
      <dgm:t>
        <a:bodyPr/>
        <a:lstStyle/>
        <a:p>
          <a:endParaRPr lang="en-US"/>
        </a:p>
      </dgm:t>
    </dgm:pt>
    <dgm:pt modelId="{AB73524D-14B0-429E-8BB8-F3477A6EAE9B}" type="pres">
      <dgm:prSet presAssocID="{35F84066-47EC-47A1-B3F5-3784519B5D49}" presName="connTx" presStyleLbl="parChTrans1D3" presStyleIdx="0" presStyleCnt="6"/>
      <dgm:spPr/>
      <dgm:t>
        <a:bodyPr/>
        <a:lstStyle/>
        <a:p>
          <a:endParaRPr lang="en-US"/>
        </a:p>
      </dgm:t>
    </dgm:pt>
    <dgm:pt modelId="{F780BC12-9E1C-48DB-9CA3-13FA11F76BE9}" type="pres">
      <dgm:prSet presAssocID="{AE3431D5-736D-48CD-A3D4-2B9E6EC7BA99}" presName="root2" presStyleCnt="0"/>
      <dgm:spPr/>
    </dgm:pt>
    <dgm:pt modelId="{714BE149-A002-4691-A121-24942E8B3CF9}" type="pres">
      <dgm:prSet presAssocID="{AE3431D5-736D-48CD-A3D4-2B9E6EC7BA99}" presName="LevelTwoTextNode" presStyleLbl="node3" presStyleIdx="0" presStyleCnt="6" custLinFactX="-7145" custLinFactNeighborX="-100000" custLinFactNeighborY="6803">
        <dgm:presLayoutVars>
          <dgm:chPref val="3"/>
        </dgm:presLayoutVars>
      </dgm:prSet>
      <dgm:spPr/>
      <dgm:t>
        <a:bodyPr/>
        <a:lstStyle/>
        <a:p>
          <a:endParaRPr lang="en-US"/>
        </a:p>
      </dgm:t>
    </dgm:pt>
    <dgm:pt modelId="{E61A7A3C-3037-4810-A02E-A0CBC37AF771}" type="pres">
      <dgm:prSet presAssocID="{AE3431D5-736D-48CD-A3D4-2B9E6EC7BA99}" presName="level3hierChild" presStyleCnt="0"/>
      <dgm:spPr/>
    </dgm:pt>
    <dgm:pt modelId="{BDD24580-61AE-43EF-9DB8-30D4FC170E30}" type="pres">
      <dgm:prSet presAssocID="{FE7D818A-0C03-4B4D-A713-1D689BA2623D}" presName="conn2-1" presStyleLbl="parChTrans1D2" presStyleIdx="1" presStyleCnt="6"/>
      <dgm:spPr/>
      <dgm:t>
        <a:bodyPr/>
        <a:lstStyle/>
        <a:p>
          <a:endParaRPr lang="en-US"/>
        </a:p>
      </dgm:t>
    </dgm:pt>
    <dgm:pt modelId="{7919134A-46B4-4EB9-B7C5-0E0CC9676544}" type="pres">
      <dgm:prSet presAssocID="{FE7D818A-0C03-4B4D-A713-1D689BA2623D}" presName="connTx" presStyleLbl="parChTrans1D2" presStyleIdx="1" presStyleCnt="6"/>
      <dgm:spPr/>
      <dgm:t>
        <a:bodyPr/>
        <a:lstStyle/>
        <a:p>
          <a:endParaRPr lang="en-US"/>
        </a:p>
      </dgm:t>
    </dgm:pt>
    <dgm:pt modelId="{F8138AD2-433A-4F75-B04C-549B62EA1D12}" type="pres">
      <dgm:prSet presAssocID="{314A8AEF-5345-4149-937B-FF999940395B}" presName="root2" presStyleCnt="0"/>
      <dgm:spPr/>
    </dgm:pt>
    <dgm:pt modelId="{712E2E82-493B-4ACE-8FC4-282F54BD5CA5}" type="pres">
      <dgm:prSet presAssocID="{314A8AEF-5345-4149-937B-FF999940395B}" presName="LevelTwoTextNode" presStyleLbl="node2" presStyleIdx="1" presStyleCnt="6" custLinFactY="100000" custLinFactNeighborX="-97604" custLinFactNeighborY="117556">
        <dgm:presLayoutVars>
          <dgm:chPref val="3"/>
        </dgm:presLayoutVars>
      </dgm:prSet>
      <dgm:spPr/>
      <dgm:t>
        <a:bodyPr/>
        <a:lstStyle/>
        <a:p>
          <a:endParaRPr lang="en-US"/>
        </a:p>
      </dgm:t>
    </dgm:pt>
    <dgm:pt modelId="{9BEC83B4-0077-41FD-ADCF-2B192C7B5379}" type="pres">
      <dgm:prSet presAssocID="{314A8AEF-5345-4149-937B-FF999940395B}" presName="level3hierChild" presStyleCnt="0"/>
      <dgm:spPr/>
    </dgm:pt>
    <dgm:pt modelId="{E57DCDD9-10CB-4E1A-A804-4A00DDB310F1}" type="pres">
      <dgm:prSet presAssocID="{0A2B93BA-6BF8-44AB-8B91-1D81371395FB}" presName="conn2-1" presStyleLbl="parChTrans1D3" presStyleIdx="1" presStyleCnt="6"/>
      <dgm:spPr/>
      <dgm:t>
        <a:bodyPr/>
        <a:lstStyle/>
        <a:p>
          <a:endParaRPr lang="en-US"/>
        </a:p>
      </dgm:t>
    </dgm:pt>
    <dgm:pt modelId="{DF83CDFD-9013-4B96-9491-015CF82B2C12}" type="pres">
      <dgm:prSet presAssocID="{0A2B93BA-6BF8-44AB-8B91-1D81371395FB}" presName="connTx" presStyleLbl="parChTrans1D3" presStyleIdx="1" presStyleCnt="6"/>
      <dgm:spPr/>
      <dgm:t>
        <a:bodyPr/>
        <a:lstStyle/>
        <a:p>
          <a:endParaRPr lang="en-US"/>
        </a:p>
      </dgm:t>
    </dgm:pt>
    <dgm:pt modelId="{0AB16935-5FFC-4923-8217-8ACD18F425E2}" type="pres">
      <dgm:prSet presAssocID="{C1787128-30C9-4FF4-86D8-B769F341A75D}" presName="root2" presStyleCnt="0"/>
      <dgm:spPr/>
    </dgm:pt>
    <dgm:pt modelId="{BAA335FF-1E8C-4C1C-96AF-C5FB7D76650A}" type="pres">
      <dgm:prSet presAssocID="{C1787128-30C9-4FF4-86D8-B769F341A75D}" presName="LevelTwoTextNode" presStyleLbl="node3" presStyleIdx="1" presStyleCnt="6" custLinFactX="-8562" custLinFactY="100000" custLinFactNeighborX="-100000" custLinFactNeighborY="117770">
        <dgm:presLayoutVars>
          <dgm:chPref val="3"/>
        </dgm:presLayoutVars>
      </dgm:prSet>
      <dgm:spPr/>
      <dgm:t>
        <a:bodyPr/>
        <a:lstStyle/>
        <a:p>
          <a:endParaRPr lang="en-US"/>
        </a:p>
      </dgm:t>
    </dgm:pt>
    <dgm:pt modelId="{F5366839-5E68-4223-9895-2C5A763C1DC6}" type="pres">
      <dgm:prSet presAssocID="{C1787128-30C9-4FF4-86D8-B769F341A75D}" presName="level3hierChild" presStyleCnt="0"/>
      <dgm:spPr/>
    </dgm:pt>
    <dgm:pt modelId="{AAF6B652-15B4-410D-882B-B54EAC279444}" type="pres">
      <dgm:prSet presAssocID="{AA977378-BDB9-4754-964F-C1C7B5E35EF4}" presName="conn2-1" presStyleLbl="parChTrans1D2" presStyleIdx="2" presStyleCnt="6"/>
      <dgm:spPr/>
      <dgm:t>
        <a:bodyPr/>
        <a:lstStyle/>
        <a:p>
          <a:endParaRPr lang="en-US"/>
        </a:p>
      </dgm:t>
    </dgm:pt>
    <dgm:pt modelId="{46AFB245-D497-4809-B644-7CF3D748C4E9}" type="pres">
      <dgm:prSet presAssocID="{AA977378-BDB9-4754-964F-C1C7B5E35EF4}" presName="connTx" presStyleLbl="parChTrans1D2" presStyleIdx="2" presStyleCnt="6"/>
      <dgm:spPr/>
      <dgm:t>
        <a:bodyPr/>
        <a:lstStyle/>
        <a:p>
          <a:endParaRPr lang="en-US"/>
        </a:p>
      </dgm:t>
    </dgm:pt>
    <dgm:pt modelId="{F08FABA4-97BD-4848-8645-A9461D695C0B}" type="pres">
      <dgm:prSet presAssocID="{D50C0828-A5F1-4602-84EB-BD66DA75DE38}" presName="root2" presStyleCnt="0"/>
      <dgm:spPr/>
    </dgm:pt>
    <dgm:pt modelId="{4FAB657F-020A-43D6-AA62-59C3413211E0}" type="pres">
      <dgm:prSet presAssocID="{D50C0828-A5F1-4602-84EB-BD66DA75DE38}" presName="LevelTwoTextNode" presStyleLbl="node2" presStyleIdx="2" presStyleCnt="6" custLinFactY="100000" custLinFactNeighborX="-97604" custLinFactNeighborY="115436">
        <dgm:presLayoutVars>
          <dgm:chPref val="3"/>
        </dgm:presLayoutVars>
      </dgm:prSet>
      <dgm:spPr/>
      <dgm:t>
        <a:bodyPr/>
        <a:lstStyle/>
        <a:p>
          <a:endParaRPr lang="en-US"/>
        </a:p>
      </dgm:t>
    </dgm:pt>
    <dgm:pt modelId="{557BD897-3B0F-4522-8DA5-EA523F4234D1}" type="pres">
      <dgm:prSet presAssocID="{D50C0828-A5F1-4602-84EB-BD66DA75DE38}" presName="level3hierChild" presStyleCnt="0"/>
      <dgm:spPr/>
    </dgm:pt>
    <dgm:pt modelId="{943B47DD-6DBD-4469-8498-E2EC600FD1DB}" type="pres">
      <dgm:prSet presAssocID="{2ADDB7B1-0909-4BA0-A022-CB613D9A6612}" presName="conn2-1" presStyleLbl="parChTrans1D3" presStyleIdx="2" presStyleCnt="6"/>
      <dgm:spPr/>
      <dgm:t>
        <a:bodyPr/>
        <a:lstStyle/>
        <a:p>
          <a:endParaRPr lang="en-US"/>
        </a:p>
      </dgm:t>
    </dgm:pt>
    <dgm:pt modelId="{9FBE4030-DDA3-4431-A937-E5FBE77230A1}" type="pres">
      <dgm:prSet presAssocID="{2ADDB7B1-0909-4BA0-A022-CB613D9A6612}" presName="connTx" presStyleLbl="parChTrans1D3" presStyleIdx="2" presStyleCnt="6"/>
      <dgm:spPr/>
      <dgm:t>
        <a:bodyPr/>
        <a:lstStyle/>
        <a:p>
          <a:endParaRPr lang="en-US"/>
        </a:p>
      </dgm:t>
    </dgm:pt>
    <dgm:pt modelId="{0153DAB3-F872-480A-BB7E-B678A99435B0}" type="pres">
      <dgm:prSet presAssocID="{DC747BA3-72C6-4ED4-83CB-7436622DBDFF}" presName="root2" presStyleCnt="0"/>
      <dgm:spPr/>
    </dgm:pt>
    <dgm:pt modelId="{E1F7FCD4-61CD-4434-BC7D-0CF2E0406895}" type="pres">
      <dgm:prSet presAssocID="{DC747BA3-72C6-4ED4-83CB-7436622DBDFF}" presName="LevelTwoTextNode" presStyleLbl="node3" presStyleIdx="2" presStyleCnt="6" custLinFactX="-8562" custLinFactY="100000" custLinFactNeighborX="-100000" custLinFactNeighborY="114222">
        <dgm:presLayoutVars>
          <dgm:chPref val="3"/>
        </dgm:presLayoutVars>
      </dgm:prSet>
      <dgm:spPr/>
      <dgm:t>
        <a:bodyPr/>
        <a:lstStyle/>
        <a:p>
          <a:endParaRPr lang="en-US"/>
        </a:p>
      </dgm:t>
    </dgm:pt>
    <dgm:pt modelId="{8F8B31FD-AE39-4EE1-A5E4-339777F43C3E}" type="pres">
      <dgm:prSet presAssocID="{DC747BA3-72C6-4ED4-83CB-7436622DBDFF}" presName="level3hierChild" presStyleCnt="0"/>
      <dgm:spPr/>
    </dgm:pt>
    <dgm:pt modelId="{6C951F11-9021-49A5-ABA1-A6C7FA313E9D}" type="pres">
      <dgm:prSet presAssocID="{B18E5E1B-3CF5-44D4-8353-9B89A83316BC}" presName="conn2-1" presStyleLbl="parChTrans1D2" presStyleIdx="3" presStyleCnt="6"/>
      <dgm:spPr/>
      <dgm:t>
        <a:bodyPr/>
        <a:lstStyle/>
        <a:p>
          <a:endParaRPr lang="en-US"/>
        </a:p>
      </dgm:t>
    </dgm:pt>
    <dgm:pt modelId="{9EB4BDCF-672B-4E19-B444-A4580413E835}" type="pres">
      <dgm:prSet presAssocID="{B18E5E1B-3CF5-44D4-8353-9B89A83316BC}" presName="connTx" presStyleLbl="parChTrans1D2" presStyleIdx="3" presStyleCnt="6"/>
      <dgm:spPr/>
      <dgm:t>
        <a:bodyPr/>
        <a:lstStyle/>
        <a:p>
          <a:endParaRPr lang="en-US"/>
        </a:p>
      </dgm:t>
    </dgm:pt>
    <dgm:pt modelId="{0F096B75-CFA8-4A32-B549-4676B0AD0612}" type="pres">
      <dgm:prSet presAssocID="{F91D678D-AEDA-40D2-9EC7-C1D8616A3DC4}" presName="root2" presStyleCnt="0"/>
      <dgm:spPr/>
    </dgm:pt>
    <dgm:pt modelId="{5C0C9A15-066A-4358-857F-2FE451D1D1BE}" type="pres">
      <dgm:prSet presAssocID="{F91D678D-AEDA-40D2-9EC7-C1D8616A3DC4}" presName="LevelTwoTextNode" presStyleLbl="node2" presStyleIdx="3" presStyleCnt="6" custLinFactY="100000" custLinFactNeighborX="-97604" custLinFactNeighborY="113309">
        <dgm:presLayoutVars>
          <dgm:chPref val="3"/>
        </dgm:presLayoutVars>
      </dgm:prSet>
      <dgm:spPr/>
      <dgm:t>
        <a:bodyPr/>
        <a:lstStyle/>
        <a:p>
          <a:endParaRPr lang="en-US"/>
        </a:p>
      </dgm:t>
    </dgm:pt>
    <dgm:pt modelId="{202876D6-BB66-43EC-BDD2-D2D9869F9D8C}" type="pres">
      <dgm:prSet presAssocID="{F91D678D-AEDA-40D2-9EC7-C1D8616A3DC4}" presName="level3hierChild" presStyleCnt="0"/>
      <dgm:spPr/>
    </dgm:pt>
    <dgm:pt modelId="{4F6346DF-12AF-425B-BDDB-DFC5FFAB8330}" type="pres">
      <dgm:prSet presAssocID="{6D121BE2-66C2-4633-A676-309A81296AAE}" presName="conn2-1" presStyleLbl="parChTrans1D3" presStyleIdx="3" presStyleCnt="6"/>
      <dgm:spPr/>
      <dgm:t>
        <a:bodyPr/>
        <a:lstStyle/>
        <a:p>
          <a:endParaRPr lang="en-US"/>
        </a:p>
      </dgm:t>
    </dgm:pt>
    <dgm:pt modelId="{D43422D5-F323-4985-86A2-07861541F199}" type="pres">
      <dgm:prSet presAssocID="{6D121BE2-66C2-4633-A676-309A81296AAE}" presName="connTx" presStyleLbl="parChTrans1D3" presStyleIdx="3" presStyleCnt="6"/>
      <dgm:spPr/>
      <dgm:t>
        <a:bodyPr/>
        <a:lstStyle/>
        <a:p>
          <a:endParaRPr lang="en-US"/>
        </a:p>
      </dgm:t>
    </dgm:pt>
    <dgm:pt modelId="{6D61DB82-D54A-4052-B747-7E2A6D089392}" type="pres">
      <dgm:prSet presAssocID="{9B77F3F7-A976-46F7-8066-F3A3E672F5F5}" presName="root2" presStyleCnt="0"/>
      <dgm:spPr/>
    </dgm:pt>
    <dgm:pt modelId="{B33748C4-E4E3-4592-BBBF-849CC6FDC62F}" type="pres">
      <dgm:prSet presAssocID="{9B77F3F7-A976-46F7-8066-F3A3E672F5F5}" presName="LevelTwoTextNode" presStyleLbl="node3" presStyleIdx="3" presStyleCnt="6" custLinFactX="-8858" custLinFactY="100000" custLinFactNeighborX="-100000" custLinFactNeighborY="112707">
        <dgm:presLayoutVars>
          <dgm:chPref val="3"/>
        </dgm:presLayoutVars>
      </dgm:prSet>
      <dgm:spPr/>
      <dgm:t>
        <a:bodyPr/>
        <a:lstStyle/>
        <a:p>
          <a:endParaRPr lang="en-US"/>
        </a:p>
      </dgm:t>
    </dgm:pt>
    <dgm:pt modelId="{19713324-DDE2-4FF9-9F0F-2F0BDF8605CE}" type="pres">
      <dgm:prSet presAssocID="{9B77F3F7-A976-46F7-8066-F3A3E672F5F5}" presName="level3hierChild" presStyleCnt="0"/>
      <dgm:spPr/>
    </dgm:pt>
    <dgm:pt modelId="{A9BF1673-E65E-4F97-BA53-9890471C2C5D}" type="pres">
      <dgm:prSet presAssocID="{F8EB45BD-7D9B-4600-9395-E286CC1CCDAF}" presName="conn2-1" presStyleLbl="parChTrans1D2" presStyleIdx="4" presStyleCnt="6"/>
      <dgm:spPr/>
      <dgm:t>
        <a:bodyPr/>
        <a:lstStyle/>
        <a:p>
          <a:endParaRPr lang="en-US"/>
        </a:p>
      </dgm:t>
    </dgm:pt>
    <dgm:pt modelId="{2EC3AE13-7468-40C2-AF1C-52AB8A3FF595}" type="pres">
      <dgm:prSet presAssocID="{F8EB45BD-7D9B-4600-9395-E286CC1CCDAF}" presName="connTx" presStyleLbl="parChTrans1D2" presStyleIdx="4" presStyleCnt="6"/>
      <dgm:spPr/>
      <dgm:t>
        <a:bodyPr/>
        <a:lstStyle/>
        <a:p>
          <a:endParaRPr lang="en-US"/>
        </a:p>
      </dgm:t>
    </dgm:pt>
    <dgm:pt modelId="{8B905518-26A1-4ABC-A800-0C1823444204}" type="pres">
      <dgm:prSet presAssocID="{80BD22E9-EFE8-4BFF-8CC8-A1C5DADF9174}" presName="root2" presStyleCnt="0"/>
      <dgm:spPr/>
    </dgm:pt>
    <dgm:pt modelId="{AA217B9D-CDDB-45D5-A23A-90714B36C923}" type="pres">
      <dgm:prSet presAssocID="{80BD22E9-EFE8-4BFF-8CC8-A1C5DADF9174}" presName="LevelTwoTextNode" presStyleLbl="node2" presStyleIdx="4" presStyleCnt="6" custLinFactY="-144722" custLinFactNeighborX="-97604" custLinFactNeighborY="-200000">
        <dgm:presLayoutVars>
          <dgm:chPref val="3"/>
        </dgm:presLayoutVars>
      </dgm:prSet>
      <dgm:spPr/>
      <dgm:t>
        <a:bodyPr/>
        <a:lstStyle/>
        <a:p>
          <a:endParaRPr lang="en-US"/>
        </a:p>
      </dgm:t>
    </dgm:pt>
    <dgm:pt modelId="{D2C312D9-3986-443F-B840-2534E3E89ADA}" type="pres">
      <dgm:prSet presAssocID="{80BD22E9-EFE8-4BFF-8CC8-A1C5DADF9174}" presName="level3hierChild" presStyleCnt="0"/>
      <dgm:spPr/>
    </dgm:pt>
    <dgm:pt modelId="{2232A47B-DEEF-4A55-B66C-7FE02301FE6C}" type="pres">
      <dgm:prSet presAssocID="{EF0A0B7E-2F7D-40E4-9786-14BD14C27CDD}" presName="conn2-1" presStyleLbl="parChTrans1D3" presStyleIdx="4" presStyleCnt="6"/>
      <dgm:spPr/>
      <dgm:t>
        <a:bodyPr/>
        <a:lstStyle/>
        <a:p>
          <a:endParaRPr lang="en-US"/>
        </a:p>
      </dgm:t>
    </dgm:pt>
    <dgm:pt modelId="{E37AB792-91ED-4863-9A8A-D83C2C9648D7}" type="pres">
      <dgm:prSet presAssocID="{EF0A0B7E-2F7D-40E4-9786-14BD14C27CDD}" presName="connTx" presStyleLbl="parChTrans1D3" presStyleIdx="4" presStyleCnt="6"/>
      <dgm:spPr/>
      <dgm:t>
        <a:bodyPr/>
        <a:lstStyle/>
        <a:p>
          <a:endParaRPr lang="en-US"/>
        </a:p>
      </dgm:t>
    </dgm:pt>
    <dgm:pt modelId="{2058A129-0877-4C2C-B9AA-9D512E6ECE0E}" type="pres">
      <dgm:prSet presAssocID="{56635637-664C-4FAE-A6B7-DD95FA31C850}" presName="root2" presStyleCnt="0"/>
      <dgm:spPr/>
    </dgm:pt>
    <dgm:pt modelId="{8D582D28-8A8A-49E4-ADCA-EAD9B750CC18}" type="pres">
      <dgm:prSet presAssocID="{56635637-664C-4FAE-A6B7-DD95FA31C850}" presName="LevelTwoTextNode" presStyleLbl="node3" presStyleIdx="4" presStyleCnt="6" custLinFactX="-7145" custLinFactY="-143849" custLinFactNeighborX="-100000" custLinFactNeighborY="-200000">
        <dgm:presLayoutVars>
          <dgm:chPref val="3"/>
        </dgm:presLayoutVars>
      </dgm:prSet>
      <dgm:spPr/>
      <dgm:t>
        <a:bodyPr/>
        <a:lstStyle/>
        <a:p>
          <a:endParaRPr lang="en-US"/>
        </a:p>
      </dgm:t>
    </dgm:pt>
    <dgm:pt modelId="{6136D931-70C8-4926-9599-A988B54C2693}" type="pres">
      <dgm:prSet presAssocID="{56635637-664C-4FAE-A6B7-DD95FA31C850}" presName="level3hierChild" presStyleCnt="0"/>
      <dgm:spPr/>
    </dgm:pt>
    <dgm:pt modelId="{6CFDA4CC-A84A-4762-AD4F-F8D91F8E8807}" type="pres">
      <dgm:prSet presAssocID="{A1A2064D-EFEB-4920-AB52-F9320E888C12}" presName="conn2-1" presStyleLbl="parChTrans1D2" presStyleIdx="5" presStyleCnt="6"/>
      <dgm:spPr/>
      <dgm:t>
        <a:bodyPr/>
        <a:lstStyle/>
        <a:p>
          <a:endParaRPr lang="en-US"/>
        </a:p>
      </dgm:t>
    </dgm:pt>
    <dgm:pt modelId="{3CF52CF8-8D31-4958-8CB1-827D17E98EE3}" type="pres">
      <dgm:prSet presAssocID="{A1A2064D-EFEB-4920-AB52-F9320E888C12}" presName="connTx" presStyleLbl="parChTrans1D2" presStyleIdx="5" presStyleCnt="6"/>
      <dgm:spPr/>
      <dgm:t>
        <a:bodyPr/>
        <a:lstStyle/>
        <a:p>
          <a:endParaRPr lang="en-US"/>
        </a:p>
      </dgm:t>
    </dgm:pt>
    <dgm:pt modelId="{9B01B985-1119-40AA-BEE3-96268E1FD235}" type="pres">
      <dgm:prSet presAssocID="{46548E05-4DB7-40A2-BE76-0F824CF9802C}" presName="root2" presStyleCnt="0"/>
      <dgm:spPr/>
    </dgm:pt>
    <dgm:pt modelId="{2877DDEA-B1F4-4A08-824F-6CDAB756F2AF}" type="pres">
      <dgm:prSet presAssocID="{46548E05-4DB7-40A2-BE76-0F824CF9802C}" presName="LevelTwoTextNode" presStyleLbl="node2" presStyleIdx="5" presStyleCnt="6" custLinFactY="-151040" custLinFactNeighborX="-97604" custLinFactNeighborY="-200000">
        <dgm:presLayoutVars>
          <dgm:chPref val="3"/>
        </dgm:presLayoutVars>
      </dgm:prSet>
      <dgm:spPr/>
      <dgm:t>
        <a:bodyPr/>
        <a:lstStyle/>
        <a:p>
          <a:endParaRPr lang="en-US"/>
        </a:p>
      </dgm:t>
    </dgm:pt>
    <dgm:pt modelId="{58851E18-51AC-40E8-924A-9E867F1AC4D2}" type="pres">
      <dgm:prSet presAssocID="{46548E05-4DB7-40A2-BE76-0F824CF9802C}" presName="level3hierChild" presStyleCnt="0"/>
      <dgm:spPr/>
    </dgm:pt>
    <dgm:pt modelId="{B2DE1504-8453-4D75-A702-8E06D81E412B}" type="pres">
      <dgm:prSet presAssocID="{03B213DF-6F82-44FA-9780-7B8C084BCEF6}" presName="conn2-1" presStyleLbl="parChTrans1D3" presStyleIdx="5" presStyleCnt="6"/>
      <dgm:spPr/>
      <dgm:t>
        <a:bodyPr/>
        <a:lstStyle/>
        <a:p>
          <a:endParaRPr lang="en-US"/>
        </a:p>
      </dgm:t>
    </dgm:pt>
    <dgm:pt modelId="{5E2CAF18-1484-4305-8EDA-A992FDEB15B7}" type="pres">
      <dgm:prSet presAssocID="{03B213DF-6F82-44FA-9780-7B8C084BCEF6}" presName="connTx" presStyleLbl="parChTrans1D3" presStyleIdx="5" presStyleCnt="6"/>
      <dgm:spPr/>
      <dgm:t>
        <a:bodyPr/>
        <a:lstStyle/>
        <a:p>
          <a:endParaRPr lang="en-US"/>
        </a:p>
      </dgm:t>
    </dgm:pt>
    <dgm:pt modelId="{5533DC8A-2F4C-4BFE-955F-CD77D71C4887}" type="pres">
      <dgm:prSet presAssocID="{A7DC0D7F-CE37-4A56-8E85-6235C6837D2A}" presName="root2" presStyleCnt="0"/>
      <dgm:spPr/>
    </dgm:pt>
    <dgm:pt modelId="{760624F3-05A8-41CE-9A2E-521183127020}" type="pres">
      <dgm:prSet presAssocID="{A7DC0D7F-CE37-4A56-8E85-6235C6837D2A}" presName="LevelTwoTextNode" presStyleLbl="node3" presStyleIdx="5" presStyleCnt="6" custLinFactX="-7145" custLinFactY="-151016" custLinFactNeighborX="-100000" custLinFactNeighborY="-200000">
        <dgm:presLayoutVars>
          <dgm:chPref val="3"/>
        </dgm:presLayoutVars>
      </dgm:prSet>
      <dgm:spPr/>
      <dgm:t>
        <a:bodyPr/>
        <a:lstStyle/>
        <a:p>
          <a:endParaRPr lang="en-US"/>
        </a:p>
      </dgm:t>
    </dgm:pt>
    <dgm:pt modelId="{C47B460A-5167-43F7-B5A8-E0C8964812CC}" type="pres">
      <dgm:prSet presAssocID="{A7DC0D7F-CE37-4A56-8E85-6235C6837D2A}" presName="level3hierChild" presStyleCnt="0"/>
      <dgm:spPr/>
    </dgm:pt>
  </dgm:ptLst>
  <dgm:cxnLst>
    <dgm:cxn modelId="{7D1CC6A7-1189-410F-8106-A70443C82F78}" srcId="{B6E6E67C-4CC3-4F6A-89E2-EDE0FF2F661B}" destId="{CD571E65-3071-42C7-B1B2-E9E12EED983B}" srcOrd="0" destOrd="0" parTransId="{0859BCEA-3E39-4434-BDF2-FD6E2DEB7180}" sibTransId="{79EF8A82-1799-4251-87AB-9C8B26E97EAF}"/>
    <dgm:cxn modelId="{0231C7C0-C187-4E09-B036-CC6078E67EE8}" type="presOf" srcId="{0A2B93BA-6BF8-44AB-8B91-1D81371395FB}" destId="{DF83CDFD-9013-4B96-9491-015CF82B2C12}" srcOrd="1" destOrd="0" presId="urn:microsoft.com/office/officeart/2005/8/layout/hierarchy2"/>
    <dgm:cxn modelId="{959DC742-A7E1-4392-9E60-C8E69360403D}" type="presOf" srcId="{B18E5E1B-3CF5-44D4-8353-9B89A83316BC}" destId="{6C951F11-9021-49A5-ABA1-A6C7FA313E9D}" srcOrd="0" destOrd="0" presId="urn:microsoft.com/office/officeart/2005/8/layout/hierarchy2"/>
    <dgm:cxn modelId="{5CEDC0ED-5BA6-4BF2-AE73-FC04C8D8CEFE}" srcId="{80BD22E9-EFE8-4BFF-8CC8-A1C5DADF9174}" destId="{56635637-664C-4FAE-A6B7-DD95FA31C850}" srcOrd="0" destOrd="0" parTransId="{EF0A0B7E-2F7D-40E4-9786-14BD14C27CDD}" sibTransId="{E510DE58-DE98-4D9B-8993-839EE26CC0D7}"/>
    <dgm:cxn modelId="{CBD7A5C2-BC85-485E-BC6D-8607ECC5102F}" type="presOf" srcId="{6D121BE2-66C2-4633-A676-309A81296AAE}" destId="{D43422D5-F323-4985-86A2-07861541F199}" srcOrd="1" destOrd="0" presId="urn:microsoft.com/office/officeart/2005/8/layout/hierarchy2"/>
    <dgm:cxn modelId="{0B7DEF08-94B0-46F3-8A19-64B8DCF22957}" type="presOf" srcId="{6D121BE2-66C2-4633-A676-309A81296AAE}" destId="{4F6346DF-12AF-425B-BDDB-DFC5FFAB8330}" srcOrd="0" destOrd="0" presId="urn:microsoft.com/office/officeart/2005/8/layout/hierarchy2"/>
    <dgm:cxn modelId="{66E166D9-D2F6-46BB-ACAC-88CD22DD310F}" type="presOf" srcId="{AA977378-BDB9-4754-964F-C1C7B5E35EF4}" destId="{46AFB245-D497-4809-B644-7CF3D748C4E9}" srcOrd="1" destOrd="0" presId="urn:microsoft.com/office/officeart/2005/8/layout/hierarchy2"/>
    <dgm:cxn modelId="{919C1EF7-C13A-421E-9AD5-5F6CC164A507}" type="presOf" srcId="{9B77F3F7-A976-46F7-8066-F3A3E672F5F5}" destId="{B33748C4-E4E3-4592-BBBF-849CC6FDC62F}" srcOrd="0" destOrd="0" presId="urn:microsoft.com/office/officeart/2005/8/layout/hierarchy2"/>
    <dgm:cxn modelId="{3F9D0E78-641C-4F0A-83D0-907E754419DB}" srcId="{CD571E65-3071-42C7-B1B2-E9E12EED983B}" destId="{D50C0828-A5F1-4602-84EB-BD66DA75DE38}" srcOrd="2" destOrd="0" parTransId="{AA977378-BDB9-4754-964F-C1C7B5E35EF4}" sibTransId="{76963991-0828-4115-8605-52DAEADDE2FE}"/>
    <dgm:cxn modelId="{40C255F1-93EE-41E5-93A5-982E355DE52B}" srcId="{46548E05-4DB7-40A2-BE76-0F824CF9802C}" destId="{A7DC0D7F-CE37-4A56-8E85-6235C6837D2A}" srcOrd="0" destOrd="0" parTransId="{03B213DF-6F82-44FA-9780-7B8C084BCEF6}" sibTransId="{72F02E16-AC2C-43A2-9C52-8FED71B5068B}"/>
    <dgm:cxn modelId="{0D9B1E2E-AB25-4D6E-8AEA-7E3C1BD8EACD}" type="presOf" srcId="{03B213DF-6F82-44FA-9780-7B8C084BCEF6}" destId="{5E2CAF18-1484-4305-8EDA-A992FDEB15B7}" srcOrd="1" destOrd="0" presId="urn:microsoft.com/office/officeart/2005/8/layout/hierarchy2"/>
    <dgm:cxn modelId="{7BAEBDE5-53B9-4931-86C9-A4BEAC618E94}" type="presOf" srcId="{F8EB45BD-7D9B-4600-9395-E286CC1CCDAF}" destId="{2EC3AE13-7468-40C2-AF1C-52AB8A3FF595}" srcOrd="1" destOrd="0" presId="urn:microsoft.com/office/officeart/2005/8/layout/hierarchy2"/>
    <dgm:cxn modelId="{98FE13CF-6062-4963-8C56-885365C61BC0}" type="presOf" srcId="{B18E5E1B-3CF5-44D4-8353-9B89A83316BC}" destId="{9EB4BDCF-672B-4E19-B444-A4580413E835}" srcOrd="1" destOrd="0" presId="urn:microsoft.com/office/officeart/2005/8/layout/hierarchy2"/>
    <dgm:cxn modelId="{07E88B87-134B-4F4A-9120-F23C39BDF92C}" type="presOf" srcId="{A1A2064D-EFEB-4920-AB52-F9320E888C12}" destId="{3CF52CF8-8D31-4958-8CB1-827D17E98EE3}" srcOrd="1" destOrd="0" presId="urn:microsoft.com/office/officeart/2005/8/layout/hierarchy2"/>
    <dgm:cxn modelId="{72E28F3B-1FD8-489D-BB65-C620173729A6}" srcId="{CD571E65-3071-42C7-B1B2-E9E12EED983B}" destId="{80BD22E9-EFE8-4BFF-8CC8-A1C5DADF9174}" srcOrd="4" destOrd="0" parTransId="{F8EB45BD-7D9B-4600-9395-E286CC1CCDAF}" sibTransId="{BFE21E79-E241-4D9B-B6D8-CA2356BAF376}"/>
    <dgm:cxn modelId="{73624CC2-70F7-479A-AA50-0EA2C52D9B02}" srcId="{CD571E65-3071-42C7-B1B2-E9E12EED983B}" destId="{F91D678D-AEDA-40D2-9EC7-C1D8616A3DC4}" srcOrd="3" destOrd="0" parTransId="{B18E5E1B-3CF5-44D4-8353-9B89A83316BC}" sibTransId="{168801AA-ABB1-43E3-B06E-FF8E2325EDD3}"/>
    <dgm:cxn modelId="{3D6E8A15-CE1D-4F9C-A66E-309B8B4198B8}" type="presOf" srcId="{AA977378-BDB9-4754-964F-C1C7B5E35EF4}" destId="{AAF6B652-15B4-410D-882B-B54EAC279444}" srcOrd="0" destOrd="0" presId="urn:microsoft.com/office/officeart/2005/8/layout/hierarchy2"/>
    <dgm:cxn modelId="{9C6D2364-71F1-4309-8288-B83A9FAB01F6}" type="presOf" srcId="{CD571E65-3071-42C7-B1B2-E9E12EED983B}" destId="{73732AB8-87A6-455A-BC45-79213F3D5107}" srcOrd="0" destOrd="0" presId="urn:microsoft.com/office/officeart/2005/8/layout/hierarchy2"/>
    <dgm:cxn modelId="{2393AD4D-3A22-437C-B479-B063CB59451B}" type="presOf" srcId="{0A2B93BA-6BF8-44AB-8B91-1D81371395FB}" destId="{E57DCDD9-10CB-4E1A-A804-4A00DDB310F1}" srcOrd="0" destOrd="0" presId="urn:microsoft.com/office/officeart/2005/8/layout/hierarchy2"/>
    <dgm:cxn modelId="{4FA5DF2F-6741-4988-BCCF-44586CBA2758}" type="presOf" srcId="{D50C0828-A5F1-4602-84EB-BD66DA75DE38}" destId="{4FAB657F-020A-43D6-AA62-59C3413211E0}" srcOrd="0" destOrd="0" presId="urn:microsoft.com/office/officeart/2005/8/layout/hierarchy2"/>
    <dgm:cxn modelId="{07D7D1E5-621F-42BC-8984-DC6C85576DDB}" type="presOf" srcId="{A1A2064D-EFEB-4920-AB52-F9320E888C12}" destId="{6CFDA4CC-A84A-4762-AD4F-F8D91F8E8807}" srcOrd="0" destOrd="0" presId="urn:microsoft.com/office/officeart/2005/8/layout/hierarchy2"/>
    <dgm:cxn modelId="{3C020844-CF21-4773-8953-1AB4907FE870}" type="presOf" srcId="{F8EB45BD-7D9B-4600-9395-E286CC1CCDAF}" destId="{A9BF1673-E65E-4F97-BA53-9890471C2C5D}" srcOrd="0" destOrd="0" presId="urn:microsoft.com/office/officeart/2005/8/layout/hierarchy2"/>
    <dgm:cxn modelId="{6F4AC773-5D3D-436E-9F30-D331A4F5299D}" type="presOf" srcId="{5EDC4CEB-3219-4AAC-AEF0-833043FB09A9}" destId="{84A0FC85-1D0B-4F00-8DDA-ABE909C38EB8}" srcOrd="0" destOrd="0" presId="urn:microsoft.com/office/officeart/2005/8/layout/hierarchy2"/>
    <dgm:cxn modelId="{5D7E6235-A08A-4FD6-BDCF-C031B49832F4}" srcId="{CD571E65-3071-42C7-B1B2-E9E12EED983B}" destId="{46548E05-4DB7-40A2-BE76-0F824CF9802C}" srcOrd="5" destOrd="0" parTransId="{A1A2064D-EFEB-4920-AB52-F9320E888C12}" sibTransId="{9285F0A8-01BF-4580-B46B-E29ECA5CC435}"/>
    <dgm:cxn modelId="{5F12B950-AF14-4549-AD36-6BCFCEC9064B}" type="presOf" srcId="{2190CBF9-9558-45EA-A840-7FCC8DC9285A}" destId="{0435728C-3777-43C8-90F4-B07D74A21E53}" srcOrd="0" destOrd="0" presId="urn:microsoft.com/office/officeart/2005/8/layout/hierarchy2"/>
    <dgm:cxn modelId="{E7F50E2C-DB2A-4ECA-A8EA-2805E93C72FF}" type="presOf" srcId="{2ADDB7B1-0909-4BA0-A022-CB613D9A6612}" destId="{9FBE4030-DDA3-4431-A937-E5FBE77230A1}" srcOrd="1" destOrd="0" presId="urn:microsoft.com/office/officeart/2005/8/layout/hierarchy2"/>
    <dgm:cxn modelId="{65A726D9-C684-48D5-9270-FB175878EAF6}" type="presOf" srcId="{80BD22E9-EFE8-4BFF-8CC8-A1C5DADF9174}" destId="{AA217B9D-CDDB-45D5-A23A-90714B36C923}" srcOrd="0" destOrd="0" presId="urn:microsoft.com/office/officeart/2005/8/layout/hierarchy2"/>
    <dgm:cxn modelId="{0B125DD0-E629-47E8-9223-A7AF5EBE501A}" srcId="{D50C0828-A5F1-4602-84EB-BD66DA75DE38}" destId="{DC747BA3-72C6-4ED4-83CB-7436622DBDFF}" srcOrd="0" destOrd="0" parTransId="{2ADDB7B1-0909-4BA0-A022-CB613D9A6612}" sibTransId="{D80E50E9-61D2-43BE-ABE8-BF7F6C6CAF50}"/>
    <dgm:cxn modelId="{3A240920-4E0B-402E-B489-77E899198DA7}" srcId="{CD571E65-3071-42C7-B1B2-E9E12EED983B}" destId="{2190CBF9-9558-45EA-A840-7FCC8DC9285A}" srcOrd="0" destOrd="0" parTransId="{5EDC4CEB-3219-4AAC-AEF0-833043FB09A9}" sibTransId="{773A441A-23CD-4CBB-BBC2-65F0C2ECA66F}"/>
    <dgm:cxn modelId="{AD517397-3562-4741-8593-28B0AEBE0462}" type="presOf" srcId="{C1787128-30C9-4FF4-86D8-B769F341A75D}" destId="{BAA335FF-1E8C-4C1C-96AF-C5FB7D76650A}" srcOrd="0" destOrd="0" presId="urn:microsoft.com/office/officeart/2005/8/layout/hierarchy2"/>
    <dgm:cxn modelId="{F1A61019-7C5F-43D0-83F5-6D9BBBB68BAE}" type="presOf" srcId="{EF0A0B7E-2F7D-40E4-9786-14BD14C27CDD}" destId="{2232A47B-DEEF-4A55-B66C-7FE02301FE6C}" srcOrd="0" destOrd="0" presId="urn:microsoft.com/office/officeart/2005/8/layout/hierarchy2"/>
    <dgm:cxn modelId="{8D3F9B8F-9B57-4E0B-81E9-FF8F061A0791}" srcId="{2190CBF9-9558-45EA-A840-7FCC8DC9285A}" destId="{AE3431D5-736D-48CD-A3D4-2B9E6EC7BA99}" srcOrd="0" destOrd="0" parTransId="{35F84066-47EC-47A1-B3F5-3784519B5D49}" sibTransId="{90B77512-8CB4-4A7A-8A6B-FAC1D9E3437C}"/>
    <dgm:cxn modelId="{302A42DC-1C2C-48D7-A054-CDCCD6091B73}" type="presOf" srcId="{AE3431D5-736D-48CD-A3D4-2B9E6EC7BA99}" destId="{714BE149-A002-4691-A121-24942E8B3CF9}" srcOrd="0" destOrd="0" presId="urn:microsoft.com/office/officeart/2005/8/layout/hierarchy2"/>
    <dgm:cxn modelId="{52A5957E-8942-43C2-A4CC-F313A77F1275}" type="presOf" srcId="{B6E6E67C-4CC3-4F6A-89E2-EDE0FF2F661B}" destId="{B8CD517F-3B01-43C9-9329-B08961D07A89}" srcOrd="0" destOrd="0" presId="urn:microsoft.com/office/officeart/2005/8/layout/hierarchy2"/>
    <dgm:cxn modelId="{E4C21675-3F28-4C3A-8FF0-43C928C48808}" type="presOf" srcId="{FE7D818A-0C03-4B4D-A713-1D689BA2623D}" destId="{BDD24580-61AE-43EF-9DB8-30D4FC170E30}" srcOrd="0" destOrd="0" presId="urn:microsoft.com/office/officeart/2005/8/layout/hierarchy2"/>
    <dgm:cxn modelId="{6A1B3DED-0364-41FF-AA17-814C41DAB43F}" type="presOf" srcId="{FE7D818A-0C03-4B4D-A713-1D689BA2623D}" destId="{7919134A-46B4-4EB9-B7C5-0E0CC9676544}" srcOrd="1" destOrd="0" presId="urn:microsoft.com/office/officeart/2005/8/layout/hierarchy2"/>
    <dgm:cxn modelId="{94D33D6E-32C0-47FD-94D1-DDEBAACF13DB}" type="presOf" srcId="{46548E05-4DB7-40A2-BE76-0F824CF9802C}" destId="{2877DDEA-B1F4-4A08-824F-6CDAB756F2AF}" srcOrd="0" destOrd="0" presId="urn:microsoft.com/office/officeart/2005/8/layout/hierarchy2"/>
    <dgm:cxn modelId="{0207FD03-AE9B-458C-AC9F-05C32E1A7413}" type="presOf" srcId="{F91D678D-AEDA-40D2-9EC7-C1D8616A3DC4}" destId="{5C0C9A15-066A-4358-857F-2FE451D1D1BE}" srcOrd="0" destOrd="0" presId="urn:microsoft.com/office/officeart/2005/8/layout/hierarchy2"/>
    <dgm:cxn modelId="{C6189846-03D5-4B59-91E3-36DFDA036017}" srcId="{CD571E65-3071-42C7-B1B2-E9E12EED983B}" destId="{314A8AEF-5345-4149-937B-FF999940395B}" srcOrd="1" destOrd="0" parTransId="{FE7D818A-0C03-4B4D-A713-1D689BA2623D}" sibTransId="{EACAB97B-A9BF-472A-9347-2DBBC63DA0D4}"/>
    <dgm:cxn modelId="{21678AF7-FA7C-4B60-A3B2-E1B3873C30A5}" type="presOf" srcId="{5EDC4CEB-3219-4AAC-AEF0-833043FB09A9}" destId="{CB2709EB-8389-42CD-943C-C8DD12035B4C}" srcOrd="1" destOrd="0" presId="urn:microsoft.com/office/officeart/2005/8/layout/hierarchy2"/>
    <dgm:cxn modelId="{FABDD84B-0C01-485D-A0F2-C8F8D87E23F3}" srcId="{314A8AEF-5345-4149-937B-FF999940395B}" destId="{C1787128-30C9-4FF4-86D8-B769F341A75D}" srcOrd="0" destOrd="0" parTransId="{0A2B93BA-6BF8-44AB-8B91-1D81371395FB}" sibTransId="{A5E6F2F1-9048-44D3-8F3F-126DF336046E}"/>
    <dgm:cxn modelId="{C90DF57B-B1F6-475A-8DBF-6A0BB371EA37}" type="presOf" srcId="{03B213DF-6F82-44FA-9780-7B8C084BCEF6}" destId="{B2DE1504-8453-4D75-A702-8E06D81E412B}" srcOrd="0" destOrd="0" presId="urn:microsoft.com/office/officeart/2005/8/layout/hierarchy2"/>
    <dgm:cxn modelId="{039789DB-70C0-4001-B613-7DE066C6C245}" type="presOf" srcId="{DC747BA3-72C6-4ED4-83CB-7436622DBDFF}" destId="{E1F7FCD4-61CD-4434-BC7D-0CF2E0406895}" srcOrd="0" destOrd="0" presId="urn:microsoft.com/office/officeart/2005/8/layout/hierarchy2"/>
    <dgm:cxn modelId="{2A63EADF-C46A-4B6D-8C21-249740CC2E9C}" type="presOf" srcId="{A7DC0D7F-CE37-4A56-8E85-6235C6837D2A}" destId="{760624F3-05A8-41CE-9A2E-521183127020}" srcOrd="0" destOrd="0" presId="urn:microsoft.com/office/officeart/2005/8/layout/hierarchy2"/>
    <dgm:cxn modelId="{EFA49D1C-CAC2-4969-88A5-D3D9B5C791CF}" type="presOf" srcId="{2ADDB7B1-0909-4BA0-A022-CB613D9A6612}" destId="{943B47DD-6DBD-4469-8498-E2EC600FD1DB}" srcOrd="0" destOrd="0" presId="urn:microsoft.com/office/officeart/2005/8/layout/hierarchy2"/>
    <dgm:cxn modelId="{A266324B-5185-4E00-B969-6B2D2DE6BDBB}" type="presOf" srcId="{35F84066-47EC-47A1-B3F5-3784519B5D49}" destId="{AB73524D-14B0-429E-8BB8-F3477A6EAE9B}" srcOrd="1" destOrd="0" presId="urn:microsoft.com/office/officeart/2005/8/layout/hierarchy2"/>
    <dgm:cxn modelId="{3EE547C3-3B01-4B17-B4E7-605E230CC03F}" type="presOf" srcId="{56635637-664C-4FAE-A6B7-DD95FA31C850}" destId="{8D582D28-8A8A-49E4-ADCA-EAD9B750CC18}" srcOrd="0" destOrd="0" presId="urn:microsoft.com/office/officeart/2005/8/layout/hierarchy2"/>
    <dgm:cxn modelId="{2F332E88-C3BA-4FEE-8717-DD5D69482F58}" type="presOf" srcId="{314A8AEF-5345-4149-937B-FF999940395B}" destId="{712E2E82-493B-4ACE-8FC4-282F54BD5CA5}" srcOrd="0" destOrd="0" presId="urn:microsoft.com/office/officeart/2005/8/layout/hierarchy2"/>
    <dgm:cxn modelId="{3F254327-7C64-4A82-B7BA-E57C6D294D2F}" type="presOf" srcId="{35F84066-47EC-47A1-B3F5-3784519B5D49}" destId="{7C80F808-E2CB-47AF-A86B-FFBED6C794AA}" srcOrd="0" destOrd="0" presId="urn:microsoft.com/office/officeart/2005/8/layout/hierarchy2"/>
    <dgm:cxn modelId="{6E621CB8-D122-4B8D-9965-616AEF204A91}" type="presOf" srcId="{EF0A0B7E-2F7D-40E4-9786-14BD14C27CDD}" destId="{E37AB792-91ED-4863-9A8A-D83C2C9648D7}" srcOrd="1" destOrd="0" presId="urn:microsoft.com/office/officeart/2005/8/layout/hierarchy2"/>
    <dgm:cxn modelId="{4A1D8CC9-54F3-4EEB-A90B-743263C84654}" srcId="{F91D678D-AEDA-40D2-9EC7-C1D8616A3DC4}" destId="{9B77F3F7-A976-46F7-8066-F3A3E672F5F5}" srcOrd="0" destOrd="0" parTransId="{6D121BE2-66C2-4633-A676-309A81296AAE}" sibTransId="{73F7C3E0-62AB-4DAD-82D5-84ABBC97A296}"/>
    <dgm:cxn modelId="{3204C5F0-FCAE-48DD-AB66-D535D4062B5B}" type="presParOf" srcId="{B8CD517F-3B01-43C9-9329-B08961D07A89}" destId="{300A918A-B14A-48CF-9433-47F97879435E}" srcOrd="0" destOrd="0" presId="urn:microsoft.com/office/officeart/2005/8/layout/hierarchy2"/>
    <dgm:cxn modelId="{BC9FC22E-436A-4D4E-A26F-4E8230969568}" type="presParOf" srcId="{300A918A-B14A-48CF-9433-47F97879435E}" destId="{73732AB8-87A6-455A-BC45-79213F3D5107}" srcOrd="0" destOrd="0" presId="urn:microsoft.com/office/officeart/2005/8/layout/hierarchy2"/>
    <dgm:cxn modelId="{915F1C19-C2E9-468B-9C7D-88FD98BC6A16}" type="presParOf" srcId="{300A918A-B14A-48CF-9433-47F97879435E}" destId="{F325D09F-8889-4522-9671-822790946083}" srcOrd="1" destOrd="0" presId="urn:microsoft.com/office/officeart/2005/8/layout/hierarchy2"/>
    <dgm:cxn modelId="{E6A8BB03-7753-40F5-8E3A-5A8BB52754FC}" type="presParOf" srcId="{F325D09F-8889-4522-9671-822790946083}" destId="{84A0FC85-1D0B-4F00-8DDA-ABE909C38EB8}" srcOrd="0" destOrd="0" presId="urn:microsoft.com/office/officeart/2005/8/layout/hierarchy2"/>
    <dgm:cxn modelId="{2E1D8A93-35DD-4B6F-A89A-6851D7B00224}" type="presParOf" srcId="{84A0FC85-1D0B-4F00-8DDA-ABE909C38EB8}" destId="{CB2709EB-8389-42CD-943C-C8DD12035B4C}" srcOrd="0" destOrd="0" presId="urn:microsoft.com/office/officeart/2005/8/layout/hierarchy2"/>
    <dgm:cxn modelId="{34277767-251D-4277-B56C-C1C2B88E4783}" type="presParOf" srcId="{F325D09F-8889-4522-9671-822790946083}" destId="{D4987809-6DBA-4FB4-819E-85D45D538423}" srcOrd="1" destOrd="0" presId="urn:microsoft.com/office/officeart/2005/8/layout/hierarchy2"/>
    <dgm:cxn modelId="{08E393D2-8096-4A63-A37B-8C2E62B4C99D}" type="presParOf" srcId="{D4987809-6DBA-4FB4-819E-85D45D538423}" destId="{0435728C-3777-43C8-90F4-B07D74A21E53}" srcOrd="0" destOrd="0" presId="urn:microsoft.com/office/officeart/2005/8/layout/hierarchy2"/>
    <dgm:cxn modelId="{FEE73C15-B529-438C-A5AB-35B9872EDDA1}" type="presParOf" srcId="{D4987809-6DBA-4FB4-819E-85D45D538423}" destId="{BBA30CBB-FCCC-49EE-8C82-D57A15B6CE59}" srcOrd="1" destOrd="0" presId="urn:microsoft.com/office/officeart/2005/8/layout/hierarchy2"/>
    <dgm:cxn modelId="{959541B6-CE37-4B41-8E35-6F19774621BC}" type="presParOf" srcId="{BBA30CBB-FCCC-49EE-8C82-D57A15B6CE59}" destId="{7C80F808-E2CB-47AF-A86B-FFBED6C794AA}" srcOrd="0" destOrd="0" presId="urn:microsoft.com/office/officeart/2005/8/layout/hierarchy2"/>
    <dgm:cxn modelId="{C89AE568-B9D9-4166-8CCA-E2CD43A3F1A4}" type="presParOf" srcId="{7C80F808-E2CB-47AF-A86B-FFBED6C794AA}" destId="{AB73524D-14B0-429E-8BB8-F3477A6EAE9B}" srcOrd="0" destOrd="0" presId="urn:microsoft.com/office/officeart/2005/8/layout/hierarchy2"/>
    <dgm:cxn modelId="{2E5D982A-0FDF-475B-A51C-AA1DFD349184}" type="presParOf" srcId="{BBA30CBB-FCCC-49EE-8C82-D57A15B6CE59}" destId="{F780BC12-9E1C-48DB-9CA3-13FA11F76BE9}" srcOrd="1" destOrd="0" presId="urn:microsoft.com/office/officeart/2005/8/layout/hierarchy2"/>
    <dgm:cxn modelId="{DB4E02DC-C1A1-4456-AE3A-E4A9189CABA5}" type="presParOf" srcId="{F780BC12-9E1C-48DB-9CA3-13FA11F76BE9}" destId="{714BE149-A002-4691-A121-24942E8B3CF9}" srcOrd="0" destOrd="0" presId="urn:microsoft.com/office/officeart/2005/8/layout/hierarchy2"/>
    <dgm:cxn modelId="{4C7574DF-C525-4478-AFF3-4610DBB84511}" type="presParOf" srcId="{F780BC12-9E1C-48DB-9CA3-13FA11F76BE9}" destId="{E61A7A3C-3037-4810-A02E-A0CBC37AF771}" srcOrd="1" destOrd="0" presId="urn:microsoft.com/office/officeart/2005/8/layout/hierarchy2"/>
    <dgm:cxn modelId="{BC448290-DC76-4730-BA75-AEA435877678}" type="presParOf" srcId="{F325D09F-8889-4522-9671-822790946083}" destId="{BDD24580-61AE-43EF-9DB8-30D4FC170E30}" srcOrd="2" destOrd="0" presId="urn:microsoft.com/office/officeart/2005/8/layout/hierarchy2"/>
    <dgm:cxn modelId="{6F7C4C95-459E-4BD9-8E74-6D1DDB58D85C}" type="presParOf" srcId="{BDD24580-61AE-43EF-9DB8-30D4FC170E30}" destId="{7919134A-46B4-4EB9-B7C5-0E0CC9676544}" srcOrd="0" destOrd="0" presId="urn:microsoft.com/office/officeart/2005/8/layout/hierarchy2"/>
    <dgm:cxn modelId="{5BC12B26-2864-4133-81BE-6939409E47A1}" type="presParOf" srcId="{F325D09F-8889-4522-9671-822790946083}" destId="{F8138AD2-433A-4F75-B04C-549B62EA1D12}" srcOrd="3" destOrd="0" presId="urn:microsoft.com/office/officeart/2005/8/layout/hierarchy2"/>
    <dgm:cxn modelId="{C8DDC355-A908-4160-809B-B69EA8CB35FA}" type="presParOf" srcId="{F8138AD2-433A-4F75-B04C-549B62EA1D12}" destId="{712E2E82-493B-4ACE-8FC4-282F54BD5CA5}" srcOrd="0" destOrd="0" presId="urn:microsoft.com/office/officeart/2005/8/layout/hierarchy2"/>
    <dgm:cxn modelId="{69A471F8-0336-4213-804B-EC504BFDB630}" type="presParOf" srcId="{F8138AD2-433A-4F75-B04C-549B62EA1D12}" destId="{9BEC83B4-0077-41FD-ADCF-2B192C7B5379}" srcOrd="1" destOrd="0" presId="urn:microsoft.com/office/officeart/2005/8/layout/hierarchy2"/>
    <dgm:cxn modelId="{05BE6E69-B6B9-4876-8D6B-BB37439CCF1C}" type="presParOf" srcId="{9BEC83B4-0077-41FD-ADCF-2B192C7B5379}" destId="{E57DCDD9-10CB-4E1A-A804-4A00DDB310F1}" srcOrd="0" destOrd="0" presId="urn:microsoft.com/office/officeart/2005/8/layout/hierarchy2"/>
    <dgm:cxn modelId="{F7CE5427-B303-429B-8D55-3ACC13454811}" type="presParOf" srcId="{E57DCDD9-10CB-4E1A-A804-4A00DDB310F1}" destId="{DF83CDFD-9013-4B96-9491-015CF82B2C12}" srcOrd="0" destOrd="0" presId="urn:microsoft.com/office/officeart/2005/8/layout/hierarchy2"/>
    <dgm:cxn modelId="{1D5E7B03-35F1-4B61-8AB7-EF8B47DE0289}" type="presParOf" srcId="{9BEC83B4-0077-41FD-ADCF-2B192C7B5379}" destId="{0AB16935-5FFC-4923-8217-8ACD18F425E2}" srcOrd="1" destOrd="0" presId="urn:microsoft.com/office/officeart/2005/8/layout/hierarchy2"/>
    <dgm:cxn modelId="{47562462-D6B0-432E-AE92-9D0C809A7F40}" type="presParOf" srcId="{0AB16935-5FFC-4923-8217-8ACD18F425E2}" destId="{BAA335FF-1E8C-4C1C-96AF-C5FB7D76650A}" srcOrd="0" destOrd="0" presId="urn:microsoft.com/office/officeart/2005/8/layout/hierarchy2"/>
    <dgm:cxn modelId="{62A054BF-DBB2-4A0C-A8EA-4E257C4AADBE}" type="presParOf" srcId="{0AB16935-5FFC-4923-8217-8ACD18F425E2}" destId="{F5366839-5E68-4223-9895-2C5A763C1DC6}" srcOrd="1" destOrd="0" presId="urn:microsoft.com/office/officeart/2005/8/layout/hierarchy2"/>
    <dgm:cxn modelId="{8CABE827-C67E-4357-98A7-94D27DAB65A3}" type="presParOf" srcId="{F325D09F-8889-4522-9671-822790946083}" destId="{AAF6B652-15B4-410D-882B-B54EAC279444}" srcOrd="4" destOrd="0" presId="urn:microsoft.com/office/officeart/2005/8/layout/hierarchy2"/>
    <dgm:cxn modelId="{8269D29A-AAD1-4E31-A768-F084D13D4C5F}" type="presParOf" srcId="{AAF6B652-15B4-410D-882B-B54EAC279444}" destId="{46AFB245-D497-4809-B644-7CF3D748C4E9}" srcOrd="0" destOrd="0" presId="urn:microsoft.com/office/officeart/2005/8/layout/hierarchy2"/>
    <dgm:cxn modelId="{3D5E0555-4C68-4466-9F1C-AF591B243138}" type="presParOf" srcId="{F325D09F-8889-4522-9671-822790946083}" destId="{F08FABA4-97BD-4848-8645-A9461D695C0B}" srcOrd="5" destOrd="0" presId="urn:microsoft.com/office/officeart/2005/8/layout/hierarchy2"/>
    <dgm:cxn modelId="{FE791117-15B7-40E7-BE41-FD3E7EDDDF0D}" type="presParOf" srcId="{F08FABA4-97BD-4848-8645-A9461D695C0B}" destId="{4FAB657F-020A-43D6-AA62-59C3413211E0}" srcOrd="0" destOrd="0" presId="urn:microsoft.com/office/officeart/2005/8/layout/hierarchy2"/>
    <dgm:cxn modelId="{08761D15-BB7A-411E-BC2B-1CCA197A9FDF}" type="presParOf" srcId="{F08FABA4-97BD-4848-8645-A9461D695C0B}" destId="{557BD897-3B0F-4522-8DA5-EA523F4234D1}" srcOrd="1" destOrd="0" presId="urn:microsoft.com/office/officeart/2005/8/layout/hierarchy2"/>
    <dgm:cxn modelId="{7805A04B-2728-43FD-841C-6D97C902A961}" type="presParOf" srcId="{557BD897-3B0F-4522-8DA5-EA523F4234D1}" destId="{943B47DD-6DBD-4469-8498-E2EC600FD1DB}" srcOrd="0" destOrd="0" presId="urn:microsoft.com/office/officeart/2005/8/layout/hierarchy2"/>
    <dgm:cxn modelId="{92A46363-A64F-40AF-82C8-18A46660F5F3}" type="presParOf" srcId="{943B47DD-6DBD-4469-8498-E2EC600FD1DB}" destId="{9FBE4030-DDA3-4431-A937-E5FBE77230A1}" srcOrd="0" destOrd="0" presId="urn:microsoft.com/office/officeart/2005/8/layout/hierarchy2"/>
    <dgm:cxn modelId="{DDCDC9BF-4A79-4DD3-B653-B5FF36DF51B0}" type="presParOf" srcId="{557BD897-3B0F-4522-8DA5-EA523F4234D1}" destId="{0153DAB3-F872-480A-BB7E-B678A99435B0}" srcOrd="1" destOrd="0" presId="urn:microsoft.com/office/officeart/2005/8/layout/hierarchy2"/>
    <dgm:cxn modelId="{2B8194C8-4BE0-4E86-8593-DA6046B77C81}" type="presParOf" srcId="{0153DAB3-F872-480A-BB7E-B678A99435B0}" destId="{E1F7FCD4-61CD-4434-BC7D-0CF2E0406895}" srcOrd="0" destOrd="0" presId="urn:microsoft.com/office/officeart/2005/8/layout/hierarchy2"/>
    <dgm:cxn modelId="{02D64A9A-5EC1-42FD-A475-A85D7DA91222}" type="presParOf" srcId="{0153DAB3-F872-480A-BB7E-B678A99435B0}" destId="{8F8B31FD-AE39-4EE1-A5E4-339777F43C3E}" srcOrd="1" destOrd="0" presId="urn:microsoft.com/office/officeart/2005/8/layout/hierarchy2"/>
    <dgm:cxn modelId="{E00257A3-CDBB-41E0-B7CC-74F31BD4BACB}" type="presParOf" srcId="{F325D09F-8889-4522-9671-822790946083}" destId="{6C951F11-9021-49A5-ABA1-A6C7FA313E9D}" srcOrd="6" destOrd="0" presId="urn:microsoft.com/office/officeart/2005/8/layout/hierarchy2"/>
    <dgm:cxn modelId="{B9A182E5-01EA-4F2E-9D3C-9464EBF11D4A}" type="presParOf" srcId="{6C951F11-9021-49A5-ABA1-A6C7FA313E9D}" destId="{9EB4BDCF-672B-4E19-B444-A4580413E835}" srcOrd="0" destOrd="0" presId="urn:microsoft.com/office/officeart/2005/8/layout/hierarchy2"/>
    <dgm:cxn modelId="{F83A7CBC-3FF8-4A2A-AB64-5800AEB155F3}" type="presParOf" srcId="{F325D09F-8889-4522-9671-822790946083}" destId="{0F096B75-CFA8-4A32-B549-4676B0AD0612}" srcOrd="7" destOrd="0" presId="urn:microsoft.com/office/officeart/2005/8/layout/hierarchy2"/>
    <dgm:cxn modelId="{7BD6C4A3-4D5C-4D6A-9033-31A3B6752989}" type="presParOf" srcId="{0F096B75-CFA8-4A32-B549-4676B0AD0612}" destId="{5C0C9A15-066A-4358-857F-2FE451D1D1BE}" srcOrd="0" destOrd="0" presId="urn:microsoft.com/office/officeart/2005/8/layout/hierarchy2"/>
    <dgm:cxn modelId="{EF13AE77-6FE6-450E-ADD8-93A8067A7D20}" type="presParOf" srcId="{0F096B75-CFA8-4A32-B549-4676B0AD0612}" destId="{202876D6-BB66-43EC-BDD2-D2D9869F9D8C}" srcOrd="1" destOrd="0" presId="urn:microsoft.com/office/officeart/2005/8/layout/hierarchy2"/>
    <dgm:cxn modelId="{7356BA56-86ED-45EE-9933-928F6576D5FD}" type="presParOf" srcId="{202876D6-BB66-43EC-BDD2-D2D9869F9D8C}" destId="{4F6346DF-12AF-425B-BDDB-DFC5FFAB8330}" srcOrd="0" destOrd="0" presId="urn:microsoft.com/office/officeart/2005/8/layout/hierarchy2"/>
    <dgm:cxn modelId="{B6AF108E-729B-4B29-809B-F7334AC6E0CB}" type="presParOf" srcId="{4F6346DF-12AF-425B-BDDB-DFC5FFAB8330}" destId="{D43422D5-F323-4985-86A2-07861541F199}" srcOrd="0" destOrd="0" presId="urn:microsoft.com/office/officeart/2005/8/layout/hierarchy2"/>
    <dgm:cxn modelId="{5C0800AF-DDE4-4993-877C-91511E7E9AF7}" type="presParOf" srcId="{202876D6-BB66-43EC-BDD2-D2D9869F9D8C}" destId="{6D61DB82-D54A-4052-B747-7E2A6D089392}" srcOrd="1" destOrd="0" presId="urn:microsoft.com/office/officeart/2005/8/layout/hierarchy2"/>
    <dgm:cxn modelId="{6D39BFC5-91FC-4FD4-A306-DC3C369D98FB}" type="presParOf" srcId="{6D61DB82-D54A-4052-B747-7E2A6D089392}" destId="{B33748C4-E4E3-4592-BBBF-849CC6FDC62F}" srcOrd="0" destOrd="0" presId="urn:microsoft.com/office/officeart/2005/8/layout/hierarchy2"/>
    <dgm:cxn modelId="{30603C7A-464B-459E-86BA-D75EA1C4FBAB}" type="presParOf" srcId="{6D61DB82-D54A-4052-B747-7E2A6D089392}" destId="{19713324-DDE2-4FF9-9F0F-2F0BDF8605CE}" srcOrd="1" destOrd="0" presId="urn:microsoft.com/office/officeart/2005/8/layout/hierarchy2"/>
    <dgm:cxn modelId="{C93FAEA0-6CF9-4544-8703-59085610DCAC}" type="presParOf" srcId="{F325D09F-8889-4522-9671-822790946083}" destId="{A9BF1673-E65E-4F97-BA53-9890471C2C5D}" srcOrd="8" destOrd="0" presId="urn:microsoft.com/office/officeart/2005/8/layout/hierarchy2"/>
    <dgm:cxn modelId="{99ADF6FE-328A-41E8-B62C-CB691BD1A4CB}" type="presParOf" srcId="{A9BF1673-E65E-4F97-BA53-9890471C2C5D}" destId="{2EC3AE13-7468-40C2-AF1C-52AB8A3FF595}" srcOrd="0" destOrd="0" presId="urn:microsoft.com/office/officeart/2005/8/layout/hierarchy2"/>
    <dgm:cxn modelId="{350E0DF1-5E35-46DD-834B-8A2751EC6F1F}" type="presParOf" srcId="{F325D09F-8889-4522-9671-822790946083}" destId="{8B905518-26A1-4ABC-A800-0C1823444204}" srcOrd="9" destOrd="0" presId="urn:microsoft.com/office/officeart/2005/8/layout/hierarchy2"/>
    <dgm:cxn modelId="{465725F1-FB54-47AA-B5A4-478360882A5E}" type="presParOf" srcId="{8B905518-26A1-4ABC-A800-0C1823444204}" destId="{AA217B9D-CDDB-45D5-A23A-90714B36C923}" srcOrd="0" destOrd="0" presId="urn:microsoft.com/office/officeart/2005/8/layout/hierarchy2"/>
    <dgm:cxn modelId="{FADBD224-EE01-402C-B709-5E1DA4DD482C}" type="presParOf" srcId="{8B905518-26A1-4ABC-A800-0C1823444204}" destId="{D2C312D9-3986-443F-B840-2534E3E89ADA}" srcOrd="1" destOrd="0" presId="urn:microsoft.com/office/officeart/2005/8/layout/hierarchy2"/>
    <dgm:cxn modelId="{16EAB555-8842-455F-B58C-42A7C09185A4}" type="presParOf" srcId="{D2C312D9-3986-443F-B840-2534E3E89ADA}" destId="{2232A47B-DEEF-4A55-B66C-7FE02301FE6C}" srcOrd="0" destOrd="0" presId="urn:microsoft.com/office/officeart/2005/8/layout/hierarchy2"/>
    <dgm:cxn modelId="{CA63E6F0-B905-49E7-9466-581EA4A7F757}" type="presParOf" srcId="{2232A47B-DEEF-4A55-B66C-7FE02301FE6C}" destId="{E37AB792-91ED-4863-9A8A-D83C2C9648D7}" srcOrd="0" destOrd="0" presId="urn:microsoft.com/office/officeart/2005/8/layout/hierarchy2"/>
    <dgm:cxn modelId="{BE0F4D51-D359-4318-B84B-F9C437E07431}" type="presParOf" srcId="{D2C312D9-3986-443F-B840-2534E3E89ADA}" destId="{2058A129-0877-4C2C-B9AA-9D512E6ECE0E}" srcOrd="1" destOrd="0" presId="urn:microsoft.com/office/officeart/2005/8/layout/hierarchy2"/>
    <dgm:cxn modelId="{B8441C46-F8EF-427B-95C4-1FE12E5DD7D0}" type="presParOf" srcId="{2058A129-0877-4C2C-B9AA-9D512E6ECE0E}" destId="{8D582D28-8A8A-49E4-ADCA-EAD9B750CC18}" srcOrd="0" destOrd="0" presId="urn:microsoft.com/office/officeart/2005/8/layout/hierarchy2"/>
    <dgm:cxn modelId="{33AAD1D1-FB6D-40A8-A37D-1DB51600C892}" type="presParOf" srcId="{2058A129-0877-4C2C-B9AA-9D512E6ECE0E}" destId="{6136D931-70C8-4926-9599-A988B54C2693}" srcOrd="1" destOrd="0" presId="urn:microsoft.com/office/officeart/2005/8/layout/hierarchy2"/>
    <dgm:cxn modelId="{4FE09203-2E19-41A3-BF25-1D539DFF8FAA}" type="presParOf" srcId="{F325D09F-8889-4522-9671-822790946083}" destId="{6CFDA4CC-A84A-4762-AD4F-F8D91F8E8807}" srcOrd="10" destOrd="0" presId="urn:microsoft.com/office/officeart/2005/8/layout/hierarchy2"/>
    <dgm:cxn modelId="{0F94AF1E-346D-4EFA-BAD9-03C3A37EECCE}" type="presParOf" srcId="{6CFDA4CC-A84A-4762-AD4F-F8D91F8E8807}" destId="{3CF52CF8-8D31-4958-8CB1-827D17E98EE3}" srcOrd="0" destOrd="0" presId="urn:microsoft.com/office/officeart/2005/8/layout/hierarchy2"/>
    <dgm:cxn modelId="{5561D658-A4D1-47F9-A280-EDBE179CD809}" type="presParOf" srcId="{F325D09F-8889-4522-9671-822790946083}" destId="{9B01B985-1119-40AA-BEE3-96268E1FD235}" srcOrd="11" destOrd="0" presId="urn:microsoft.com/office/officeart/2005/8/layout/hierarchy2"/>
    <dgm:cxn modelId="{83DC20CE-4D9C-4126-B2A7-B75140277024}" type="presParOf" srcId="{9B01B985-1119-40AA-BEE3-96268E1FD235}" destId="{2877DDEA-B1F4-4A08-824F-6CDAB756F2AF}" srcOrd="0" destOrd="0" presId="urn:microsoft.com/office/officeart/2005/8/layout/hierarchy2"/>
    <dgm:cxn modelId="{9B0C0FC9-24DE-4527-885F-5893700834F2}" type="presParOf" srcId="{9B01B985-1119-40AA-BEE3-96268E1FD235}" destId="{58851E18-51AC-40E8-924A-9E867F1AC4D2}" srcOrd="1" destOrd="0" presId="urn:microsoft.com/office/officeart/2005/8/layout/hierarchy2"/>
    <dgm:cxn modelId="{35EF5599-5B31-4353-B817-C02B4EBA4186}" type="presParOf" srcId="{58851E18-51AC-40E8-924A-9E867F1AC4D2}" destId="{B2DE1504-8453-4D75-A702-8E06D81E412B}" srcOrd="0" destOrd="0" presId="urn:microsoft.com/office/officeart/2005/8/layout/hierarchy2"/>
    <dgm:cxn modelId="{11B48AE8-C272-49E7-8D4C-9F87B707C041}" type="presParOf" srcId="{B2DE1504-8453-4D75-A702-8E06D81E412B}" destId="{5E2CAF18-1484-4305-8EDA-A992FDEB15B7}" srcOrd="0" destOrd="0" presId="urn:microsoft.com/office/officeart/2005/8/layout/hierarchy2"/>
    <dgm:cxn modelId="{B36CA2BD-BCEC-4F2A-AA08-1700C916B9A6}" type="presParOf" srcId="{58851E18-51AC-40E8-924A-9E867F1AC4D2}" destId="{5533DC8A-2F4C-4BFE-955F-CD77D71C4887}" srcOrd="1" destOrd="0" presId="urn:microsoft.com/office/officeart/2005/8/layout/hierarchy2"/>
    <dgm:cxn modelId="{98B3B995-0938-44CB-873F-62BDEA2F9984}" type="presParOf" srcId="{5533DC8A-2F4C-4BFE-955F-CD77D71C4887}" destId="{760624F3-05A8-41CE-9A2E-521183127020}" srcOrd="0" destOrd="0" presId="urn:microsoft.com/office/officeart/2005/8/layout/hierarchy2"/>
    <dgm:cxn modelId="{F621E58F-3544-47AF-9CAD-C7E186205963}" type="presParOf" srcId="{5533DC8A-2F4C-4BFE-955F-CD77D71C4887}" destId="{C47B460A-5167-43F7-B5A8-E0C8964812C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452EA7-9084-4EC8-997D-2DC02014FA13}"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SG"/>
        </a:p>
      </dgm:t>
    </dgm:pt>
    <dgm:pt modelId="{A3F6DC62-3CAF-4F3E-86E9-1E5633D8069D}">
      <dgm:prSet phldrT="[Text]" custT="1"/>
      <dgm:spPr>
        <a:solidFill>
          <a:srgbClr val="C00000"/>
        </a:solidFill>
      </dgm:spPr>
      <dgm:t>
        <a:bodyPr/>
        <a:lstStyle/>
        <a:p>
          <a:r>
            <a:rPr lang="en-US" sz="900" b="1" dirty="0"/>
            <a:t>Weaker CNH, AXJ &amp; MXN</a:t>
          </a:r>
          <a:endParaRPr lang="en-SG" sz="900" b="1" dirty="0"/>
        </a:p>
      </dgm:t>
    </dgm:pt>
    <dgm:pt modelId="{12DBD9B7-88B6-44A9-B6DD-FFD25E0AA4B8}" type="parTrans" cxnId="{635238C1-F6AC-40F7-926B-154544BBB52A}">
      <dgm:prSet/>
      <dgm:spPr/>
      <dgm:t>
        <a:bodyPr/>
        <a:lstStyle/>
        <a:p>
          <a:endParaRPr lang="en-SG"/>
        </a:p>
      </dgm:t>
    </dgm:pt>
    <dgm:pt modelId="{09BCB169-8E08-406A-9656-44AC59B22028}" type="sibTrans" cxnId="{635238C1-F6AC-40F7-926B-154544BBB52A}">
      <dgm:prSet/>
      <dgm:spPr/>
      <dgm:t>
        <a:bodyPr/>
        <a:lstStyle/>
        <a:p>
          <a:endParaRPr lang="en-SG"/>
        </a:p>
      </dgm:t>
    </dgm:pt>
    <dgm:pt modelId="{05D7D6D5-D82F-47BB-8E22-2E88045D5C02}">
      <dgm:prSet phldrT="[Text]" custT="1"/>
      <dgm:spPr>
        <a:solidFill>
          <a:srgbClr val="00B050"/>
        </a:solidFill>
      </dgm:spPr>
      <dgm:t>
        <a:bodyPr/>
        <a:lstStyle/>
        <a:p>
          <a:r>
            <a:rPr lang="en-US" sz="900" b="1" dirty="0"/>
            <a:t>Weaker EUR</a:t>
          </a:r>
          <a:endParaRPr lang="en-SG" sz="900" b="1" dirty="0"/>
        </a:p>
      </dgm:t>
    </dgm:pt>
    <dgm:pt modelId="{13ECD47D-1205-4BA0-85FE-52860488D79D}" type="parTrans" cxnId="{67F0BF63-804C-4F16-AD29-FE9FA9379D35}">
      <dgm:prSet/>
      <dgm:spPr/>
      <dgm:t>
        <a:bodyPr/>
        <a:lstStyle/>
        <a:p>
          <a:endParaRPr lang="en-SG"/>
        </a:p>
      </dgm:t>
    </dgm:pt>
    <dgm:pt modelId="{71A92689-CD50-48B0-BC4B-2B51F762E76F}" type="sibTrans" cxnId="{67F0BF63-804C-4F16-AD29-FE9FA9379D35}">
      <dgm:prSet/>
      <dgm:spPr/>
      <dgm:t>
        <a:bodyPr/>
        <a:lstStyle/>
        <a:p>
          <a:endParaRPr lang="en-SG"/>
        </a:p>
      </dgm:t>
    </dgm:pt>
    <dgm:pt modelId="{007949D8-19C4-47BA-9DB0-E7723622F433}">
      <dgm:prSet phldrT="[Text]" custT="1"/>
      <dgm:spPr/>
      <dgm:t>
        <a:bodyPr/>
        <a:lstStyle/>
        <a:p>
          <a:r>
            <a:rPr lang="en-US" sz="900" b="1" dirty="0"/>
            <a:t>Elevated  Global Threats</a:t>
          </a:r>
          <a:endParaRPr lang="en-SG" sz="900" b="1" dirty="0"/>
        </a:p>
      </dgm:t>
    </dgm:pt>
    <dgm:pt modelId="{B18C02BB-87E5-4225-83EF-868A0D3A2F55}" type="parTrans" cxnId="{20D1205B-2068-4DB3-99F3-92C22D1D786B}">
      <dgm:prSet/>
      <dgm:spPr/>
      <dgm:t>
        <a:bodyPr/>
        <a:lstStyle/>
        <a:p>
          <a:endParaRPr lang="en-SG"/>
        </a:p>
      </dgm:t>
    </dgm:pt>
    <dgm:pt modelId="{7C2FA7B2-C28D-4395-9356-5C06562326A5}" type="sibTrans" cxnId="{20D1205B-2068-4DB3-99F3-92C22D1D786B}">
      <dgm:prSet/>
      <dgm:spPr/>
      <dgm:t>
        <a:bodyPr/>
        <a:lstStyle/>
        <a:p>
          <a:endParaRPr lang="en-SG"/>
        </a:p>
      </dgm:t>
    </dgm:pt>
    <dgm:pt modelId="{E7B23BBB-ED74-48DE-8C3E-2097FC9D2A59}">
      <dgm:prSet phldrT="[Text]" custT="1"/>
      <dgm:spPr>
        <a:solidFill>
          <a:srgbClr val="0070C0"/>
        </a:solidFill>
      </dgm:spPr>
      <dgm:t>
        <a:bodyPr/>
        <a:lstStyle/>
        <a:p>
          <a:r>
            <a:rPr lang="en-US" sz="1800" b="1" dirty="0">
              <a:solidFill>
                <a:schemeClr val="bg1">
                  <a:lumMod val="85000"/>
                </a:schemeClr>
              </a:solidFill>
            </a:rPr>
            <a:t> </a:t>
          </a:r>
          <a:r>
            <a:rPr lang="en-US" sz="1800" b="0" dirty="0">
              <a:solidFill>
                <a:schemeClr val="bg1">
                  <a:lumMod val="85000"/>
                </a:schemeClr>
              </a:solidFill>
            </a:rPr>
            <a:t>Near-term USD  Resilience</a:t>
          </a:r>
          <a:endParaRPr lang="en-SG" sz="1800" b="0" dirty="0">
            <a:solidFill>
              <a:schemeClr val="bg1">
                <a:lumMod val="85000"/>
              </a:schemeClr>
            </a:solidFill>
          </a:endParaRPr>
        </a:p>
      </dgm:t>
    </dgm:pt>
    <dgm:pt modelId="{726E0D97-4571-4096-A1F7-C09F20206A16}" type="parTrans" cxnId="{6D0FEEE2-661A-48C0-8A21-DAD24EC562E7}">
      <dgm:prSet/>
      <dgm:spPr/>
      <dgm:t>
        <a:bodyPr/>
        <a:lstStyle/>
        <a:p>
          <a:endParaRPr lang="en-SG"/>
        </a:p>
      </dgm:t>
    </dgm:pt>
    <dgm:pt modelId="{CDEB7E13-1645-4EDF-BFF1-092DE8142722}" type="sibTrans" cxnId="{6D0FEEE2-661A-48C0-8A21-DAD24EC562E7}">
      <dgm:prSet/>
      <dgm:spPr/>
      <dgm:t>
        <a:bodyPr/>
        <a:lstStyle/>
        <a:p>
          <a:endParaRPr lang="en-SG"/>
        </a:p>
      </dgm:t>
    </dgm:pt>
    <dgm:pt modelId="{1B1C999F-28CC-475D-80A2-274FED84FA84}">
      <dgm:prSet phldrT="[Text]" custScaleX="72514" custScaleY="72539"/>
      <dgm:spPr>
        <a:solidFill>
          <a:srgbClr val="0070C0"/>
        </a:solidFill>
      </dgm:spPr>
      <dgm:t>
        <a:bodyPr/>
        <a:lstStyle/>
        <a:p>
          <a:endParaRPr lang="en-US"/>
        </a:p>
      </dgm:t>
    </dgm:pt>
    <dgm:pt modelId="{49776EAF-2CED-46B8-B3AE-F0F50178D5D9}" type="parTrans" cxnId="{A9A96261-8A28-4790-8F51-EFA1ADC84BD1}">
      <dgm:prSet/>
      <dgm:spPr/>
      <dgm:t>
        <a:bodyPr/>
        <a:lstStyle/>
        <a:p>
          <a:endParaRPr lang="en-SG"/>
        </a:p>
      </dgm:t>
    </dgm:pt>
    <dgm:pt modelId="{3F5BDCE5-68F1-4D00-B32F-AA71DECCCB89}" type="sibTrans" cxnId="{A9A96261-8A28-4790-8F51-EFA1ADC84BD1}">
      <dgm:prSet/>
      <dgm:spPr/>
      <dgm:t>
        <a:bodyPr/>
        <a:lstStyle/>
        <a:p>
          <a:endParaRPr lang="en-SG"/>
        </a:p>
      </dgm:t>
    </dgm:pt>
    <dgm:pt modelId="{45AFF22F-5930-4867-B09E-653F88A65D63}" type="pres">
      <dgm:prSet presAssocID="{0F452EA7-9084-4EC8-997D-2DC02014FA13}" presName="Name0" presStyleCnt="0">
        <dgm:presLayoutVars>
          <dgm:chMax val="4"/>
          <dgm:resizeHandles val="exact"/>
        </dgm:presLayoutVars>
      </dgm:prSet>
      <dgm:spPr/>
      <dgm:t>
        <a:bodyPr/>
        <a:lstStyle/>
        <a:p>
          <a:endParaRPr lang="en-US"/>
        </a:p>
      </dgm:t>
    </dgm:pt>
    <dgm:pt modelId="{A9A653D1-8946-4389-9F0A-657B51792DB0}" type="pres">
      <dgm:prSet presAssocID="{0F452EA7-9084-4EC8-997D-2DC02014FA13}" presName="ellipse" presStyleLbl="trBgShp" presStyleIdx="0" presStyleCnt="1" custLinFactNeighborY="-3584"/>
      <dgm:spPr/>
    </dgm:pt>
    <dgm:pt modelId="{B50D1B87-7CE6-4F3D-9936-01F5ABEAEE38}" type="pres">
      <dgm:prSet presAssocID="{0F452EA7-9084-4EC8-997D-2DC02014FA13}" presName="arrow1" presStyleLbl="fgShp" presStyleIdx="0" presStyleCnt="1" custScaleX="91920" custLinFactNeighborX="8466" custLinFactNeighborY="-52796"/>
      <dgm:spPr/>
    </dgm:pt>
    <dgm:pt modelId="{4CA84283-A37B-4ACD-970E-7AAC87D8605B}" type="pres">
      <dgm:prSet presAssocID="{0F452EA7-9084-4EC8-997D-2DC02014FA13}" presName="rectangle" presStyleLbl="revTx" presStyleIdx="0" presStyleCnt="1" custScaleX="82559" custScaleY="162264" custLinFactNeighborX="8061" custLinFactNeighborY="27458">
        <dgm:presLayoutVars>
          <dgm:bulletEnabled val="1"/>
        </dgm:presLayoutVars>
      </dgm:prSet>
      <dgm:spPr/>
      <dgm:t>
        <a:bodyPr/>
        <a:lstStyle/>
        <a:p>
          <a:endParaRPr lang="en-US"/>
        </a:p>
      </dgm:t>
    </dgm:pt>
    <dgm:pt modelId="{47167D91-6C70-413B-8737-6D5767C24AC1}" type="pres">
      <dgm:prSet presAssocID="{05D7D6D5-D82F-47BB-8E22-2E88045D5C02}" presName="item1" presStyleLbl="node1" presStyleIdx="0" presStyleCnt="3" custLinFactNeighborY="-11257">
        <dgm:presLayoutVars>
          <dgm:bulletEnabled val="1"/>
        </dgm:presLayoutVars>
      </dgm:prSet>
      <dgm:spPr/>
      <dgm:t>
        <a:bodyPr/>
        <a:lstStyle/>
        <a:p>
          <a:endParaRPr lang="en-US"/>
        </a:p>
      </dgm:t>
    </dgm:pt>
    <dgm:pt modelId="{DA9CBDCE-C034-430B-BC7E-1058E94D598A}" type="pres">
      <dgm:prSet presAssocID="{007949D8-19C4-47BA-9DB0-E7723622F433}" presName="item2" presStyleLbl="node1" presStyleIdx="1" presStyleCnt="3" custLinFactNeighborX="2395" custLinFactNeighborY="-26418">
        <dgm:presLayoutVars>
          <dgm:bulletEnabled val="1"/>
        </dgm:presLayoutVars>
      </dgm:prSet>
      <dgm:spPr/>
      <dgm:t>
        <a:bodyPr/>
        <a:lstStyle/>
        <a:p>
          <a:endParaRPr lang="en-US"/>
        </a:p>
      </dgm:t>
    </dgm:pt>
    <dgm:pt modelId="{884CB265-E666-41FC-ACA1-1CC46954382F}" type="pres">
      <dgm:prSet presAssocID="{E7B23BBB-ED74-48DE-8C3E-2097FC9D2A59}" presName="item3" presStyleLbl="node1" presStyleIdx="2" presStyleCnt="3" custLinFactNeighborX="20809" custLinFactNeighborY="-12068">
        <dgm:presLayoutVars>
          <dgm:bulletEnabled val="1"/>
        </dgm:presLayoutVars>
      </dgm:prSet>
      <dgm:spPr/>
      <dgm:t>
        <a:bodyPr/>
        <a:lstStyle/>
        <a:p>
          <a:endParaRPr lang="en-US"/>
        </a:p>
      </dgm:t>
    </dgm:pt>
    <dgm:pt modelId="{224BD57D-9CDC-4585-8EFB-D06299AAE36C}" type="pres">
      <dgm:prSet presAssocID="{0F452EA7-9084-4EC8-997D-2DC02014FA13}" presName="funnel" presStyleLbl="trAlignAcc1" presStyleIdx="0" presStyleCnt="1" custScaleY="91968" custLinFactNeighborX="684" custLinFactNeighborY="-1242"/>
      <dgm:spPr/>
    </dgm:pt>
  </dgm:ptLst>
  <dgm:cxnLst>
    <dgm:cxn modelId="{F56AB6AF-36BF-4220-BDD6-00289A8AB3C4}" type="presOf" srcId="{0F452EA7-9084-4EC8-997D-2DC02014FA13}" destId="{45AFF22F-5930-4867-B09E-653F88A65D63}" srcOrd="0" destOrd="0" presId="urn:microsoft.com/office/officeart/2005/8/layout/funnel1"/>
    <dgm:cxn modelId="{21DD25BC-96D0-48FE-AF59-434FFFC2D60F}" type="presOf" srcId="{05D7D6D5-D82F-47BB-8E22-2E88045D5C02}" destId="{DA9CBDCE-C034-430B-BC7E-1058E94D598A}" srcOrd="0" destOrd="0" presId="urn:microsoft.com/office/officeart/2005/8/layout/funnel1"/>
    <dgm:cxn modelId="{67F0BF63-804C-4F16-AD29-FE9FA9379D35}" srcId="{0F452EA7-9084-4EC8-997D-2DC02014FA13}" destId="{05D7D6D5-D82F-47BB-8E22-2E88045D5C02}" srcOrd="1" destOrd="0" parTransId="{13ECD47D-1205-4BA0-85FE-52860488D79D}" sibTransId="{71A92689-CD50-48B0-BC4B-2B51F762E76F}"/>
    <dgm:cxn modelId="{1A323D1B-A13B-47F6-8978-59A89F4C6125}" type="presOf" srcId="{007949D8-19C4-47BA-9DB0-E7723622F433}" destId="{47167D91-6C70-413B-8737-6D5767C24AC1}" srcOrd="0" destOrd="0" presId="urn:microsoft.com/office/officeart/2005/8/layout/funnel1"/>
    <dgm:cxn modelId="{A9A96261-8A28-4790-8F51-EFA1ADC84BD1}" srcId="{0F452EA7-9084-4EC8-997D-2DC02014FA13}" destId="{1B1C999F-28CC-475D-80A2-274FED84FA84}" srcOrd="4" destOrd="0" parTransId="{49776EAF-2CED-46B8-B3AE-F0F50178D5D9}" sibTransId="{3F5BDCE5-68F1-4D00-B32F-AA71DECCCB89}"/>
    <dgm:cxn modelId="{82AA7071-2DF8-4609-B018-A29275A08963}" type="presOf" srcId="{A3F6DC62-3CAF-4F3E-86E9-1E5633D8069D}" destId="{884CB265-E666-41FC-ACA1-1CC46954382F}" srcOrd="0" destOrd="0" presId="urn:microsoft.com/office/officeart/2005/8/layout/funnel1"/>
    <dgm:cxn modelId="{6D0FEEE2-661A-48C0-8A21-DAD24EC562E7}" srcId="{0F452EA7-9084-4EC8-997D-2DC02014FA13}" destId="{E7B23BBB-ED74-48DE-8C3E-2097FC9D2A59}" srcOrd="3" destOrd="0" parTransId="{726E0D97-4571-4096-A1F7-C09F20206A16}" sibTransId="{CDEB7E13-1645-4EDF-BFF1-092DE8142722}"/>
    <dgm:cxn modelId="{20D1205B-2068-4DB3-99F3-92C22D1D786B}" srcId="{0F452EA7-9084-4EC8-997D-2DC02014FA13}" destId="{007949D8-19C4-47BA-9DB0-E7723622F433}" srcOrd="2" destOrd="0" parTransId="{B18C02BB-87E5-4225-83EF-868A0D3A2F55}" sibTransId="{7C2FA7B2-C28D-4395-9356-5C06562326A5}"/>
    <dgm:cxn modelId="{79700B18-B04A-496E-A3DF-441262AC5758}" type="presOf" srcId="{E7B23BBB-ED74-48DE-8C3E-2097FC9D2A59}" destId="{4CA84283-A37B-4ACD-970E-7AAC87D8605B}" srcOrd="0" destOrd="0" presId="urn:microsoft.com/office/officeart/2005/8/layout/funnel1"/>
    <dgm:cxn modelId="{635238C1-F6AC-40F7-926B-154544BBB52A}" srcId="{0F452EA7-9084-4EC8-997D-2DC02014FA13}" destId="{A3F6DC62-3CAF-4F3E-86E9-1E5633D8069D}" srcOrd="0" destOrd="0" parTransId="{12DBD9B7-88B6-44A9-B6DD-FFD25E0AA4B8}" sibTransId="{09BCB169-8E08-406A-9656-44AC59B22028}"/>
    <dgm:cxn modelId="{CC64BCC5-6FD3-429A-87E5-B2E14436B1D3}" type="presParOf" srcId="{45AFF22F-5930-4867-B09E-653F88A65D63}" destId="{A9A653D1-8946-4389-9F0A-657B51792DB0}" srcOrd="0" destOrd="0" presId="urn:microsoft.com/office/officeart/2005/8/layout/funnel1"/>
    <dgm:cxn modelId="{B2511641-481C-4C13-9A75-D50C87BBDA30}" type="presParOf" srcId="{45AFF22F-5930-4867-B09E-653F88A65D63}" destId="{B50D1B87-7CE6-4F3D-9936-01F5ABEAEE38}" srcOrd="1" destOrd="0" presId="urn:microsoft.com/office/officeart/2005/8/layout/funnel1"/>
    <dgm:cxn modelId="{7A4B3987-0E6D-4310-86B4-AB4C03C254DD}" type="presParOf" srcId="{45AFF22F-5930-4867-B09E-653F88A65D63}" destId="{4CA84283-A37B-4ACD-970E-7AAC87D8605B}" srcOrd="2" destOrd="0" presId="urn:microsoft.com/office/officeart/2005/8/layout/funnel1"/>
    <dgm:cxn modelId="{34B91E14-4550-4F48-86B6-CEEBF5C20786}" type="presParOf" srcId="{45AFF22F-5930-4867-B09E-653F88A65D63}" destId="{47167D91-6C70-413B-8737-6D5767C24AC1}" srcOrd="3" destOrd="0" presId="urn:microsoft.com/office/officeart/2005/8/layout/funnel1"/>
    <dgm:cxn modelId="{2EC77097-C0F2-48CE-86A2-C3C8F17A749F}" type="presParOf" srcId="{45AFF22F-5930-4867-B09E-653F88A65D63}" destId="{DA9CBDCE-C034-430B-BC7E-1058E94D598A}" srcOrd="4" destOrd="0" presId="urn:microsoft.com/office/officeart/2005/8/layout/funnel1"/>
    <dgm:cxn modelId="{CA0966A4-BB94-48C0-ADA7-F85359EDAA0D}" type="presParOf" srcId="{45AFF22F-5930-4867-B09E-653F88A65D63}" destId="{884CB265-E666-41FC-ACA1-1CC46954382F}" srcOrd="5" destOrd="0" presId="urn:microsoft.com/office/officeart/2005/8/layout/funnel1"/>
    <dgm:cxn modelId="{5BF11935-163D-4602-801D-4EFEF3450BF7}" type="presParOf" srcId="{45AFF22F-5930-4867-B09E-653F88A65D63}" destId="{224BD57D-9CDC-4585-8EFB-D06299AAE36C}" srcOrd="6"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32AB8-87A6-455A-BC45-79213F3D5107}">
      <dsp:nvSpPr>
        <dsp:cNvPr id="0" name=""/>
        <dsp:cNvSpPr/>
      </dsp:nvSpPr>
      <dsp:spPr>
        <a:xfrm>
          <a:off x="0" y="1924272"/>
          <a:ext cx="1679987" cy="1446804"/>
        </a:xfrm>
        <a:prstGeom prst="roundRect">
          <a:avLst>
            <a:gd name="adj" fmla="val 10000"/>
          </a:avLst>
        </a:prstGeom>
        <a:solidFill>
          <a:srgbClr val="00206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Trump 2.0</a:t>
          </a:r>
        </a:p>
      </dsp:txBody>
      <dsp:txXfrm>
        <a:off x="42375" y="1966647"/>
        <a:ext cx="1595237" cy="1362054"/>
      </dsp:txXfrm>
    </dsp:sp>
    <dsp:sp modelId="{84A0FC85-1D0B-4F00-8DDA-ABE909C38EB8}">
      <dsp:nvSpPr>
        <dsp:cNvPr id="0" name=""/>
        <dsp:cNvSpPr/>
      </dsp:nvSpPr>
      <dsp:spPr>
        <a:xfrm rot="16680588">
          <a:off x="738738" y="1551389"/>
          <a:ext cx="2187278" cy="26630"/>
        </a:xfrm>
        <a:custGeom>
          <a:avLst/>
          <a:gdLst/>
          <a:ahLst/>
          <a:cxnLst/>
          <a:rect l="0" t="0" r="0" b="0"/>
          <a:pathLst>
            <a:path>
              <a:moveTo>
                <a:pt x="0" y="13315"/>
              </a:moveTo>
              <a:lnTo>
                <a:pt x="2187278"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1777695" y="1510022"/>
        <a:ext cx="109363" cy="109363"/>
      </dsp:txXfrm>
    </dsp:sp>
    <dsp:sp modelId="{0435728C-3777-43C8-90F4-B07D74A21E53}">
      <dsp:nvSpPr>
        <dsp:cNvPr id="0" name=""/>
        <dsp:cNvSpPr/>
      </dsp:nvSpPr>
      <dsp:spPr>
        <a:xfrm>
          <a:off x="1984767" y="61737"/>
          <a:ext cx="1679987" cy="839993"/>
        </a:xfrm>
        <a:prstGeom prst="roundRect">
          <a:avLst>
            <a:gd name="adj" fmla="val 10000"/>
          </a:avLst>
        </a:prstGeom>
        <a:solidFill>
          <a:srgbClr val="FF99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Trade (Tariffs)</a:t>
          </a:r>
        </a:p>
      </dsp:txBody>
      <dsp:txXfrm>
        <a:off x="2009370" y="86340"/>
        <a:ext cx="1630781" cy="790787"/>
      </dsp:txXfrm>
    </dsp:sp>
    <dsp:sp modelId="{7C80F808-E2CB-47AF-A86B-FFBED6C794AA}">
      <dsp:nvSpPr>
        <dsp:cNvPr id="0" name=""/>
        <dsp:cNvSpPr/>
      </dsp:nvSpPr>
      <dsp:spPr>
        <a:xfrm rot="21594752">
          <a:off x="3664754" y="468028"/>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07815" y="468551"/>
        <a:ext cx="25585" cy="25585"/>
      </dsp:txXfrm>
    </dsp:sp>
    <dsp:sp modelId="{714BE149-A002-4691-A121-24942E8B3CF9}">
      <dsp:nvSpPr>
        <dsp:cNvPr id="0" name=""/>
        <dsp:cNvSpPr/>
      </dsp:nvSpPr>
      <dsp:spPr>
        <a:xfrm>
          <a:off x="4176462" y="60956"/>
          <a:ext cx="1679987" cy="839993"/>
        </a:xfrm>
        <a:prstGeom prst="roundRect">
          <a:avLst>
            <a:gd name="adj" fmla="val 10000"/>
          </a:avLst>
        </a:prstGeom>
        <a:solidFill>
          <a:srgbClr val="FF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Impose Higher China/wider Tariffs!</a:t>
          </a:r>
        </a:p>
      </dsp:txBody>
      <dsp:txXfrm>
        <a:off x="4201065" y="85559"/>
        <a:ext cx="1630781" cy="790787"/>
      </dsp:txXfrm>
    </dsp:sp>
    <dsp:sp modelId="{BDD24580-61AE-43EF-9DB8-30D4FC170E30}">
      <dsp:nvSpPr>
        <dsp:cNvPr id="0" name=""/>
        <dsp:cNvSpPr/>
      </dsp:nvSpPr>
      <dsp:spPr>
        <a:xfrm rot="3710939">
          <a:off x="1509377" y="2919150"/>
          <a:ext cx="645999" cy="26630"/>
        </a:xfrm>
        <a:custGeom>
          <a:avLst/>
          <a:gdLst/>
          <a:ahLst/>
          <a:cxnLst/>
          <a:rect l="0" t="0" r="0" b="0"/>
          <a:pathLst>
            <a:path>
              <a:moveTo>
                <a:pt x="0" y="13315"/>
              </a:moveTo>
              <a:lnTo>
                <a:pt x="645999"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16227" y="2916316"/>
        <a:ext cx="32299" cy="32299"/>
      </dsp:txXfrm>
    </dsp:sp>
    <dsp:sp modelId="{712E2E82-493B-4ACE-8FC4-282F54BD5CA5}">
      <dsp:nvSpPr>
        <dsp:cNvPr id="0" name=""/>
        <dsp:cNvSpPr/>
      </dsp:nvSpPr>
      <dsp:spPr>
        <a:xfrm>
          <a:off x="1984767" y="2797260"/>
          <a:ext cx="1679987" cy="839993"/>
        </a:xfrm>
        <a:prstGeom prst="roundRect">
          <a:avLst>
            <a:gd name="adj" fmla="val 10000"/>
          </a:avLst>
        </a:prstGeom>
        <a:solidFill>
          <a:schemeClr val="tx1"/>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Energy/Oil</a:t>
          </a:r>
        </a:p>
      </dsp:txBody>
      <dsp:txXfrm>
        <a:off x="2009370" y="2821863"/>
        <a:ext cx="1630781" cy="790787"/>
      </dsp:txXfrm>
    </dsp:sp>
    <dsp:sp modelId="{E57DCDD9-10CB-4E1A-A804-4A00DDB310F1}">
      <dsp:nvSpPr>
        <dsp:cNvPr id="0" name=""/>
        <dsp:cNvSpPr/>
      </dsp:nvSpPr>
      <dsp:spPr>
        <a:xfrm rot="12666">
          <a:off x="3664753" y="3204840"/>
          <a:ext cx="487905" cy="26630"/>
        </a:xfrm>
        <a:custGeom>
          <a:avLst/>
          <a:gdLst/>
          <a:ahLst/>
          <a:cxnLst/>
          <a:rect l="0" t="0" r="0" b="0"/>
          <a:pathLst>
            <a:path>
              <a:moveTo>
                <a:pt x="0" y="13315"/>
              </a:moveTo>
              <a:lnTo>
                <a:pt x="48790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96508" y="3205958"/>
        <a:ext cx="24395" cy="24395"/>
      </dsp:txXfrm>
    </dsp:sp>
    <dsp:sp modelId="{BAA335FF-1E8C-4C1C-96AF-C5FB7D76650A}">
      <dsp:nvSpPr>
        <dsp:cNvPr id="0" name=""/>
        <dsp:cNvSpPr/>
      </dsp:nvSpPr>
      <dsp:spPr>
        <a:xfrm>
          <a:off x="4152656" y="2799058"/>
          <a:ext cx="1679987" cy="839993"/>
        </a:xfrm>
        <a:prstGeom prst="roundRect">
          <a:avLst>
            <a:gd name="adj" fmla="val 10000"/>
          </a:avLst>
        </a:prstGeom>
        <a:solidFill>
          <a:schemeClr val="accent3">
            <a:lumMod val="5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Remove Restrictions</a:t>
          </a:r>
        </a:p>
      </dsp:txBody>
      <dsp:txXfrm>
        <a:off x="4177259" y="2823661"/>
        <a:ext cx="1630781" cy="790787"/>
      </dsp:txXfrm>
    </dsp:sp>
    <dsp:sp modelId="{AAF6B652-15B4-410D-882B-B54EAC279444}">
      <dsp:nvSpPr>
        <dsp:cNvPr id="0" name=""/>
        <dsp:cNvSpPr/>
      </dsp:nvSpPr>
      <dsp:spPr>
        <a:xfrm rot="4718731">
          <a:off x="1058344" y="3393242"/>
          <a:ext cx="1548066" cy="26630"/>
        </a:xfrm>
        <a:custGeom>
          <a:avLst/>
          <a:gdLst/>
          <a:ahLst/>
          <a:cxnLst/>
          <a:rect l="0" t="0" r="0" b="0"/>
          <a:pathLst>
            <a:path>
              <a:moveTo>
                <a:pt x="0" y="13315"/>
              </a:moveTo>
              <a:lnTo>
                <a:pt x="1548066"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793675" y="3367856"/>
        <a:ext cx="77403" cy="77403"/>
      </dsp:txXfrm>
    </dsp:sp>
    <dsp:sp modelId="{4FAB657F-020A-43D6-AA62-59C3413211E0}">
      <dsp:nvSpPr>
        <dsp:cNvPr id="0" name=""/>
        <dsp:cNvSpPr/>
      </dsp:nvSpPr>
      <dsp:spPr>
        <a:xfrm>
          <a:off x="1984767" y="3745445"/>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Infrastructure [Fiscal]</a:t>
          </a:r>
          <a:endParaRPr lang="en-SG" sz="1900" kern="1200" dirty="0"/>
        </a:p>
      </dsp:txBody>
      <dsp:txXfrm>
        <a:off x="2009370" y="3770048"/>
        <a:ext cx="1630781" cy="790787"/>
      </dsp:txXfrm>
    </dsp:sp>
    <dsp:sp modelId="{943B47DD-6DBD-4469-8498-E2EC600FD1DB}">
      <dsp:nvSpPr>
        <dsp:cNvPr id="0" name=""/>
        <dsp:cNvSpPr/>
      </dsp:nvSpPr>
      <dsp:spPr>
        <a:xfrm rot="21528159">
          <a:off x="3664701" y="4147027"/>
          <a:ext cx="488008" cy="26630"/>
        </a:xfrm>
        <a:custGeom>
          <a:avLst/>
          <a:gdLst/>
          <a:ahLst/>
          <a:cxnLst/>
          <a:rect l="0" t="0" r="0" b="0"/>
          <a:pathLst>
            <a:path>
              <a:moveTo>
                <a:pt x="0" y="13315"/>
              </a:moveTo>
              <a:lnTo>
                <a:pt x="488008"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6505" y="4148143"/>
        <a:ext cx="24400" cy="24400"/>
      </dsp:txXfrm>
    </dsp:sp>
    <dsp:sp modelId="{E1F7FCD4-61CD-4434-BC7D-0CF2E0406895}">
      <dsp:nvSpPr>
        <dsp:cNvPr id="0" name=""/>
        <dsp:cNvSpPr/>
      </dsp:nvSpPr>
      <dsp:spPr>
        <a:xfrm>
          <a:off x="4152656" y="3735247"/>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Ramp-up Spending?</a:t>
          </a:r>
          <a:endParaRPr lang="en-SG" sz="1900" kern="1200" dirty="0"/>
        </a:p>
      </dsp:txBody>
      <dsp:txXfrm>
        <a:off x="4177259" y="3759850"/>
        <a:ext cx="1630781" cy="790787"/>
      </dsp:txXfrm>
    </dsp:sp>
    <dsp:sp modelId="{6C951F11-9021-49A5-ABA1-A6C7FA313E9D}">
      <dsp:nvSpPr>
        <dsp:cNvPr id="0" name=""/>
        <dsp:cNvSpPr/>
      </dsp:nvSpPr>
      <dsp:spPr>
        <a:xfrm rot="4977244">
          <a:off x="590048" y="3867305"/>
          <a:ext cx="2484657" cy="26630"/>
        </a:xfrm>
        <a:custGeom>
          <a:avLst/>
          <a:gdLst/>
          <a:ahLst/>
          <a:cxnLst/>
          <a:rect l="0" t="0" r="0" b="0"/>
          <a:pathLst>
            <a:path>
              <a:moveTo>
                <a:pt x="0" y="13315"/>
              </a:moveTo>
              <a:lnTo>
                <a:pt x="2484657"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SG" sz="900" kern="1200"/>
        </a:p>
      </dsp:txBody>
      <dsp:txXfrm>
        <a:off x="1770261" y="3818504"/>
        <a:ext cx="124232" cy="124232"/>
      </dsp:txXfrm>
    </dsp:sp>
    <dsp:sp modelId="{5C0C9A15-066A-4358-857F-2FE451D1D1BE}">
      <dsp:nvSpPr>
        <dsp:cNvPr id="0" name=""/>
        <dsp:cNvSpPr/>
      </dsp:nvSpPr>
      <dsp:spPr>
        <a:xfrm>
          <a:off x="1984767" y="4693571"/>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Tax Cuts [Fiscal]</a:t>
          </a:r>
          <a:endParaRPr lang="en-SG" sz="1900" kern="1200" dirty="0"/>
        </a:p>
      </dsp:txBody>
      <dsp:txXfrm>
        <a:off x="2009370" y="4718174"/>
        <a:ext cx="1630781" cy="790787"/>
      </dsp:txXfrm>
    </dsp:sp>
    <dsp:sp modelId="{4F6346DF-12AF-425B-BDDB-DFC5FFAB8330}">
      <dsp:nvSpPr>
        <dsp:cNvPr id="0" name=""/>
        <dsp:cNvSpPr/>
      </dsp:nvSpPr>
      <dsp:spPr>
        <a:xfrm rot="21564005">
          <a:off x="3664741" y="5097724"/>
          <a:ext cx="482955" cy="26630"/>
        </a:xfrm>
        <a:custGeom>
          <a:avLst/>
          <a:gdLst/>
          <a:ahLst/>
          <a:cxnLst/>
          <a:rect l="0" t="0" r="0" b="0"/>
          <a:pathLst>
            <a:path>
              <a:moveTo>
                <a:pt x="0" y="13315"/>
              </a:moveTo>
              <a:lnTo>
                <a:pt x="48295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4145" y="5098965"/>
        <a:ext cx="24147" cy="24147"/>
      </dsp:txXfrm>
    </dsp:sp>
    <dsp:sp modelId="{B33748C4-E4E3-4592-BBBF-849CC6FDC62F}">
      <dsp:nvSpPr>
        <dsp:cNvPr id="0" name=""/>
        <dsp:cNvSpPr/>
      </dsp:nvSpPr>
      <dsp:spPr>
        <a:xfrm>
          <a:off x="4147684" y="4688514"/>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Extend Tax Cuts</a:t>
          </a:r>
          <a:endParaRPr lang="en-SG" sz="1900" kern="1200" dirty="0"/>
        </a:p>
      </dsp:txBody>
      <dsp:txXfrm>
        <a:off x="4172287" y="4713117"/>
        <a:ext cx="1630781" cy="790787"/>
      </dsp:txXfrm>
    </dsp:sp>
    <dsp:sp modelId="{A9BF1673-E65E-4F97-BA53-9890471C2C5D}">
      <dsp:nvSpPr>
        <dsp:cNvPr id="0" name=""/>
        <dsp:cNvSpPr/>
      </dsp:nvSpPr>
      <dsp:spPr>
        <a:xfrm rot="17018675">
          <a:off x="1186376" y="2006590"/>
          <a:ext cx="1292001" cy="26630"/>
        </a:xfrm>
        <a:custGeom>
          <a:avLst/>
          <a:gdLst/>
          <a:ahLst/>
          <a:cxnLst/>
          <a:rect l="0" t="0" r="0" b="0"/>
          <a:pathLst>
            <a:path>
              <a:moveTo>
                <a:pt x="0" y="13315"/>
              </a:moveTo>
              <a:lnTo>
                <a:pt x="1292001"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00077" y="1987605"/>
        <a:ext cx="64600" cy="64600"/>
      </dsp:txXfrm>
    </dsp:sp>
    <dsp:sp modelId="{AA217B9D-CDDB-45D5-A23A-90714B36C923}">
      <dsp:nvSpPr>
        <dsp:cNvPr id="0" name=""/>
        <dsp:cNvSpPr/>
      </dsp:nvSpPr>
      <dsp:spPr>
        <a:xfrm>
          <a:off x="1984767" y="972139"/>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Ukraine [Conflict]</a:t>
          </a:r>
          <a:endParaRPr lang="en-SG" sz="1900" kern="1200" dirty="0"/>
        </a:p>
      </dsp:txBody>
      <dsp:txXfrm>
        <a:off x="2009370" y="996742"/>
        <a:ext cx="1630781" cy="790787"/>
      </dsp:txXfrm>
    </dsp:sp>
    <dsp:sp modelId="{2232A47B-DEEF-4A55-B66C-7FE02301FE6C}">
      <dsp:nvSpPr>
        <dsp:cNvPr id="0" name=""/>
        <dsp:cNvSpPr/>
      </dsp:nvSpPr>
      <dsp:spPr>
        <a:xfrm rot="49262">
          <a:off x="3664728" y="1382487"/>
          <a:ext cx="511759" cy="26630"/>
        </a:xfrm>
        <a:custGeom>
          <a:avLst/>
          <a:gdLst/>
          <a:ahLst/>
          <a:cxnLst/>
          <a:rect l="0" t="0" r="0" b="0"/>
          <a:pathLst>
            <a:path>
              <a:moveTo>
                <a:pt x="0" y="13315"/>
              </a:moveTo>
              <a:lnTo>
                <a:pt x="511759"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4" y="1383008"/>
        <a:ext cx="25587" cy="25587"/>
      </dsp:txXfrm>
    </dsp:sp>
    <dsp:sp modelId="{8D582D28-8A8A-49E4-ADCA-EAD9B750CC18}">
      <dsp:nvSpPr>
        <dsp:cNvPr id="0" name=""/>
        <dsp:cNvSpPr/>
      </dsp:nvSpPr>
      <dsp:spPr>
        <a:xfrm>
          <a:off x="4176462" y="979472"/>
          <a:ext cx="1679987" cy="839993"/>
        </a:xfrm>
        <a:prstGeom prst="roundRect">
          <a:avLst>
            <a:gd name="adj" fmla="val 10000"/>
          </a:avLst>
        </a:prstGeom>
        <a:solidFill>
          <a:schemeClr val="bg2">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Pull/Cut Aid</a:t>
          </a:r>
          <a:endParaRPr lang="en-SG" sz="1900" kern="1200" dirty="0"/>
        </a:p>
      </dsp:txBody>
      <dsp:txXfrm>
        <a:off x="4201065" y="1004075"/>
        <a:ext cx="1630781" cy="790787"/>
      </dsp:txXfrm>
    </dsp:sp>
    <dsp:sp modelId="{6CFDA4CC-A84A-4762-AD4F-F8D91F8E8807}">
      <dsp:nvSpPr>
        <dsp:cNvPr id="0" name=""/>
        <dsp:cNvSpPr/>
      </dsp:nvSpPr>
      <dsp:spPr>
        <a:xfrm rot="18699317">
          <a:off x="1603097" y="2463050"/>
          <a:ext cx="458560" cy="26630"/>
        </a:xfrm>
        <a:custGeom>
          <a:avLst/>
          <a:gdLst/>
          <a:ahLst/>
          <a:cxnLst/>
          <a:rect l="0" t="0" r="0" b="0"/>
          <a:pathLst>
            <a:path>
              <a:moveTo>
                <a:pt x="0" y="13315"/>
              </a:moveTo>
              <a:lnTo>
                <a:pt x="458560"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20913" y="2464902"/>
        <a:ext cx="22928" cy="22928"/>
      </dsp:txXfrm>
    </dsp:sp>
    <dsp:sp modelId="{2877DDEA-B1F4-4A08-824F-6CDAB756F2AF}">
      <dsp:nvSpPr>
        <dsp:cNvPr id="0" name=""/>
        <dsp:cNvSpPr/>
      </dsp:nvSpPr>
      <dsp:spPr>
        <a:xfrm>
          <a:off x="1984767" y="1885061"/>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Gaza [Conflict]</a:t>
          </a:r>
          <a:endParaRPr lang="en-SG" sz="1900" kern="1200" dirty="0"/>
        </a:p>
      </dsp:txBody>
      <dsp:txXfrm>
        <a:off x="2009370" y="1909664"/>
        <a:ext cx="1630781" cy="790787"/>
      </dsp:txXfrm>
    </dsp:sp>
    <dsp:sp modelId="{B2DE1504-8453-4D75-A702-8E06D81E412B}">
      <dsp:nvSpPr>
        <dsp:cNvPr id="0" name=""/>
        <dsp:cNvSpPr/>
      </dsp:nvSpPr>
      <dsp:spPr>
        <a:xfrm rot="1354">
          <a:off x="3664754" y="2291843"/>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5" y="2292366"/>
        <a:ext cx="25585" cy="25585"/>
      </dsp:txXfrm>
    </dsp:sp>
    <dsp:sp modelId="{760624F3-05A8-41CE-9A2E-521183127020}">
      <dsp:nvSpPr>
        <dsp:cNvPr id="0" name=""/>
        <dsp:cNvSpPr/>
      </dsp:nvSpPr>
      <dsp:spPr>
        <a:xfrm>
          <a:off x="4176462" y="1885262"/>
          <a:ext cx="1679987" cy="839993"/>
        </a:xfrm>
        <a:prstGeom prst="roundRect">
          <a:avLst>
            <a:gd name="adj" fmla="val 10000"/>
          </a:avLst>
        </a:prstGeom>
        <a:solidFill>
          <a:schemeClr val="accent5">
            <a:lumMod val="60000"/>
            <a:lumOff val="4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Uncertain  Israel-Saudi Dynamics</a:t>
          </a:r>
          <a:endParaRPr lang="en-SG" sz="1900" kern="1200" dirty="0"/>
        </a:p>
      </dsp:txBody>
      <dsp:txXfrm>
        <a:off x="4201065" y="1909865"/>
        <a:ext cx="1630781" cy="790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653D1-8946-4389-9F0A-657B51792DB0}">
      <dsp:nvSpPr>
        <dsp:cNvPr id="0" name=""/>
        <dsp:cNvSpPr/>
      </dsp:nvSpPr>
      <dsp:spPr>
        <a:xfrm>
          <a:off x="574764" y="206740"/>
          <a:ext cx="2100414" cy="72944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0D1B87-7CE6-4F3D-9936-01F5ABEAEE38}">
      <dsp:nvSpPr>
        <dsp:cNvPr id="0" name=""/>
        <dsp:cNvSpPr/>
      </dsp:nvSpPr>
      <dsp:spPr>
        <a:xfrm>
          <a:off x="1475606" y="1881507"/>
          <a:ext cx="374166" cy="260516"/>
        </a:xfrm>
        <a:prstGeom prst="downArrow">
          <a:avLst/>
        </a:prstGeom>
        <a:solidFill>
          <a:schemeClr val="accent1">
            <a:tint val="60000"/>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A84283-A37B-4ACD-970E-7AAC87D8605B}">
      <dsp:nvSpPr>
        <dsp:cNvPr id="0" name=""/>
        <dsp:cNvSpPr/>
      </dsp:nvSpPr>
      <dsp:spPr>
        <a:xfrm>
          <a:off x="979180" y="2209516"/>
          <a:ext cx="1613098" cy="792608"/>
        </a:xfrm>
        <a:prstGeom prst="rect">
          <a:avLst/>
        </a:prstGeom>
        <a:solidFill>
          <a:srgbClr val="0070C0"/>
        </a:solid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solidFill>
                <a:schemeClr val="bg1">
                  <a:lumMod val="85000"/>
                </a:schemeClr>
              </a:solidFill>
            </a:rPr>
            <a:t> </a:t>
          </a:r>
          <a:r>
            <a:rPr lang="en-US" sz="1800" b="0" kern="1200" dirty="0">
              <a:solidFill>
                <a:schemeClr val="bg1">
                  <a:lumMod val="85000"/>
                </a:schemeClr>
              </a:solidFill>
            </a:rPr>
            <a:t>Near-term USD  Resilience</a:t>
          </a:r>
          <a:endParaRPr lang="en-SG" sz="1800" b="0" kern="1200" dirty="0">
            <a:solidFill>
              <a:schemeClr val="bg1">
                <a:lumMod val="85000"/>
              </a:schemeClr>
            </a:solidFill>
          </a:endParaRPr>
        </a:p>
      </dsp:txBody>
      <dsp:txXfrm>
        <a:off x="979180" y="2209516"/>
        <a:ext cx="1613098" cy="792608"/>
      </dsp:txXfrm>
    </dsp:sp>
    <dsp:sp modelId="{47167D91-6C70-413B-8737-6D5767C24AC1}">
      <dsp:nvSpPr>
        <dsp:cNvPr id="0" name=""/>
        <dsp:cNvSpPr/>
      </dsp:nvSpPr>
      <dsp:spPr>
        <a:xfrm>
          <a:off x="1338403" y="936186"/>
          <a:ext cx="732702" cy="732702"/>
        </a:xfrm>
        <a:prstGeom prst="ellips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Elevated  Global Threats</a:t>
          </a:r>
          <a:endParaRPr lang="en-SG" sz="900" b="1" kern="1200" dirty="0"/>
        </a:p>
      </dsp:txBody>
      <dsp:txXfrm>
        <a:off x="1445705" y="1043488"/>
        <a:ext cx="518098" cy="518098"/>
      </dsp:txXfrm>
    </dsp:sp>
    <dsp:sp modelId="{DA9CBDCE-C034-430B-BC7E-1058E94D598A}">
      <dsp:nvSpPr>
        <dsp:cNvPr id="0" name=""/>
        <dsp:cNvSpPr/>
      </dsp:nvSpPr>
      <dsp:spPr>
        <a:xfrm>
          <a:off x="831662" y="275411"/>
          <a:ext cx="732702" cy="732702"/>
        </a:xfrm>
        <a:prstGeom prst="ellipse">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EUR</a:t>
          </a:r>
          <a:endParaRPr lang="en-SG" sz="900" b="1" kern="1200" dirty="0"/>
        </a:p>
      </dsp:txBody>
      <dsp:txXfrm>
        <a:off x="938964" y="382713"/>
        <a:ext cx="518098" cy="518098"/>
      </dsp:txXfrm>
    </dsp:sp>
    <dsp:sp modelId="{884CB265-E666-41FC-ACA1-1CC46954382F}">
      <dsp:nvSpPr>
        <dsp:cNvPr id="0" name=""/>
        <dsp:cNvSpPr/>
      </dsp:nvSpPr>
      <dsp:spPr>
        <a:xfrm>
          <a:off x="1715566" y="203403"/>
          <a:ext cx="732702" cy="732702"/>
        </a:xfrm>
        <a:prstGeom prst="ellipse">
          <a:avLst/>
        </a:prstGeom>
        <a:solidFill>
          <a:srgbClr val="C0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CNH, AXJ &amp; MXN</a:t>
          </a:r>
          <a:endParaRPr lang="en-SG" sz="900" b="1" kern="1200" dirty="0"/>
        </a:p>
      </dsp:txBody>
      <dsp:txXfrm>
        <a:off x="1822868" y="310705"/>
        <a:ext cx="518098" cy="518098"/>
      </dsp:txXfrm>
    </dsp:sp>
    <dsp:sp modelId="{224BD57D-9CDC-4585-8EFB-D06299AAE36C}">
      <dsp:nvSpPr>
        <dsp:cNvPr id="0" name=""/>
        <dsp:cNvSpPr/>
      </dsp:nvSpPr>
      <dsp:spPr>
        <a:xfrm>
          <a:off x="504060" y="193918"/>
          <a:ext cx="2279519" cy="1677142"/>
        </a:xfrm>
        <a:prstGeom prst="funnel">
          <a:avLst/>
        </a:prstGeom>
        <a:solidFill>
          <a:schemeClr val="lt1">
            <a:alpha val="40000"/>
            <a:hueOff val="0"/>
            <a:satOff val="0"/>
            <a:lumOff val="0"/>
            <a:alphaOff val="0"/>
          </a:schemeClr>
        </a:solidFill>
        <a:ln w="12700" cap="sq"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777607" y="0"/>
            <a:ext cx="2889938" cy="496332"/>
          </a:xfrm>
          <a:prstGeom prst="rect">
            <a:avLst/>
          </a:prstGeom>
        </p:spPr>
        <p:txBody>
          <a:bodyPr vert="horz" lIns="93177" tIns="46589" rIns="93177" bIns="46589" rtlCol="0"/>
          <a:lstStyle>
            <a:lvl1pPr algn="r">
              <a:defRPr sz="1200"/>
            </a:lvl1pPr>
          </a:lstStyle>
          <a:p>
            <a:fld id="{7CB01EE5-8E9E-44F1-B695-F809843D2740}" type="datetimeFigureOut">
              <a:rPr lang="en-SG" smtClean="0"/>
              <a:t>25/11/2024</a:t>
            </a:fld>
            <a:endParaRPr lang="en-SG"/>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9428584"/>
            <a:ext cx="2889938" cy="496332"/>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84364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10</a:t>
            </a:fld>
            <a:endParaRPr lang="en-US" dirty="0"/>
          </a:p>
        </p:txBody>
      </p:sp>
    </p:spTree>
    <p:extLst>
      <p:ext uri="{BB962C8B-B14F-4D97-AF65-F5344CB8AC3E}">
        <p14:creationId xmlns:p14="http://schemas.microsoft.com/office/powerpoint/2010/main" val="818216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11</a:t>
            </a:fld>
            <a:endParaRPr lang="en-US" dirty="0"/>
          </a:p>
        </p:txBody>
      </p:sp>
    </p:spTree>
    <p:extLst>
      <p:ext uri="{BB962C8B-B14F-4D97-AF65-F5344CB8AC3E}">
        <p14:creationId xmlns:p14="http://schemas.microsoft.com/office/powerpoint/2010/main" val="4191232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12</a:t>
            </a:fld>
            <a:endParaRPr lang="en-US" dirty="0"/>
          </a:p>
        </p:txBody>
      </p:sp>
    </p:spTree>
    <p:extLst>
      <p:ext uri="{BB962C8B-B14F-4D97-AF65-F5344CB8AC3E}">
        <p14:creationId xmlns:p14="http://schemas.microsoft.com/office/powerpoint/2010/main" val="2195632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13</a:t>
            </a:fld>
            <a:endParaRPr lang="en-US" dirty="0"/>
          </a:p>
        </p:txBody>
      </p:sp>
    </p:spTree>
    <p:extLst>
      <p:ext uri="{BB962C8B-B14F-4D97-AF65-F5344CB8AC3E}">
        <p14:creationId xmlns:p14="http://schemas.microsoft.com/office/powerpoint/2010/main" val="2907849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14</a:t>
            </a:fld>
            <a:endParaRPr lang="en-US" dirty="0"/>
          </a:p>
        </p:txBody>
      </p:sp>
    </p:spTree>
    <p:extLst>
      <p:ext uri="{BB962C8B-B14F-4D97-AF65-F5344CB8AC3E}">
        <p14:creationId xmlns:p14="http://schemas.microsoft.com/office/powerpoint/2010/main" val="223193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
        <p:nvSpPr>
          <p:cNvPr id="4" name="Slide Number Placeholder 3"/>
          <p:cNvSpPr>
            <a:spLocks noGrp="1"/>
          </p:cNvSpPr>
          <p:nvPr>
            <p:ph type="sldNum" sz="quarter" idx="10"/>
          </p:nvPr>
        </p:nvSpPr>
        <p:spPr/>
        <p:txBody>
          <a:bodyPr/>
          <a:lstStyle/>
          <a:p>
            <a:fld id="{422D11A1-CF3F-4D4E-A04F-09E794495165}" type="slidenum">
              <a:rPr lang="en-SG" smtClean="0"/>
              <a:t>15</a:t>
            </a:fld>
            <a:endParaRPr lang="en-SG"/>
          </a:p>
        </p:txBody>
      </p:sp>
    </p:spTree>
    <p:extLst>
      <p:ext uri="{BB962C8B-B14F-4D97-AF65-F5344CB8AC3E}">
        <p14:creationId xmlns:p14="http://schemas.microsoft.com/office/powerpoint/2010/main" val="4096140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16</a:t>
            </a:fld>
            <a:endParaRPr lang="en-US" dirty="0"/>
          </a:p>
        </p:txBody>
      </p:sp>
    </p:spTree>
    <p:extLst>
      <p:ext uri="{BB962C8B-B14F-4D97-AF65-F5344CB8AC3E}">
        <p14:creationId xmlns:p14="http://schemas.microsoft.com/office/powerpoint/2010/main" val="1059270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17</a:t>
            </a:fld>
            <a:endParaRPr lang="en-US" dirty="0"/>
          </a:p>
        </p:txBody>
      </p:sp>
    </p:spTree>
    <p:extLst>
      <p:ext uri="{BB962C8B-B14F-4D97-AF65-F5344CB8AC3E}">
        <p14:creationId xmlns:p14="http://schemas.microsoft.com/office/powerpoint/2010/main" val="2653684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1AA9BE4-5103-0B4A-B9FD-498748EB1049}" type="slidenum">
              <a:rPr lang="en-US" smtClean="0"/>
              <a:pPr/>
              <a:t>2</a:t>
            </a:fld>
            <a:endParaRPr lang="en-US" dirty="0"/>
          </a:p>
        </p:txBody>
      </p:sp>
    </p:spTree>
    <p:extLst>
      <p:ext uri="{BB962C8B-B14F-4D97-AF65-F5344CB8AC3E}">
        <p14:creationId xmlns:p14="http://schemas.microsoft.com/office/powerpoint/2010/main" val="4212375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3</a:t>
            </a:fld>
            <a:endParaRPr lang="en-US" dirty="0"/>
          </a:p>
        </p:txBody>
      </p:sp>
    </p:spTree>
    <p:extLst>
      <p:ext uri="{BB962C8B-B14F-4D97-AF65-F5344CB8AC3E}">
        <p14:creationId xmlns:p14="http://schemas.microsoft.com/office/powerpoint/2010/main" val="4180382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3875" y="795338"/>
            <a:ext cx="5297488" cy="3975100"/>
          </a:xfrm>
        </p:spPr>
      </p:sp>
      <p:sp>
        <p:nvSpPr>
          <p:cNvPr id="3" name="Notes Placeholder 2"/>
          <p:cNvSpPr>
            <a:spLocks noGrp="1"/>
          </p:cNvSpPr>
          <p:nvPr>
            <p:ph type="body" idx="1"/>
          </p:nvPr>
        </p:nvSpPr>
        <p:spPr/>
        <p:txBody>
          <a:bodyPr/>
          <a:lstStyle/>
          <a:p>
            <a:pPr marL="285650" indent="-285650">
              <a:buFontTx/>
              <a:buChar char="-"/>
            </a:pPr>
            <a:endParaRPr lang="en-US"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4</a:t>
            </a:fld>
            <a:endParaRPr lang="en-US" dirty="0"/>
          </a:p>
        </p:txBody>
      </p:sp>
    </p:spTree>
    <p:extLst>
      <p:ext uri="{BB962C8B-B14F-4D97-AF65-F5344CB8AC3E}">
        <p14:creationId xmlns:p14="http://schemas.microsoft.com/office/powerpoint/2010/main" val="2829830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5</a:t>
            </a:fld>
            <a:endParaRPr lang="en-US" dirty="0"/>
          </a:p>
        </p:txBody>
      </p:sp>
    </p:spTree>
    <p:extLst>
      <p:ext uri="{BB962C8B-B14F-4D97-AF65-F5344CB8AC3E}">
        <p14:creationId xmlns:p14="http://schemas.microsoft.com/office/powerpoint/2010/main" val="3485471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6</a:t>
            </a:fld>
            <a:endParaRPr lang="en-US" dirty="0"/>
          </a:p>
        </p:txBody>
      </p:sp>
    </p:spTree>
    <p:extLst>
      <p:ext uri="{BB962C8B-B14F-4D97-AF65-F5344CB8AC3E}">
        <p14:creationId xmlns:p14="http://schemas.microsoft.com/office/powerpoint/2010/main" val="1114078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7</a:t>
            </a:fld>
            <a:endParaRPr lang="en-US" dirty="0"/>
          </a:p>
        </p:txBody>
      </p:sp>
    </p:spTree>
    <p:extLst>
      <p:ext uri="{BB962C8B-B14F-4D97-AF65-F5344CB8AC3E}">
        <p14:creationId xmlns:p14="http://schemas.microsoft.com/office/powerpoint/2010/main" val="2347513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dirty="0"/>
          </a:p>
        </p:txBody>
      </p:sp>
    </p:spTree>
    <p:extLst>
      <p:ext uri="{BB962C8B-B14F-4D97-AF65-F5344CB8AC3E}">
        <p14:creationId xmlns:p14="http://schemas.microsoft.com/office/powerpoint/2010/main" val="2473924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9527-A0C5-FCB8-52AF-85E60433B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9ED6C6-31CE-69F7-F521-11E7A2190F38}"/>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050A247E-28F8-BD49-58EC-4211CDE39802}"/>
              </a:ext>
            </a:extLst>
          </p:cNvPr>
          <p:cNvSpPr>
            <a:spLocks noGrp="1"/>
          </p:cNvSpPr>
          <p:nvPr>
            <p:ph type="body" idx="1"/>
          </p:nvPr>
        </p:nvSpPr>
        <p:spPr/>
        <p:txBody>
          <a:bodyPr/>
          <a:lstStyle/>
          <a:p>
            <a:pPr marL="285650" indent="-285650">
              <a:buFontTx/>
              <a:buChar char="-"/>
            </a:pPr>
            <a:endParaRPr lang="en-SG" dirty="0"/>
          </a:p>
        </p:txBody>
      </p:sp>
      <p:sp>
        <p:nvSpPr>
          <p:cNvPr id="4" name="Slide Number Placeholder 3">
            <a:extLst>
              <a:ext uri="{FF2B5EF4-FFF2-40B4-BE49-F238E27FC236}">
                <a16:creationId xmlns:a16="http://schemas.microsoft.com/office/drawing/2014/main" id="{E4A47859-61B4-86C3-21A7-84A3A4B84030}"/>
              </a:ext>
            </a:extLst>
          </p:cNvPr>
          <p:cNvSpPr>
            <a:spLocks noGrp="1"/>
          </p:cNvSpPr>
          <p:nvPr>
            <p:ph type="sldNum" sz="quarter" idx="10"/>
          </p:nvPr>
        </p:nvSpPr>
        <p:spPr/>
        <p:txBody>
          <a:bodyPr/>
          <a:lstStyle/>
          <a:p>
            <a:fld id="{91AA9BE4-5103-0B4A-B9FD-498748EB1049}" type="slidenum">
              <a:rPr lang="en-US" smtClean="0"/>
              <a:pPr/>
              <a:t>9</a:t>
            </a:fld>
            <a:endParaRPr lang="en-US" dirty="0"/>
          </a:p>
        </p:txBody>
      </p:sp>
    </p:spTree>
    <p:extLst>
      <p:ext uri="{BB962C8B-B14F-4D97-AF65-F5344CB8AC3E}">
        <p14:creationId xmlns:p14="http://schemas.microsoft.com/office/powerpoint/2010/main" val="41526839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25/11/2024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27.emf"/><Relationship Id="rId4" Type="http://schemas.openxmlformats.org/officeDocument/2006/relationships/image" Target="../media/image26.emf"/></Relationships>
</file>

<file path=ppt/slides/_rels/slide1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34.png"/><Relationship Id="rId4" Type="http://schemas.openxmlformats.org/officeDocument/2006/relationships/image" Target="../media/image33.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1.emf"/><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0.emf"/></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323528" y="2420888"/>
            <a:ext cx="5607777" cy="1189418"/>
          </a:xfrm>
        </p:spPr>
        <p:txBody>
          <a:bodyPr>
            <a:noAutofit/>
          </a:bodyPr>
          <a:lstStyle/>
          <a:p>
            <a:r>
              <a:rPr lang="en-US" sz="2400" b="1" i="1" dirty="0" smtClean="0">
                <a:solidFill>
                  <a:schemeClr val="tx2">
                    <a:lumMod val="60000"/>
                    <a:lumOff val="40000"/>
                  </a:schemeClr>
                </a:solidFill>
                <a:latin typeface="Book Antiqua" panose="02040602050305030304" pitchFamily="18" charset="0"/>
              </a:rPr>
              <a:t>Mizuho Macroeconomic Outlook </a:t>
            </a:r>
            <a:br>
              <a:rPr lang="en-US" sz="2400" b="1" i="1" dirty="0" smtClean="0">
                <a:solidFill>
                  <a:schemeClr val="tx2">
                    <a:lumMod val="60000"/>
                    <a:lumOff val="40000"/>
                  </a:schemeClr>
                </a:solidFill>
                <a:latin typeface="Book Antiqua" panose="02040602050305030304" pitchFamily="18" charset="0"/>
              </a:rPr>
            </a:br>
            <a:r>
              <a:rPr lang="en-US" sz="2400" b="1" i="1" dirty="0" smtClean="0">
                <a:solidFill>
                  <a:schemeClr val="tx2">
                    <a:lumMod val="60000"/>
                    <a:lumOff val="40000"/>
                  </a:schemeClr>
                </a:solidFill>
                <a:latin typeface="Book Antiqua" panose="02040602050305030304" pitchFamily="18" charset="0"/>
              </a:rPr>
              <a:t>- USD and VND</a:t>
            </a:r>
            <a:endParaRPr lang="en-US" sz="1800" dirty="0">
              <a:solidFill>
                <a:schemeClr val="accent6"/>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November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Shutterstock, FT</a:t>
            </a:r>
          </a:p>
        </p:txBody>
      </p:sp>
    </p:spTree>
    <p:extLst>
      <p:ext uri="{BB962C8B-B14F-4D97-AF65-F5344CB8AC3E}">
        <p14:creationId xmlns:p14="http://schemas.microsoft.com/office/powerpoint/2010/main" val="2413629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USD </a:t>
            </a:r>
            <a:r>
              <a:rPr lang="en-US" sz="1800" dirty="0">
                <a:solidFill>
                  <a:schemeClr val="tx1"/>
                </a:solidFill>
              </a:rPr>
              <a:t>- Politics</a:t>
            </a:r>
            <a:r>
              <a:rPr lang="en-US" sz="1800" dirty="0">
                <a:solidFill>
                  <a:schemeClr val="tx2">
                    <a:lumMod val="60000"/>
                    <a:lumOff val="40000"/>
                  </a:schemeClr>
                </a:solidFill>
              </a:rPr>
              <a:t>: Trump </a:t>
            </a:r>
            <a:r>
              <a:rPr lang="en-US" sz="1800" dirty="0" smtClean="0">
                <a:solidFill>
                  <a:schemeClr val="tx2">
                    <a:lumMod val="60000"/>
                    <a:lumOff val="40000"/>
                  </a:schemeClr>
                </a:solidFill>
              </a:rPr>
              <a:t>2.0</a:t>
            </a:r>
            <a:r>
              <a:rPr lang="en-US" sz="1800" dirty="0" smtClean="0">
                <a:solidFill>
                  <a:schemeClr val="tx1"/>
                </a:solidFill>
              </a:rPr>
              <a:t>: </a:t>
            </a:r>
            <a:r>
              <a:rPr lang="en-US" sz="1800" dirty="0">
                <a:solidFill>
                  <a:srgbClr val="C00000"/>
                </a:solidFill>
              </a:rPr>
              <a:t>Bracing for Geo-economic Blows</a:t>
            </a:r>
            <a:endParaRPr lang="en-US" sz="1600" b="0" i="1" dirty="0">
              <a:solidFill>
                <a:srgbClr val="0070C0"/>
              </a:solidFill>
            </a:endParaRPr>
          </a:p>
        </p:txBody>
      </p:sp>
      <p:graphicFrame>
        <p:nvGraphicFramePr>
          <p:cNvPr id="3" name="Diagram 2"/>
          <p:cNvGraphicFramePr/>
          <p:nvPr/>
        </p:nvGraphicFramePr>
        <p:xfrm>
          <a:off x="107504" y="847764"/>
          <a:ext cx="8928992" cy="5677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CD5494EE-52B4-2E55-CB5C-77B82DDC2F53}"/>
              </a:ext>
            </a:extLst>
          </p:cNvPr>
          <p:cNvGraphicFramePr/>
          <p:nvPr/>
        </p:nvGraphicFramePr>
        <p:xfrm>
          <a:off x="6156176" y="764703"/>
          <a:ext cx="3256456" cy="30845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6" name="Straight Arrow Connector 5">
            <a:extLst>
              <a:ext uri="{FF2B5EF4-FFF2-40B4-BE49-F238E27FC236}">
                <a16:creationId xmlns:a16="http://schemas.microsoft.com/office/drawing/2014/main" id="{9210B6E1-919D-C96B-7B38-84FC57C9E29C}"/>
              </a:ext>
            </a:extLst>
          </p:cNvPr>
          <p:cNvCxnSpPr>
            <a:cxnSpLocks/>
          </p:cNvCxnSpPr>
          <p:nvPr/>
        </p:nvCxnSpPr>
        <p:spPr>
          <a:xfrm>
            <a:off x="6012160" y="980728"/>
            <a:ext cx="1924477" cy="200002"/>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C8950B9-77F2-3BB0-C85F-45B46DD26288}"/>
              </a:ext>
            </a:extLst>
          </p:cNvPr>
          <p:cNvCxnSpPr>
            <a:cxnSpLocks/>
          </p:cNvCxnSpPr>
          <p:nvPr/>
        </p:nvCxnSpPr>
        <p:spPr>
          <a:xfrm flipV="1">
            <a:off x="5940152" y="1402672"/>
            <a:ext cx="1055452" cy="442152"/>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ED0E035-51EC-42A6-A466-DDF0A7A3B372}"/>
              </a:ext>
            </a:extLst>
          </p:cNvPr>
          <p:cNvCxnSpPr>
            <a:cxnSpLocks/>
          </p:cNvCxnSpPr>
          <p:nvPr/>
        </p:nvCxnSpPr>
        <p:spPr>
          <a:xfrm>
            <a:off x="7750088" y="1169762"/>
            <a:ext cx="88895" cy="525873"/>
          </a:xfrm>
          <a:prstGeom prst="straightConnector1">
            <a:avLst/>
          </a:prstGeom>
          <a:ln w="15875">
            <a:solidFill>
              <a:schemeClr val="accent4">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36AA070-D6B6-5C8F-8ECA-CD5613D01C44}"/>
              </a:ext>
            </a:extLst>
          </p:cNvPr>
          <p:cNvCxnSpPr>
            <a:cxnSpLocks/>
          </p:cNvCxnSpPr>
          <p:nvPr/>
        </p:nvCxnSpPr>
        <p:spPr>
          <a:xfrm>
            <a:off x="6504823" y="1626238"/>
            <a:ext cx="1046636" cy="273097"/>
          </a:xfrm>
          <a:prstGeom prst="straightConnector1">
            <a:avLst/>
          </a:prstGeom>
          <a:ln w="15875">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25DCC2-BF30-1EC5-59E7-9CD5D7A68B16}"/>
              </a:ext>
            </a:extLst>
          </p:cNvPr>
          <p:cNvCxnSpPr>
            <a:cxnSpLocks/>
          </p:cNvCxnSpPr>
          <p:nvPr/>
        </p:nvCxnSpPr>
        <p:spPr>
          <a:xfrm flipV="1">
            <a:off x="5956433" y="2007733"/>
            <a:ext cx="1567895" cy="813625"/>
          </a:xfrm>
          <a:prstGeom prst="straightConnector1">
            <a:avLst/>
          </a:prstGeom>
          <a:ln w="15875">
            <a:solidFill>
              <a:schemeClr val="accent5">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D7888DE4-F482-6D3B-7446-F6193D1CAA3E}"/>
              </a:ext>
            </a:extLst>
          </p:cNvPr>
          <p:cNvSpPr/>
          <p:nvPr/>
        </p:nvSpPr>
        <p:spPr>
          <a:xfrm>
            <a:off x="7308304" y="4293096"/>
            <a:ext cx="1584176" cy="86409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Yields</a:t>
            </a:r>
            <a:endParaRPr lang="en-SG" dirty="0"/>
          </a:p>
        </p:txBody>
      </p:sp>
      <p:cxnSp>
        <p:nvCxnSpPr>
          <p:cNvPr id="36" name="Straight Arrow Connector 35">
            <a:extLst>
              <a:ext uri="{FF2B5EF4-FFF2-40B4-BE49-F238E27FC236}">
                <a16:creationId xmlns:a16="http://schemas.microsoft.com/office/drawing/2014/main" id="{1A6C873A-BF82-884F-F41C-FAB8EFF77438}"/>
              </a:ext>
            </a:extLst>
          </p:cNvPr>
          <p:cNvCxnSpPr>
            <a:cxnSpLocks/>
          </p:cNvCxnSpPr>
          <p:nvPr/>
        </p:nvCxnSpPr>
        <p:spPr>
          <a:xfrm>
            <a:off x="5957547" y="1336355"/>
            <a:ext cx="1350757" cy="3012727"/>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2989FDB5-AEAE-14E8-739B-A88645CD07D6}"/>
              </a:ext>
            </a:extLst>
          </p:cNvPr>
          <p:cNvSpPr/>
          <p:nvPr/>
        </p:nvSpPr>
        <p:spPr>
          <a:xfrm>
            <a:off x="7308304" y="5445224"/>
            <a:ext cx="1584176" cy="864096"/>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Term Premium</a:t>
            </a:r>
            <a:endParaRPr lang="en-SG" dirty="0"/>
          </a:p>
        </p:txBody>
      </p:sp>
      <p:sp>
        <p:nvSpPr>
          <p:cNvPr id="45" name="Rectangle: Rounded Corners 44">
            <a:extLst>
              <a:ext uri="{FF2B5EF4-FFF2-40B4-BE49-F238E27FC236}">
                <a16:creationId xmlns:a16="http://schemas.microsoft.com/office/drawing/2014/main" id="{8DB1203A-F311-78B9-C3C9-B3BDF7C23D60}"/>
              </a:ext>
            </a:extLst>
          </p:cNvPr>
          <p:cNvSpPr/>
          <p:nvPr/>
        </p:nvSpPr>
        <p:spPr>
          <a:xfrm rot="3982671">
            <a:off x="6022416" y="2912611"/>
            <a:ext cx="964814" cy="44292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t>Higher Inflation?</a:t>
            </a:r>
            <a:endParaRPr lang="en-SG" sz="1400" dirty="0"/>
          </a:p>
        </p:txBody>
      </p:sp>
      <p:cxnSp>
        <p:nvCxnSpPr>
          <p:cNvPr id="46" name="Straight Arrow Connector 45">
            <a:extLst>
              <a:ext uri="{FF2B5EF4-FFF2-40B4-BE49-F238E27FC236}">
                <a16:creationId xmlns:a16="http://schemas.microsoft.com/office/drawing/2014/main" id="{547B7DA1-981D-B71F-5C67-282E0767256E}"/>
              </a:ext>
            </a:extLst>
          </p:cNvPr>
          <p:cNvCxnSpPr>
            <a:cxnSpLocks/>
            <a:stCxn id="60" idx="1"/>
          </p:cNvCxnSpPr>
          <p:nvPr/>
        </p:nvCxnSpPr>
        <p:spPr>
          <a:xfrm flipV="1">
            <a:off x="6336360" y="5013176"/>
            <a:ext cx="971944" cy="40926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2917C46-F3FE-818B-80B4-4372284C5BF0}"/>
              </a:ext>
            </a:extLst>
          </p:cNvPr>
          <p:cNvCxnSpPr>
            <a:cxnSpLocks/>
          </p:cNvCxnSpPr>
          <p:nvPr/>
        </p:nvCxnSpPr>
        <p:spPr>
          <a:xfrm flipV="1">
            <a:off x="5936225" y="3481700"/>
            <a:ext cx="1210308" cy="689164"/>
          </a:xfrm>
          <a:prstGeom prst="straightConnector1">
            <a:avLst/>
          </a:prstGeom>
          <a:ln w="15875">
            <a:solidFill>
              <a:schemeClr val="accent3">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08D05CF-720A-BF6D-B3A0-1101098B8281}"/>
              </a:ext>
            </a:extLst>
          </p:cNvPr>
          <p:cNvCxnSpPr>
            <a:cxnSpLocks/>
          </p:cNvCxnSpPr>
          <p:nvPr/>
        </p:nvCxnSpPr>
        <p:spPr>
          <a:xfrm>
            <a:off x="6347534" y="5415379"/>
            <a:ext cx="960770" cy="31787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60" name="Right Brace 59">
            <a:extLst>
              <a:ext uri="{FF2B5EF4-FFF2-40B4-BE49-F238E27FC236}">
                <a16:creationId xmlns:a16="http://schemas.microsoft.com/office/drawing/2014/main" id="{173F0EE4-4D4D-40EE-AD9D-502221EEFD12}"/>
              </a:ext>
            </a:extLst>
          </p:cNvPr>
          <p:cNvSpPr/>
          <p:nvPr/>
        </p:nvSpPr>
        <p:spPr>
          <a:xfrm>
            <a:off x="5940152" y="4869160"/>
            <a:ext cx="396208" cy="1106566"/>
          </a:xfrm>
          <a:prstGeom prst="rightBrace">
            <a:avLst/>
          </a:prstGeom>
          <a:ln w="635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66" name="Arrow: Curved Up 65">
            <a:extLst>
              <a:ext uri="{FF2B5EF4-FFF2-40B4-BE49-F238E27FC236}">
                <a16:creationId xmlns:a16="http://schemas.microsoft.com/office/drawing/2014/main" id="{54E9D9B1-F115-0FC2-F213-0D22EC37D96B}"/>
              </a:ext>
            </a:extLst>
          </p:cNvPr>
          <p:cNvSpPr/>
          <p:nvPr/>
        </p:nvSpPr>
        <p:spPr>
          <a:xfrm rot="15817164">
            <a:off x="8227681" y="4045647"/>
            <a:ext cx="1424718" cy="358522"/>
          </a:xfrm>
          <a:prstGeom prst="curved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solidFill>
                <a:schemeClr val="tx1"/>
              </a:solidFill>
            </a:endParaRPr>
          </a:p>
        </p:txBody>
      </p:sp>
      <p:cxnSp>
        <p:nvCxnSpPr>
          <p:cNvPr id="67" name="Straight Arrow Connector 66">
            <a:extLst>
              <a:ext uri="{FF2B5EF4-FFF2-40B4-BE49-F238E27FC236}">
                <a16:creationId xmlns:a16="http://schemas.microsoft.com/office/drawing/2014/main" id="{1352C47C-209B-38D3-4556-7FDE1AA2AA2E}"/>
              </a:ext>
            </a:extLst>
          </p:cNvPr>
          <p:cNvCxnSpPr>
            <a:cxnSpLocks/>
          </p:cNvCxnSpPr>
          <p:nvPr/>
        </p:nvCxnSpPr>
        <p:spPr>
          <a:xfrm flipV="1">
            <a:off x="5899669" y="3779499"/>
            <a:ext cx="1095935" cy="603390"/>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BFD9463-9EEF-E47F-AE62-F68A2F039140}"/>
              </a:ext>
            </a:extLst>
          </p:cNvPr>
          <p:cNvCxnSpPr>
            <a:cxnSpLocks/>
          </p:cNvCxnSpPr>
          <p:nvPr/>
        </p:nvCxnSpPr>
        <p:spPr>
          <a:xfrm>
            <a:off x="6336360" y="4158172"/>
            <a:ext cx="940512" cy="596817"/>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9A58609C-349A-D7FD-DF72-5B2E25F0032C}"/>
              </a:ext>
            </a:extLst>
          </p:cNvPr>
          <p:cNvSpPr/>
          <p:nvPr/>
        </p:nvSpPr>
        <p:spPr>
          <a:xfrm rot="1852544">
            <a:off x="6493511" y="4146353"/>
            <a:ext cx="787429" cy="31735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t>Tempers</a:t>
            </a:r>
            <a:endParaRPr lang="en-SG" sz="1200" dirty="0"/>
          </a:p>
        </p:txBody>
      </p:sp>
    </p:spTree>
    <p:extLst>
      <p:ext uri="{BB962C8B-B14F-4D97-AF65-F5344CB8AC3E}">
        <p14:creationId xmlns:p14="http://schemas.microsoft.com/office/powerpoint/2010/main" val="3164028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Trade &amp; China: </a:t>
            </a:r>
            <a:r>
              <a:rPr lang="en-US" sz="1800" dirty="0">
                <a:solidFill>
                  <a:srgbClr val="0000FF"/>
                </a:solidFill>
              </a:rPr>
              <a:t>Risks Go Well Beyond China</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sp>
        <p:nvSpPr>
          <p:cNvPr id="3" name="Rectangle 2"/>
          <p:cNvSpPr/>
          <p:nvPr/>
        </p:nvSpPr>
        <p:spPr>
          <a:xfrm>
            <a:off x="251520" y="6309320"/>
            <a:ext cx="1440160" cy="288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1000" dirty="0" smtClean="0">
                <a:solidFill>
                  <a:schemeClr val="tx1"/>
                </a:solidFill>
              </a:rPr>
              <a:t>*ZSG: Zero Sum Game</a:t>
            </a:r>
            <a:endParaRPr lang="en-SG" sz="1000" dirty="0">
              <a:solidFill>
                <a:schemeClr val="tx1"/>
              </a:solidFill>
            </a:endParaRPr>
          </a:p>
        </p:txBody>
      </p:sp>
      <p:pic>
        <p:nvPicPr>
          <p:cNvPr id="5" name="Picture 4"/>
          <p:cNvPicPr>
            <a:picLocks noChangeAspect="1"/>
          </p:cNvPicPr>
          <p:nvPr/>
        </p:nvPicPr>
        <p:blipFill>
          <a:blip r:embed="rId3"/>
          <a:stretch>
            <a:fillRect/>
          </a:stretch>
        </p:blipFill>
        <p:spPr>
          <a:xfrm>
            <a:off x="107504" y="908720"/>
            <a:ext cx="8982096" cy="5040560"/>
          </a:xfrm>
          <a:prstGeom prst="rect">
            <a:avLst/>
          </a:prstGeom>
        </p:spPr>
      </p:pic>
    </p:spTree>
    <p:extLst>
      <p:ext uri="{BB962C8B-B14F-4D97-AF65-F5344CB8AC3E}">
        <p14:creationId xmlns:p14="http://schemas.microsoft.com/office/powerpoint/2010/main" val="1656472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4a. VND: China +1 in the Cross Hairs</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5" name="Picture 4"/>
          <p:cNvPicPr>
            <a:picLocks noChangeAspect="1"/>
          </p:cNvPicPr>
          <p:nvPr/>
        </p:nvPicPr>
        <p:blipFill>
          <a:blip r:embed="rId3"/>
          <a:stretch>
            <a:fillRect/>
          </a:stretch>
        </p:blipFill>
        <p:spPr>
          <a:xfrm>
            <a:off x="4472274" y="842216"/>
            <a:ext cx="4495326" cy="2817401"/>
          </a:xfrm>
          <a:prstGeom prst="rect">
            <a:avLst/>
          </a:prstGeom>
        </p:spPr>
      </p:pic>
      <p:pic>
        <p:nvPicPr>
          <p:cNvPr id="9" name="Picture 8"/>
          <p:cNvPicPr>
            <a:picLocks noChangeAspect="1"/>
          </p:cNvPicPr>
          <p:nvPr/>
        </p:nvPicPr>
        <p:blipFill>
          <a:blip r:embed="rId4"/>
          <a:stretch>
            <a:fillRect/>
          </a:stretch>
        </p:blipFill>
        <p:spPr>
          <a:xfrm>
            <a:off x="4584334" y="3613665"/>
            <a:ext cx="4495326" cy="2876058"/>
          </a:xfrm>
          <a:prstGeom prst="rect">
            <a:avLst/>
          </a:prstGeom>
        </p:spPr>
      </p:pic>
      <p:pic>
        <p:nvPicPr>
          <p:cNvPr id="10" name="Picture 9"/>
          <p:cNvPicPr>
            <a:picLocks noChangeAspect="1"/>
          </p:cNvPicPr>
          <p:nvPr/>
        </p:nvPicPr>
        <p:blipFill rotWithShape="1">
          <a:blip r:embed="rId5"/>
          <a:srcRect r="49859" b="3187"/>
          <a:stretch/>
        </p:blipFill>
        <p:spPr>
          <a:xfrm>
            <a:off x="-36268" y="1049645"/>
            <a:ext cx="4367577" cy="5128041"/>
          </a:xfrm>
          <a:prstGeom prst="rect">
            <a:avLst/>
          </a:prstGeom>
        </p:spPr>
      </p:pic>
    </p:spTree>
    <p:extLst>
      <p:ext uri="{BB962C8B-B14F-4D97-AF65-F5344CB8AC3E}">
        <p14:creationId xmlns:p14="http://schemas.microsoft.com/office/powerpoint/2010/main" val="3757702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4b. VND: Depreciation Risks Despite Fundamental Allure</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3" name="Picture 2"/>
          <p:cNvPicPr>
            <a:picLocks noChangeAspect="1"/>
          </p:cNvPicPr>
          <p:nvPr/>
        </p:nvPicPr>
        <p:blipFill>
          <a:blip r:embed="rId3"/>
          <a:stretch>
            <a:fillRect/>
          </a:stretch>
        </p:blipFill>
        <p:spPr>
          <a:xfrm>
            <a:off x="201818" y="836712"/>
            <a:ext cx="4216258" cy="2811323"/>
          </a:xfrm>
          <a:prstGeom prst="rect">
            <a:avLst/>
          </a:prstGeom>
        </p:spPr>
      </p:pic>
      <p:pic>
        <p:nvPicPr>
          <p:cNvPr id="4" name="Picture 3"/>
          <p:cNvPicPr>
            <a:picLocks noChangeAspect="1"/>
          </p:cNvPicPr>
          <p:nvPr/>
        </p:nvPicPr>
        <p:blipFill>
          <a:blip r:embed="rId4"/>
          <a:stretch>
            <a:fillRect/>
          </a:stretch>
        </p:blipFill>
        <p:spPr>
          <a:xfrm>
            <a:off x="252357" y="3683493"/>
            <a:ext cx="4305907" cy="2872089"/>
          </a:xfrm>
          <a:prstGeom prst="rect">
            <a:avLst/>
          </a:prstGeom>
        </p:spPr>
      </p:pic>
      <p:pic>
        <p:nvPicPr>
          <p:cNvPr id="8" name="Picture 7"/>
          <p:cNvPicPr>
            <a:picLocks noChangeAspect="1"/>
          </p:cNvPicPr>
          <p:nvPr/>
        </p:nvPicPr>
        <p:blipFill>
          <a:blip r:embed="rId5"/>
          <a:stretch>
            <a:fillRect/>
          </a:stretch>
        </p:blipFill>
        <p:spPr>
          <a:xfrm>
            <a:off x="4784188" y="3723729"/>
            <a:ext cx="4086067" cy="2725453"/>
          </a:xfrm>
          <a:prstGeom prst="rect">
            <a:avLst/>
          </a:prstGeom>
        </p:spPr>
      </p:pic>
      <p:pic>
        <p:nvPicPr>
          <p:cNvPr id="6" name="Picture 5"/>
          <p:cNvPicPr>
            <a:picLocks noChangeAspect="1"/>
          </p:cNvPicPr>
          <p:nvPr/>
        </p:nvPicPr>
        <p:blipFill>
          <a:blip r:embed="rId6"/>
          <a:stretch>
            <a:fillRect/>
          </a:stretch>
        </p:blipFill>
        <p:spPr>
          <a:xfrm>
            <a:off x="4784188" y="872169"/>
            <a:ext cx="3950532" cy="2775866"/>
          </a:xfrm>
          <a:prstGeom prst="rect">
            <a:avLst/>
          </a:prstGeom>
        </p:spPr>
      </p:pic>
    </p:spTree>
    <p:extLst>
      <p:ext uri="{BB962C8B-B14F-4D97-AF65-F5344CB8AC3E}">
        <p14:creationId xmlns:p14="http://schemas.microsoft.com/office/powerpoint/2010/main" val="29955869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4c. VND: Depreciation Risks Despite Fundamental Allure</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9" name="Picture 8"/>
          <p:cNvPicPr>
            <a:picLocks noChangeAspect="1"/>
          </p:cNvPicPr>
          <p:nvPr/>
        </p:nvPicPr>
        <p:blipFill>
          <a:blip r:embed="rId3"/>
          <a:stretch>
            <a:fillRect/>
          </a:stretch>
        </p:blipFill>
        <p:spPr>
          <a:xfrm>
            <a:off x="179513" y="908720"/>
            <a:ext cx="6984775" cy="3019230"/>
          </a:xfrm>
          <a:prstGeom prst="rect">
            <a:avLst/>
          </a:prstGeom>
        </p:spPr>
      </p:pic>
      <p:pic>
        <p:nvPicPr>
          <p:cNvPr id="10" name="Picture 9"/>
          <p:cNvPicPr>
            <a:picLocks noChangeAspect="1"/>
          </p:cNvPicPr>
          <p:nvPr/>
        </p:nvPicPr>
        <p:blipFill>
          <a:blip r:embed="rId4"/>
          <a:stretch>
            <a:fillRect/>
          </a:stretch>
        </p:blipFill>
        <p:spPr>
          <a:xfrm>
            <a:off x="-24875" y="3933056"/>
            <a:ext cx="6973139" cy="2385556"/>
          </a:xfrm>
          <a:prstGeom prst="rect">
            <a:avLst/>
          </a:prstGeom>
        </p:spPr>
      </p:pic>
      <p:sp>
        <p:nvSpPr>
          <p:cNvPr id="11" name="Rectangle 10"/>
          <p:cNvSpPr/>
          <p:nvPr/>
        </p:nvSpPr>
        <p:spPr>
          <a:xfrm>
            <a:off x="4724106" y="1093386"/>
            <a:ext cx="216024" cy="5040560"/>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2" name="Rectangle 11"/>
          <p:cNvSpPr/>
          <p:nvPr/>
        </p:nvSpPr>
        <p:spPr>
          <a:xfrm>
            <a:off x="6372200" y="1093386"/>
            <a:ext cx="288032" cy="5040560"/>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3"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7152652" y="1029413"/>
            <a:ext cx="1940857" cy="3695731"/>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lvl="0" algn="just">
              <a:lnSpc>
                <a:spcPts val="1500"/>
              </a:lnSpc>
              <a:spcBef>
                <a:spcPts val="1200"/>
              </a:spcBef>
              <a:spcAft>
                <a:spcPts val="0"/>
              </a:spcAft>
              <a:buFont typeface="Arial" panose="020B0604020202020204" pitchFamily="34" charset="0"/>
              <a:buChar char="•"/>
            </a:pPr>
            <a:r>
              <a:rPr lang="en-US" sz="1200" b="0" kern="100" dirty="0" smtClean="0">
                <a:solidFill>
                  <a:srgbClr val="140078"/>
                </a:solidFill>
                <a:latin typeface="+mj-lt"/>
                <a:ea typeface="MS Mincho" panose="02020609040205080304" pitchFamily="49" charset="-128"/>
                <a:cs typeface="Times New Roman" panose="02020603050405020304" pitchFamily="18" charset="0"/>
              </a:rPr>
              <a:t>US Treasury (15 Nov): authorities conveyed credibly to the Treasury that </a:t>
            </a:r>
            <a:r>
              <a:rPr lang="en-US" sz="1200" kern="100" dirty="0" smtClean="0">
                <a:solidFill>
                  <a:srgbClr val="140078"/>
                </a:solidFill>
                <a:latin typeface="+mj-lt"/>
                <a:ea typeface="MS Mincho" panose="02020609040205080304" pitchFamily="49" charset="-128"/>
                <a:cs typeface="Times New Roman" panose="02020603050405020304" pitchFamily="18" charset="0"/>
              </a:rPr>
              <a:t>net sales of FX </a:t>
            </a:r>
            <a:r>
              <a:rPr lang="en-US" sz="1200" b="0" kern="100" dirty="0" smtClean="0">
                <a:solidFill>
                  <a:srgbClr val="140078"/>
                </a:solidFill>
                <a:latin typeface="+mj-lt"/>
                <a:ea typeface="MS Mincho" panose="02020609040205080304" pitchFamily="49" charset="-128"/>
                <a:cs typeface="Times New Roman" panose="02020603050405020304" pitchFamily="18" charset="0"/>
              </a:rPr>
              <a:t>from July 2023 to June 2024 was 1.5% of GDP (US$6bn)</a:t>
            </a:r>
          </a:p>
          <a:p>
            <a:pPr marL="0" lvl="0" indent="0" algn="just">
              <a:lnSpc>
                <a:spcPts val="1500"/>
              </a:lnSpc>
              <a:spcBef>
                <a:spcPts val="1200"/>
              </a:spcBef>
              <a:spcAft>
                <a:spcPts val="0"/>
              </a:spcAft>
            </a:pPr>
            <a:r>
              <a:rPr lang="en-US" sz="1200" b="0" u="sng" kern="100" dirty="0" smtClean="0">
                <a:solidFill>
                  <a:srgbClr val="140078"/>
                </a:solidFill>
                <a:latin typeface="+mj-lt"/>
                <a:ea typeface="MS Mincho" panose="02020609040205080304" pitchFamily="49" charset="-128"/>
                <a:cs typeface="Times New Roman" panose="02020603050405020304" pitchFamily="18" charset="0"/>
              </a:rPr>
              <a:t>Asymmetric VND Outlook </a:t>
            </a:r>
          </a:p>
          <a:p>
            <a:pPr algn="just">
              <a:lnSpc>
                <a:spcPts val="1500"/>
              </a:lnSpc>
              <a:spcBef>
                <a:spcPts val="1200"/>
              </a:spcBef>
              <a:buFont typeface="Arial" panose="020B0604020202020204" pitchFamily="34" charset="0"/>
              <a:buChar char="•"/>
            </a:pPr>
            <a:r>
              <a:rPr lang="en-US" sz="1200" b="0" kern="100" dirty="0" smtClean="0">
                <a:solidFill>
                  <a:srgbClr val="140078"/>
                </a:solidFill>
                <a:latin typeface="+mj-lt"/>
                <a:ea typeface="MS Mincho" panose="02020609040205080304" pitchFamily="49" charset="-128"/>
                <a:cs typeface="Times New Roman" panose="02020603050405020304" pitchFamily="18" charset="0"/>
              </a:rPr>
              <a:t>Low buffers in depreciation episodes during USD strength</a:t>
            </a:r>
          </a:p>
          <a:p>
            <a:pPr algn="just">
              <a:lnSpc>
                <a:spcPts val="1500"/>
              </a:lnSpc>
              <a:spcBef>
                <a:spcPts val="1200"/>
              </a:spcBef>
              <a:buFont typeface="Arial" panose="020B0604020202020204" pitchFamily="34" charset="0"/>
              <a:buChar char="•"/>
            </a:pPr>
            <a:r>
              <a:rPr lang="en-US" sz="1200" b="0" kern="100" dirty="0" smtClean="0">
                <a:solidFill>
                  <a:srgbClr val="140078"/>
                </a:solidFill>
                <a:latin typeface="+mj-lt"/>
                <a:ea typeface="MS Mincho" panose="02020609040205080304" pitchFamily="49" charset="-128"/>
                <a:cs typeface="Times New Roman" panose="02020603050405020304" pitchFamily="18" charset="0"/>
              </a:rPr>
              <a:t>Need for FX accumulation weakens potential for relative VND appreciation</a:t>
            </a:r>
          </a:p>
          <a:p>
            <a:pPr algn="just">
              <a:lnSpc>
                <a:spcPts val="1500"/>
              </a:lnSpc>
              <a:spcBef>
                <a:spcPts val="1200"/>
              </a:spcBef>
              <a:buFont typeface="Arial" panose="020B0604020202020204" pitchFamily="34" charset="0"/>
              <a:buChar char="•"/>
            </a:pPr>
            <a:endParaRPr lang="en-US" sz="1200" b="0" kern="100" dirty="0" smtClean="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Bef>
                <a:spcPts val="1200"/>
              </a:spcBef>
              <a:spcAft>
                <a:spcPts val="0"/>
              </a:spcAft>
              <a:buFont typeface="Arial" panose="020B0604020202020204" pitchFamily="34" charset="0"/>
              <a:buChar char="•"/>
            </a:pPr>
            <a:endParaRPr lang="en-US" sz="1200" b="0" kern="100" dirty="0" smtClean="0">
              <a:solidFill>
                <a:srgbClr val="140078"/>
              </a:solidFill>
              <a:latin typeface="+mj-lt"/>
              <a:ea typeface="MS Mincho" panose="02020609040205080304" pitchFamily="49" charset="-128"/>
              <a:cs typeface="Times New Roman" panose="02020603050405020304" pitchFamily="18" charset="0"/>
            </a:endParaRPr>
          </a:p>
        </p:txBody>
      </p:sp>
      <p:pic>
        <p:nvPicPr>
          <p:cNvPr id="3" name="Picture 2"/>
          <p:cNvPicPr>
            <a:picLocks noChangeAspect="1"/>
          </p:cNvPicPr>
          <p:nvPr/>
        </p:nvPicPr>
        <p:blipFill>
          <a:blip r:embed="rId5"/>
          <a:stretch>
            <a:fillRect/>
          </a:stretch>
        </p:blipFill>
        <p:spPr>
          <a:xfrm>
            <a:off x="1691680" y="6260468"/>
            <a:ext cx="5040560" cy="597531"/>
          </a:xfrm>
          <a:prstGeom prst="rect">
            <a:avLst/>
          </a:prstGeom>
        </p:spPr>
      </p:pic>
    </p:spTree>
    <p:extLst>
      <p:ext uri="{BB962C8B-B14F-4D97-AF65-F5344CB8AC3E}">
        <p14:creationId xmlns:p14="http://schemas.microsoft.com/office/powerpoint/2010/main" val="4901939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Appendix: US </a:t>
            </a:r>
            <a:r>
              <a:rPr lang="en-US" sz="1800" dirty="0" smtClean="0">
                <a:solidFill>
                  <a:schemeClr val="tx1"/>
                </a:solidFill>
              </a:rPr>
              <a:t>Political Landscape</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graphicFrame>
        <p:nvGraphicFramePr>
          <p:cNvPr id="26" name="Table 25"/>
          <p:cNvGraphicFramePr>
            <a:graphicFrameLocks noGrp="1"/>
          </p:cNvGraphicFramePr>
          <p:nvPr>
            <p:extLst>
              <p:ext uri="{D42A27DB-BD31-4B8C-83A1-F6EECF244321}">
                <p14:modId xmlns:p14="http://schemas.microsoft.com/office/powerpoint/2010/main" val="3441651932"/>
              </p:ext>
            </p:extLst>
          </p:nvPr>
        </p:nvGraphicFramePr>
        <p:xfrm>
          <a:off x="5863" y="796475"/>
          <a:ext cx="9138137" cy="5712805"/>
        </p:xfrm>
        <a:graphic>
          <a:graphicData uri="http://schemas.openxmlformats.org/drawingml/2006/table">
            <a:tbl>
              <a:tblPr firstRow="1" bandRow="1">
                <a:tableStyleId>{5C22544A-7EE6-4342-B048-85BDC9FD1C3A}</a:tableStyleId>
              </a:tblPr>
              <a:tblGrid>
                <a:gridCol w="1701866">
                  <a:extLst>
                    <a:ext uri="{9D8B030D-6E8A-4147-A177-3AD203B41FA5}">
                      <a16:colId xmlns:a16="http://schemas.microsoft.com/office/drawing/2014/main" val="4151900447"/>
                    </a:ext>
                  </a:extLst>
                </a:gridCol>
                <a:gridCol w="2705186">
                  <a:extLst>
                    <a:ext uri="{9D8B030D-6E8A-4147-A177-3AD203B41FA5}">
                      <a16:colId xmlns:a16="http://schemas.microsoft.com/office/drawing/2014/main" val="1223010006"/>
                    </a:ext>
                  </a:extLst>
                </a:gridCol>
                <a:gridCol w="1027168">
                  <a:extLst>
                    <a:ext uri="{9D8B030D-6E8A-4147-A177-3AD203B41FA5}">
                      <a16:colId xmlns:a16="http://schemas.microsoft.com/office/drawing/2014/main" val="2586485698"/>
                    </a:ext>
                  </a:extLst>
                </a:gridCol>
                <a:gridCol w="3703917">
                  <a:extLst>
                    <a:ext uri="{9D8B030D-6E8A-4147-A177-3AD203B41FA5}">
                      <a16:colId xmlns:a16="http://schemas.microsoft.com/office/drawing/2014/main" val="2590452359"/>
                    </a:ext>
                  </a:extLst>
                </a:gridCol>
              </a:tblGrid>
              <a:tr h="252065">
                <a:tc>
                  <a:txBody>
                    <a:bodyPr/>
                    <a:lstStyle/>
                    <a:p>
                      <a:endParaRPr lang="en-SG" sz="1050" dirty="0"/>
                    </a:p>
                  </a:txBody>
                  <a:tcPr/>
                </a:tc>
                <a:tc>
                  <a:txBody>
                    <a:bodyPr/>
                    <a:lstStyle/>
                    <a:p>
                      <a:r>
                        <a:rPr lang="en-US" sz="1050" dirty="0" smtClean="0"/>
                        <a:t>In Charge of</a:t>
                      </a:r>
                      <a:endParaRPr lang="en-SG" sz="1050" dirty="0"/>
                    </a:p>
                  </a:txBody>
                  <a:tcPr/>
                </a:tc>
                <a:tc>
                  <a:txBody>
                    <a:bodyPr/>
                    <a:lstStyle/>
                    <a:p>
                      <a:r>
                        <a:rPr lang="en-US" sz="1050" dirty="0" smtClean="0"/>
                        <a:t>Nomination</a:t>
                      </a:r>
                      <a:endParaRPr lang="en-SG" sz="1050" dirty="0"/>
                    </a:p>
                  </a:txBody>
                  <a:tcPr/>
                </a:tc>
                <a:tc>
                  <a:txBody>
                    <a:bodyPr/>
                    <a:lstStyle/>
                    <a:p>
                      <a:r>
                        <a:rPr lang="en-US" sz="1050" dirty="0" smtClean="0"/>
                        <a:t>Remarks</a:t>
                      </a:r>
                      <a:endParaRPr lang="en-SG" sz="1050" dirty="0"/>
                    </a:p>
                  </a:txBody>
                  <a:tcPr/>
                </a:tc>
                <a:extLst>
                  <a:ext uri="{0D108BD9-81ED-4DB2-BD59-A6C34878D82A}">
                    <a16:rowId xmlns:a16="http://schemas.microsoft.com/office/drawing/2014/main" val="2214715943"/>
                  </a:ext>
                </a:extLst>
              </a:tr>
              <a:tr h="718634">
                <a:tc>
                  <a:txBody>
                    <a:bodyPr/>
                    <a:lstStyle/>
                    <a:p>
                      <a:r>
                        <a:rPr lang="en-US" sz="1050" dirty="0" smtClean="0"/>
                        <a:t>Energy Secretary</a:t>
                      </a:r>
                      <a:endParaRPr lang="en-SG" sz="1050" dirty="0"/>
                    </a:p>
                  </a:txBody>
                  <a:tcPr/>
                </a:tc>
                <a:tc>
                  <a:txBody>
                    <a:bodyPr/>
                    <a:lstStyle/>
                    <a:p>
                      <a:pPr marL="171450" indent="-171450">
                        <a:buFontTx/>
                        <a:buChar char="-"/>
                      </a:pPr>
                      <a:r>
                        <a:rPr lang="en-US" sz="1050" dirty="0" smtClean="0"/>
                        <a:t>Nuclear Weapons</a:t>
                      </a:r>
                      <a:r>
                        <a:rPr lang="en-US" sz="1050" baseline="0" dirty="0" smtClean="0"/>
                        <a:t> Program</a:t>
                      </a:r>
                    </a:p>
                    <a:p>
                      <a:pPr marL="171450" indent="-171450">
                        <a:buFontTx/>
                        <a:buChar char="-"/>
                      </a:pPr>
                      <a:r>
                        <a:rPr lang="en-US" sz="1050" baseline="0" dirty="0" smtClean="0"/>
                        <a:t>Manages energy infrastructure and oil stockpile</a:t>
                      </a:r>
                    </a:p>
                    <a:p>
                      <a:pPr marL="171450" indent="-171450">
                        <a:buFontTx/>
                        <a:buChar char="-"/>
                      </a:pPr>
                      <a:r>
                        <a:rPr lang="en-US" sz="1050" baseline="0" dirty="0" smtClean="0"/>
                        <a:t>Funds energy research </a:t>
                      </a:r>
                    </a:p>
                  </a:txBody>
                  <a:tcPr/>
                </a:tc>
                <a:tc>
                  <a:txBody>
                    <a:bodyPr/>
                    <a:lstStyle/>
                    <a:p>
                      <a:r>
                        <a:rPr lang="en-US" sz="1050" dirty="0" smtClean="0"/>
                        <a:t>Chris</a:t>
                      </a:r>
                      <a:r>
                        <a:rPr lang="en-US" sz="1050" baseline="0" dirty="0" smtClean="0"/>
                        <a:t> Wright</a:t>
                      </a:r>
                      <a:endParaRPr lang="en-SG" sz="1050" dirty="0"/>
                    </a:p>
                  </a:txBody>
                  <a:tcPr/>
                </a:tc>
                <a:tc>
                  <a:txBody>
                    <a:bodyPr/>
                    <a:lstStyle/>
                    <a:p>
                      <a:pPr marL="285750" indent="-285750">
                        <a:buFontTx/>
                        <a:buChar char="-"/>
                      </a:pPr>
                      <a:r>
                        <a:rPr lang="en-US" sz="1050" dirty="0" smtClean="0"/>
                        <a:t>Runs oil and natural gas fracking company</a:t>
                      </a:r>
                    </a:p>
                    <a:p>
                      <a:pPr marL="285750" indent="-285750">
                        <a:buFontTx/>
                        <a:buChar char="-"/>
                      </a:pPr>
                      <a:r>
                        <a:rPr lang="en-US" sz="1050" dirty="0" smtClean="0"/>
                        <a:t>Public paper to conclude</a:t>
                      </a:r>
                      <a:r>
                        <a:rPr lang="en-US" sz="1050" baseline="0" dirty="0" smtClean="0"/>
                        <a:t> that climate change is far from world’s greatest threat to human life</a:t>
                      </a:r>
                      <a:endParaRPr lang="en-US" sz="1050" dirty="0" smtClean="0"/>
                    </a:p>
                  </a:txBody>
                  <a:tcPr/>
                </a:tc>
                <a:extLst>
                  <a:ext uri="{0D108BD9-81ED-4DB2-BD59-A6C34878D82A}">
                    <a16:rowId xmlns:a16="http://schemas.microsoft.com/office/drawing/2014/main" val="2018238032"/>
                  </a:ext>
                </a:extLst>
              </a:tr>
              <a:tr h="560287">
                <a:tc>
                  <a:txBody>
                    <a:bodyPr/>
                    <a:lstStyle/>
                    <a:p>
                      <a:r>
                        <a:rPr lang="en-US" sz="1050" dirty="0" smtClean="0"/>
                        <a:t>Secretary of Defense</a:t>
                      </a:r>
                      <a:endParaRPr lang="en-SG" sz="1050" dirty="0"/>
                    </a:p>
                  </a:txBody>
                  <a:tcPr/>
                </a:tc>
                <a:tc>
                  <a:txBody>
                    <a:bodyPr/>
                    <a:lstStyle/>
                    <a:p>
                      <a:pPr marL="171450" indent="-171450">
                        <a:buFontTx/>
                        <a:buChar char="-"/>
                      </a:pPr>
                      <a:r>
                        <a:rPr lang="en-US" sz="1050" dirty="0" smtClean="0"/>
                        <a:t>Head of defense</a:t>
                      </a:r>
                      <a:r>
                        <a:rPr lang="en-US" sz="1050" baseline="0" dirty="0" smtClean="0"/>
                        <a:t> departments and subject only to orders of the President</a:t>
                      </a:r>
                    </a:p>
                    <a:p>
                      <a:pPr marL="171450" indent="-171450">
                        <a:buFontTx/>
                        <a:buChar char="-"/>
                      </a:pPr>
                      <a:r>
                        <a:rPr lang="en-US" sz="1050" baseline="0" dirty="0" smtClean="0"/>
                        <a:t>Army, Marine Corps, Navy, Air Force</a:t>
                      </a:r>
                      <a:endParaRPr lang="en-SG" sz="1050" dirty="0"/>
                    </a:p>
                  </a:txBody>
                  <a:tcPr/>
                </a:tc>
                <a:tc>
                  <a:txBody>
                    <a:bodyPr/>
                    <a:lstStyle/>
                    <a:p>
                      <a:r>
                        <a:rPr lang="en-US" sz="1050" dirty="0" smtClean="0"/>
                        <a:t>Pete </a:t>
                      </a:r>
                      <a:r>
                        <a:rPr lang="en-US" sz="1050" dirty="0" err="1" smtClean="0"/>
                        <a:t>Hegseth</a:t>
                      </a:r>
                      <a:endParaRPr lang="en-SG" sz="1050" dirty="0"/>
                    </a:p>
                  </a:txBody>
                  <a:tcPr/>
                </a:tc>
                <a:tc>
                  <a:txBody>
                    <a:bodyPr/>
                    <a:lstStyle/>
                    <a:p>
                      <a:pPr marL="171450" indent="-171450">
                        <a:buFontTx/>
                        <a:buChar char="-"/>
                      </a:pPr>
                      <a:r>
                        <a:rPr lang="en-US" sz="1050" dirty="0" smtClean="0"/>
                        <a:t>Fox News Host</a:t>
                      </a:r>
                    </a:p>
                    <a:p>
                      <a:pPr marL="171450" indent="-171450">
                        <a:buFontTx/>
                        <a:buChar char="-"/>
                      </a:pPr>
                      <a:endParaRPr lang="en-SG" sz="1050" dirty="0"/>
                    </a:p>
                  </a:txBody>
                  <a:tcPr/>
                </a:tc>
                <a:extLst>
                  <a:ext uri="{0D108BD9-81ED-4DB2-BD59-A6C34878D82A}">
                    <a16:rowId xmlns:a16="http://schemas.microsoft.com/office/drawing/2014/main" val="738152172"/>
                  </a:ext>
                </a:extLst>
              </a:tr>
              <a:tr h="874047">
                <a:tc>
                  <a:txBody>
                    <a:bodyPr/>
                    <a:lstStyle/>
                    <a:p>
                      <a:r>
                        <a:rPr lang="en-US" sz="1050" dirty="0" smtClean="0"/>
                        <a:t>Treasury</a:t>
                      </a:r>
                      <a:r>
                        <a:rPr lang="en-US" sz="1050" baseline="0" dirty="0" smtClean="0"/>
                        <a:t> Secretary </a:t>
                      </a:r>
                      <a:endParaRPr lang="en-SG" sz="1050" dirty="0"/>
                    </a:p>
                  </a:txBody>
                  <a:tcPr/>
                </a:tc>
                <a:tc>
                  <a:txBody>
                    <a:bodyPr/>
                    <a:lstStyle/>
                    <a:p>
                      <a:pPr marL="171450" indent="-171450">
                        <a:buFontTx/>
                        <a:buChar char="-"/>
                      </a:pPr>
                      <a:r>
                        <a:rPr lang="en-US" sz="1050" dirty="0" smtClean="0"/>
                        <a:t>Financial Stability</a:t>
                      </a:r>
                      <a:r>
                        <a:rPr lang="en-US" sz="1050" baseline="0" dirty="0" smtClean="0"/>
                        <a:t> Oversight Council (Recent issues: Crypto, Climate)</a:t>
                      </a:r>
                    </a:p>
                    <a:p>
                      <a:pPr marL="171450" indent="-171450">
                        <a:buFontTx/>
                        <a:buChar char="-"/>
                      </a:pPr>
                      <a:r>
                        <a:rPr lang="en-US" sz="1050" baseline="0" dirty="0" smtClean="0"/>
                        <a:t>Debt Management </a:t>
                      </a:r>
                    </a:p>
                    <a:p>
                      <a:pPr marL="171450" indent="-171450">
                        <a:buFontTx/>
                        <a:buChar char="-"/>
                      </a:pPr>
                      <a:r>
                        <a:rPr lang="en-US" sz="1050" baseline="0" dirty="0" smtClean="0"/>
                        <a:t>International economic diplomacy</a:t>
                      </a:r>
                    </a:p>
                    <a:p>
                      <a:pPr marL="171450" indent="-171450">
                        <a:buFontTx/>
                        <a:buChar char="-"/>
                      </a:pPr>
                      <a:endParaRPr lang="en-SG" sz="1050" dirty="0"/>
                    </a:p>
                  </a:txBody>
                  <a:tcPr/>
                </a:tc>
                <a:tc>
                  <a:txBody>
                    <a:bodyPr/>
                    <a:lstStyle/>
                    <a:p>
                      <a:r>
                        <a:rPr lang="en-US" sz="1050" dirty="0" smtClean="0"/>
                        <a:t>Scott </a:t>
                      </a:r>
                      <a:r>
                        <a:rPr lang="en-US" sz="1050" dirty="0" err="1" smtClean="0"/>
                        <a:t>Bessent</a:t>
                      </a:r>
                      <a:endParaRPr lang="en-SG" sz="1050" dirty="0"/>
                    </a:p>
                  </a:txBody>
                  <a:tcPr/>
                </a:tc>
                <a:tc>
                  <a:txBody>
                    <a:bodyPr/>
                    <a:lstStyle/>
                    <a:p>
                      <a:pPr marL="171450" indent="-171450">
                        <a:buFontTx/>
                        <a:buChar char="-"/>
                      </a:pPr>
                      <a:r>
                        <a:rPr lang="en-US" sz="1050" dirty="0" smtClean="0"/>
                        <a:t>Found</a:t>
                      </a:r>
                      <a:r>
                        <a:rPr lang="en-US" sz="1050" baseline="0" dirty="0" smtClean="0"/>
                        <a:t> of Macro Hedge Fund</a:t>
                      </a:r>
                    </a:p>
                    <a:p>
                      <a:pPr marL="171450" indent="-171450">
                        <a:buFontTx/>
                        <a:buChar char="-"/>
                      </a:pPr>
                      <a:r>
                        <a:rPr lang="en-US" sz="1050" baseline="0" dirty="0" smtClean="0"/>
                        <a:t>3% Growth, 3% fiscal deficit, +3mpd/barrels of </a:t>
                      </a:r>
                      <a:r>
                        <a:rPr kumimoji="1" lang="en-US" sz="1050" kern="1200" baseline="0" dirty="0" smtClean="0">
                          <a:solidFill>
                            <a:schemeClr val="dk1"/>
                          </a:solidFill>
                          <a:latin typeface="+mn-lt"/>
                          <a:ea typeface="+mn-ea"/>
                          <a:cs typeface="+mn-cs"/>
                        </a:rPr>
                        <a:t>oil</a:t>
                      </a:r>
                    </a:p>
                    <a:p>
                      <a:pPr marL="171450" indent="-171450">
                        <a:buFontTx/>
                        <a:buChar char="-"/>
                      </a:pPr>
                      <a:r>
                        <a:rPr kumimoji="1" lang="en-US" sz="1050" kern="1200" baseline="0" dirty="0" smtClean="0">
                          <a:solidFill>
                            <a:schemeClr val="dk1"/>
                          </a:solidFill>
                          <a:latin typeface="+mn-lt"/>
                          <a:ea typeface="+mn-ea"/>
                          <a:cs typeface="+mn-cs"/>
                        </a:rPr>
                        <a:t>Acknowledges USD Policy Inconsistencies</a:t>
                      </a:r>
                      <a:endParaRPr kumimoji="1" lang="en-SG" sz="1050" kern="1200" baseline="0" dirty="0">
                        <a:solidFill>
                          <a:schemeClr val="dk1"/>
                        </a:solidFill>
                        <a:latin typeface="+mn-lt"/>
                        <a:ea typeface="+mn-ea"/>
                        <a:cs typeface="+mn-cs"/>
                      </a:endParaRPr>
                    </a:p>
                  </a:txBody>
                  <a:tcPr/>
                </a:tc>
                <a:extLst>
                  <a:ext uri="{0D108BD9-81ED-4DB2-BD59-A6C34878D82A}">
                    <a16:rowId xmlns:a16="http://schemas.microsoft.com/office/drawing/2014/main" val="2785637347"/>
                  </a:ext>
                </a:extLst>
              </a:tr>
              <a:tr h="717167">
                <a:tc>
                  <a:txBody>
                    <a:bodyPr/>
                    <a:lstStyle/>
                    <a:p>
                      <a:r>
                        <a:rPr lang="en-US" sz="1050" dirty="0" smtClean="0"/>
                        <a:t>Secretary</a:t>
                      </a:r>
                      <a:r>
                        <a:rPr lang="en-US" sz="1050" baseline="0" dirty="0" smtClean="0"/>
                        <a:t> of State</a:t>
                      </a:r>
                      <a:endParaRPr lang="en-SG" sz="1050" dirty="0"/>
                    </a:p>
                  </a:txBody>
                  <a:tcPr/>
                </a:tc>
                <a:tc>
                  <a:txBody>
                    <a:bodyPr/>
                    <a:lstStyle/>
                    <a:p>
                      <a:pPr marL="171450" indent="-171450">
                        <a:buFontTx/>
                        <a:buChar char="-"/>
                      </a:pPr>
                      <a:r>
                        <a:rPr lang="en-US" sz="1050" dirty="0" smtClean="0"/>
                        <a:t>4</a:t>
                      </a:r>
                      <a:r>
                        <a:rPr lang="en-US" sz="1050" baseline="30000" dirty="0" smtClean="0"/>
                        <a:t>th</a:t>
                      </a:r>
                      <a:r>
                        <a:rPr lang="en-US" sz="1050" baseline="0" dirty="0" smtClean="0"/>
                        <a:t> in line to Presidential Succession, ranked Second in Cabinet </a:t>
                      </a:r>
                    </a:p>
                    <a:p>
                      <a:pPr marL="171450" indent="-171450">
                        <a:buFontTx/>
                        <a:buChar char="-"/>
                      </a:pPr>
                      <a:r>
                        <a:rPr lang="en-US" sz="1050" baseline="0" dirty="0" smtClean="0"/>
                        <a:t>Supervise foreign services and immigration policy. </a:t>
                      </a:r>
                    </a:p>
                  </a:txBody>
                  <a:tcPr/>
                </a:tc>
                <a:tc>
                  <a:txBody>
                    <a:bodyPr/>
                    <a:lstStyle/>
                    <a:p>
                      <a:r>
                        <a:rPr lang="en-US" sz="1050" dirty="0" smtClean="0"/>
                        <a:t>Marco Rubio</a:t>
                      </a:r>
                      <a:endParaRPr lang="en-SG" sz="1050" dirty="0"/>
                    </a:p>
                  </a:txBody>
                  <a:tcPr/>
                </a:tc>
                <a:tc>
                  <a:txBody>
                    <a:bodyPr/>
                    <a:lstStyle/>
                    <a:p>
                      <a:pPr marL="171450" indent="-171450">
                        <a:buFontTx/>
                        <a:buChar char="-"/>
                      </a:pPr>
                      <a:r>
                        <a:rPr lang="en-US" sz="1050" dirty="0" smtClean="0"/>
                        <a:t>China</a:t>
                      </a:r>
                      <a:r>
                        <a:rPr lang="en-US" sz="1050" baseline="0" dirty="0" smtClean="0"/>
                        <a:t> hawk </a:t>
                      </a:r>
                    </a:p>
                    <a:p>
                      <a:pPr marL="171450" indent="-171450">
                        <a:buFontTx/>
                        <a:buChar char="-"/>
                      </a:pPr>
                      <a:r>
                        <a:rPr lang="en-US" sz="1050" baseline="0" dirty="0" smtClean="0"/>
                        <a:t>Sanctioned by China</a:t>
                      </a:r>
                      <a:endParaRPr lang="en-SG" sz="1050" dirty="0"/>
                    </a:p>
                  </a:txBody>
                  <a:tcPr/>
                </a:tc>
                <a:extLst>
                  <a:ext uri="{0D108BD9-81ED-4DB2-BD59-A6C34878D82A}">
                    <a16:rowId xmlns:a16="http://schemas.microsoft.com/office/drawing/2014/main" val="3414050078"/>
                  </a:ext>
                </a:extLst>
              </a:tr>
              <a:tr h="703701">
                <a:tc>
                  <a:txBody>
                    <a:bodyPr/>
                    <a:lstStyle/>
                    <a:p>
                      <a:r>
                        <a:rPr lang="en-US" sz="1050" dirty="0" smtClean="0"/>
                        <a:t>Commerce Secretary</a:t>
                      </a:r>
                      <a:endParaRPr lang="en-SG" sz="1050" dirty="0"/>
                    </a:p>
                  </a:txBody>
                  <a:tcPr/>
                </a:tc>
                <a:tc>
                  <a:txBody>
                    <a:bodyPr/>
                    <a:lstStyle/>
                    <a:p>
                      <a:pPr marL="171450" indent="-171450">
                        <a:buFontTx/>
                        <a:buChar char="-"/>
                      </a:pPr>
                      <a:r>
                        <a:rPr lang="en-US" sz="1050" dirty="0" smtClean="0"/>
                        <a:t>Promote American</a:t>
                      </a:r>
                      <a:r>
                        <a:rPr lang="en-US" sz="1050" baseline="0" dirty="0" smtClean="0"/>
                        <a:t> commerce</a:t>
                      </a:r>
                    </a:p>
                    <a:p>
                      <a:pPr marL="0" indent="0">
                        <a:buFontTx/>
                        <a:buNone/>
                      </a:pPr>
                      <a:endParaRPr lang="en-SG" sz="1050" dirty="0"/>
                    </a:p>
                  </a:txBody>
                  <a:tcPr/>
                </a:tc>
                <a:tc>
                  <a:txBody>
                    <a:bodyPr/>
                    <a:lstStyle/>
                    <a:p>
                      <a:r>
                        <a:rPr lang="en-US" sz="1050" dirty="0" smtClean="0"/>
                        <a:t>Howard </a:t>
                      </a:r>
                      <a:r>
                        <a:rPr lang="en-US" sz="1050" dirty="0" err="1" smtClean="0"/>
                        <a:t>Lutnick</a:t>
                      </a:r>
                      <a:endParaRPr lang="en-SG" sz="1050" dirty="0"/>
                    </a:p>
                  </a:txBody>
                  <a:tcPr/>
                </a:tc>
                <a:tc>
                  <a:txBody>
                    <a:bodyPr/>
                    <a:lstStyle/>
                    <a:p>
                      <a:pPr marL="171450" indent="-171450">
                        <a:buFontTx/>
                        <a:buChar char="-"/>
                      </a:pPr>
                      <a:r>
                        <a:rPr lang="en-US" sz="1050" baseline="0" dirty="0" smtClean="0"/>
                        <a:t>Alliance with Tether Holdings (Crypto)</a:t>
                      </a:r>
                    </a:p>
                    <a:p>
                      <a:pPr marL="171450" indent="-171450">
                        <a:buFontTx/>
                        <a:buChar char="-"/>
                      </a:pPr>
                      <a:r>
                        <a:rPr lang="en-US" sz="1050" baseline="0" dirty="0" smtClean="0"/>
                        <a:t>Alludes to “anti-competitive” global </a:t>
                      </a:r>
                      <a:r>
                        <a:rPr lang="en-US" sz="1050" baseline="0" smtClean="0"/>
                        <a:t>trade elements</a:t>
                      </a:r>
                      <a:endParaRPr lang="en-US" sz="1050" baseline="0" dirty="0" smtClean="0"/>
                    </a:p>
                  </a:txBody>
                  <a:tcPr/>
                </a:tc>
                <a:extLst>
                  <a:ext uri="{0D108BD9-81ED-4DB2-BD59-A6C34878D82A}">
                    <a16:rowId xmlns:a16="http://schemas.microsoft.com/office/drawing/2014/main" val="3822466544"/>
                  </a:ext>
                </a:extLst>
              </a:tr>
              <a:tr h="415167">
                <a:tc>
                  <a:txBody>
                    <a:bodyPr/>
                    <a:lstStyle/>
                    <a:p>
                      <a:r>
                        <a:rPr lang="en-US" sz="1050" dirty="0" smtClean="0"/>
                        <a:t>Health &amp; Human Services Secretary</a:t>
                      </a:r>
                      <a:r>
                        <a:rPr lang="en-US" sz="1050" baseline="0" dirty="0" smtClean="0"/>
                        <a:t> </a:t>
                      </a:r>
                      <a:endParaRPr lang="en-SG" sz="1050" dirty="0"/>
                    </a:p>
                  </a:txBody>
                  <a:tcPr/>
                </a:tc>
                <a:tc>
                  <a:txBody>
                    <a:bodyPr/>
                    <a:lstStyle/>
                    <a:p>
                      <a:pPr marL="171450" indent="-171450">
                        <a:buFontTx/>
                        <a:buChar char="-"/>
                      </a:pPr>
                      <a:r>
                        <a:rPr lang="en-US" sz="1050" dirty="0" smtClean="0"/>
                        <a:t>Health programs</a:t>
                      </a:r>
                    </a:p>
                    <a:p>
                      <a:pPr marL="171450" indent="-171450">
                        <a:buFontTx/>
                        <a:buChar char="-"/>
                      </a:pPr>
                      <a:r>
                        <a:rPr lang="en-US" sz="1050" dirty="0" smtClean="0"/>
                        <a:t>Oversees</a:t>
                      </a:r>
                      <a:r>
                        <a:rPr lang="en-US" sz="1050" baseline="0" dirty="0" smtClean="0"/>
                        <a:t> FDA, CDC…</a:t>
                      </a:r>
                      <a:endParaRPr lang="en-SG" sz="1050" dirty="0"/>
                    </a:p>
                  </a:txBody>
                  <a:tcPr/>
                </a:tc>
                <a:tc>
                  <a:txBody>
                    <a:bodyPr/>
                    <a:lstStyle/>
                    <a:p>
                      <a:pPr marL="0" marR="0" lvl="0" indent="0" algn="l" defTabSz="333518" rtl="0" eaLnBrk="1" fontAlgn="auto" latinLnBrk="0" hangingPunct="1">
                        <a:lnSpc>
                          <a:spcPct val="100000"/>
                        </a:lnSpc>
                        <a:spcBef>
                          <a:spcPts val="0"/>
                        </a:spcBef>
                        <a:spcAft>
                          <a:spcPts val="0"/>
                        </a:spcAft>
                        <a:buClrTx/>
                        <a:buSzTx/>
                        <a:buFontTx/>
                        <a:buNone/>
                        <a:tabLst/>
                        <a:defRPr/>
                      </a:pPr>
                      <a:r>
                        <a:rPr lang="en-US" sz="1050" dirty="0" smtClean="0"/>
                        <a:t>Robert F. Kennedy,</a:t>
                      </a:r>
                      <a:r>
                        <a:rPr lang="en-US" sz="1050" baseline="0" dirty="0" smtClean="0"/>
                        <a:t> Jr</a:t>
                      </a:r>
                      <a:endParaRPr lang="en-SG" sz="1050" dirty="0" smtClean="0"/>
                    </a:p>
                  </a:txBody>
                  <a:tcPr/>
                </a:tc>
                <a:tc>
                  <a:txBody>
                    <a:bodyPr/>
                    <a:lstStyle/>
                    <a:p>
                      <a:pPr marL="171450" indent="-171450">
                        <a:buFontTx/>
                        <a:buChar char="-"/>
                      </a:pPr>
                      <a:r>
                        <a:rPr lang="en-US" sz="1050" baseline="0" dirty="0" smtClean="0"/>
                        <a:t>Vaccine Skeptic</a:t>
                      </a:r>
                    </a:p>
                  </a:txBody>
                  <a:tcPr/>
                </a:tc>
                <a:extLst>
                  <a:ext uri="{0D108BD9-81ED-4DB2-BD59-A6C34878D82A}">
                    <a16:rowId xmlns:a16="http://schemas.microsoft.com/office/drawing/2014/main" val="1558467015"/>
                  </a:ext>
                </a:extLst>
              </a:tr>
              <a:tr h="415167">
                <a:tc>
                  <a:txBody>
                    <a:bodyPr/>
                    <a:lstStyle/>
                    <a:p>
                      <a:r>
                        <a:rPr lang="en-US" sz="1050" dirty="0" smtClean="0"/>
                        <a:t>Ambassador</a:t>
                      </a:r>
                      <a:r>
                        <a:rPr lang="en-US" sz="1050" baseline="0" dirty="0" smtClean="0"/>
                        <a:t> to UN</a:t>
                      </a:r>
                      <a:endParaRPr lang="en-SG" sz="1050" dirty="0"/>
                    </a:p>
                  </a:txBody>
                  <a:tcPr/>
                </a:tc>
                <a:tc>
                  <a:txBody>
                    <a:bodyPr/>
                    <a:lstStyle/>
                    <a:p>
                      <a:endParaRPr lang="en-SG" sz="1050" dirty="0"/>
                    </a:p>
                  </a:txBody>
                  <a:tcPr/>
                </a:tc>
                <a:tc>
                  <a:txBody>
                    <a:bodyPr/>
                    <a:lstStyle/>
                    <a:p>
                      <a:r>
                        <a:rPr lang="en-US" sz="1050" dirty="0" smtClean="0"/>
                        <a:t>Elise Stefanik</a:t>
                      </a:r>
                      <a:endParaRPr lang="en-SG" sz="1050" dirty="0"/>
                    </a:p>
                  </a:txBody>
                  <a:tcPr/>
                </a:tc>
                <a:tc>
                  <a:txBody>
                    <a:bodyPr/>
                    <a:lstStyle/>
                    <a:p>
                      <a:pPr marL="171450" indent="-171450">
                        <a:buFontTx/>
                        <a:buChar char="-"/>
                      </a:pPr>
                      <a:r>
                        <a:rPr lang="en-US" sz="1050" dirty="0" smtClean="0"/>
                        <a:t>Says UN corrupted,</a:t>
                      </a:r>
                      <a:r>
                        <a:rPr lang="en-US" sz="1050" baseline="0" dirty="0" smtClean="0"/>
                        <a:t> defunct and </a:t>
                      </a:r>
                      <a:r>
                        <a:rPr lang="en-US" sz="1050" baseline="0" dirty="0" err="1" smtClean="0"/>
                        <a:t>paralysed</a:t>
                      </a:r>
                      <a:r>
                        <a:rPr lang="en-US" sz="1050" baseline="0" dirty="0" smtClean="0"/>
                        <a:t>. </a:t>
                      </a:r>
                    </a:p>
                  </a:txBody>
                  <a:tcPr/>
                </a:tc>
                <a:extLst>
                  <a:ext uri="{0D108BD9-81ED-4DB2-BD59-A6C34878D82A}">
                    <a16:rowId xmlns:a16="http://schemas.microsoft.com/office/drawing/2014/main" val="1500351353"/>
                  </a:ext>
                </a:extLst>
              </a:tr>
              <a:tr h="433333">
                <a:tc>
                  <a:txBody>
                    <a:bodyPr/>
                    <a:lstStyle/>
                    <a:p>
                      <a:r>
                        <a:rPr lang="en-US" sz="1050" dirty="0" smtClean="0"/>
                        <a:t>Border Czar</a:t>
                      </a:r>
                      <a:r>
                        <a:rPr lang="en-US" sz="1050" baseline="0" dirty="0" smtClean="0"/>
                        <a:t> (no Senate confirmation needed)</a:t>
                      </a:r>
                      <a:endParaRPr lang="en-SG" sz="1050" dirty="0"/>
                    </a:p>
                  </a:txBody>
                  <a:tcPr/>
                </a:tc>
                <a:tc>
                  <a:txBody>
                    <a:bodyPr/>
                    <a:lstStyle/>
                    <a:p>
                      <a:r>
                        <a:rPr lang="en-US" sz="1050" dirty="0" smtClean="0"/>
                        <a:t>- </a:t>
                      </a:r>
                      <a:r>
                        <a:rPr lang="en-US" sz="1050" dirty="0" smtClean="0"/>
                        <a:t>Oversight</a:t>
                      </a:r>
                      <a:r>
                        <a:rPr lang="en-US" sz="1050" baseline="0" dirty="0" smtClean="0"/>
                        <a:t> </a:t>
                      </a:r>
                      <a:r>
                        <a:rPr lang="en-US" sz="1050" baseline="0" dirty="0" smtClean="0"/>
                        <a:t>of immigration, maritime and aviation security </a:t>
                      </a:r>
                      <a:endParaRPr lang="en-SG" sz="1050" dirty="0"/>
                    </a:p>
                  </a:txBody>
                  <a:tcPr/>
                </a:tc>
                <a:tc>
                  <a:txBody>
                    <a:bodyPr/>
                    <a:lstStyle/>
                    <a:p>
                      <a:r>
                        <a:rPr lang="en-US" sz="1050" dirty="0" smtClean="0"/>
                        <a:t>Tom Homan</a:t>
                      </a:r>
                      <a:endParaRPr lang="en-SG" sz="1050" dirty="0"/>
                    </a:p>
                  </a:txBody>
                  <a:tcPr/>
                </a:tc>
                <a:tc>
                  <a:txBody>
                    <a:bodyPr/>
                    <a:lstStyle/>
                    <a:p>
                      <a:pPr marL="171450" indent="-171450">
                        <a:buFontTx/>
                        <a:buChar char="-"/>
                      </a:pPr>
                      <a:r>
                        <a:rPr lang="en-US" sz="1050" dirty="0" err="1" smtClean="0"/>
                        <a:t>Criticised</a:t>
                      </a:r>
                      <a:r>
                        <a:rPr lang="en-US" sz="1050" dirty="0" smtClean="0"/>
                        <a:t> for separating migrant families. </a:t>
                      </a:r>
                    </a:p>
                    <a:p>
                      <a:pPr marL="171450" indent="-171450">
                        <a:buFontTx/>
                        <a:buChar char="-"/>
                      </a:pPr>
                      <a:endParaRPr lang="en-SG" sz="1050" dirty="0"/>
                    </a:p>
                  </a:txBody>
                  <a:tcPr/>
                </a:tc>
                <a:extLst>
                  <a:ext uri="{0D108BD9-81ED-4DB2-BD59-A6C34878D82A}">
                    <a16:rowId xmlns:a16="http://schemas.microsoft.com/office/drawing/2014/main" val="98775946"/>
                  </a:ext>
                </a:extLst>
              </a:tr>
              <a:tr h="567292">
                <a:tc>
                  <a:txBody>
                    <a:bodyPr/>
                    <a:lstStyle/>
                    <a:p>
                      <a:r>
                        <a:rPr lang="en-US" sz="1050" dirty="0" smtClean="0"/>
                        <a:t>National Security Adviser</a:t>
                      </a:r>
                      <a:endParaRPr lang="en-SG" sz="1050" dirty="0"/>
                    </a:p>
                  </a:txBody>
                  <a:tcPr/>
                </a:tc>
                <a:tc>
                  <a:txBody>
                    <a:bodyPr/>
                    <a:lstStyle/>
                    <a:p>
                      <a:endParaRPr lang="en-SG" sz="1050" dirty="0"/>
                    </a:p>
                  </a:txBody>
                  <a:tcPr/>
                </a:tc>
                <a:tc>
                  <a:txBody>
                    <a:bodyPr/>
                    <a:lstStyle/>
                    <a:p>
                      <a:r>
                        <a:rPr lang="en-US" sz="1050" smtClean="0"/>
                        <a:t>Michael Waltz</a:t>
                      </a:r>
                      <a:endParaRPr lang="en-SG" sz="1050" dirty="0"/>
                    </a:p>
                  </a:txBody>
                  <a:tcPr/>
                </a:tc>
                <a:tc>
                  <a:txBody>
                    <a:bodyPr/>
                    <a:lstStyle/>
                    <a:p>
                      <a:pPr marL="171450" indent="-171450">
                        <a:buFontTx/>
                        <a:buChar char="-"/>
                      </a:pPr>
                      <a:r>
                        <a:rPr lang="en-US" sz="1050" dirty="0" smtClean="0"/>
                        <a:t>China</a:t>
                      </a:r>
                      <a:r>
                        <a:rPr lang="en-US" sz="1050" baseline="0" dirty="0" smtClean="0"/>
                        <a:t> hawk</a:t>
                      </a:r>
                    </a:p>
                    <a:p>
                      <a:pPr marL="171450" indent="-171450">
                        <a:buFontTx/>
                        <a:buChar char="-"/>
                      </a:pPr>
                      <a:r>
                        <a:rPr lang="en-US" sz="1050" baseline="0" dirty="0" smtClean="0"/>
                        <a:t>Encourage military buildup </a:t>
                      </a:r>
                      <a:endParaRPr lang="en-SG" sz="1050" dirty="0"/>
                    </a:p>
                  </a:txBody>
                  <a:tcPr/>
                </a:tc>
                <a:extLst>
                  <a:ext uri="{0D108BD9-81ED-4DB2-BD59-A6C34878D82A}">
                    <a16:rowId xmlns:a16="http://schemas.microsoft.com/office/drawing/2014/main" val="3142934279"/>
                  </a:ext>
                </a:extLst>
              </a:tr>
            </a:tbl>
          </a:graphicData>
        </a:graphic>
      </p:graphicFrame>
    </p:spTree>
    <p:extLst>
      <p:ext uri="{BB962C8B-B14F-4D97-AF65-F5344CB8AC3E}">
        <p14:creationId xmlns:p14="http://schemas.microsoft.com/office/powerpoint/2010/main" val="199299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solidFill>
                  <a:schemeClr val="tx1"/>
                </a:solidFill>
              </a:rPr>
              <a:t>Appendix: </a:t>
            </a:r>
            <a:r>
              <a:rPr lang="en-US" sz="1800" dirty="0" smtClean="0">
                <a:solidFill>
                  <a:schemeClr val="tx1"/>
                </a:solidFill>
              </a:rPr>
              <a:t>US Policy Outlook</a:t>
            </a:r>
            <a:endParaRPr lang="en-US" sz="1800" i="1" dirty="0">
              <a:solidFill>
                <a:srgbClr val="0070C0"/>
              </a:solidFill>
            </a:endParaRPr>
          </a:p>
        </p:txBody>
      </p:sp>
      <p:sp>
        <p:nvSpPr>
          <p:cNvPr id="6"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110815" y="2954786"/>
            <a:ext cx="8920946" cy="3168352"/>
          </a:xfrm>
          <a:prstGeom prst="rect">
            <a:avLst/>
          </a:prstGeom>
          <a:solidFill>
            <a:schemeClr val="bg1">
              <a:lumMod val="95000"/>
            </a:schemeClr>
          </a:solidFill>
          <a:ln w="9525" algn="ctr">
            <a:noFill/>
            <a:prstDash val="sysDot"/>
            <a:round/>
            <a:headEnd/>
            <a:tailEnd/>
          </a:ln>
        </p:spPr>
        <p:txBody>
          <a:bodyPr lIns="0" tIns="108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Aft>
                <a:spcPts val="0"/>
              </a:spcAft>
            </a:pP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Flying Start, But </a:t>
            </a:r>
            <a:r>
              <a:rPr lang="en-US" u="sng"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50 Not the New 25 …</a:t>
            </a:r>
            <a:r>
              <a:rPr lang="en-US"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a:t>
            </a: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In Sep, Fed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Chair Powell went out of his way to convey </a:t>
            </a:r>
            <a:r>
              <a:rPr lang="en-US" sz="1500" b="0" u="sng"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not to expect outsized 50bp cuts as the norm</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In fact, since then (with another 25bp cut in Nov), he has suggested slowing the pace of cuts.</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Our sense is that the Fed sees </a:t>
            </a:r>
            <a:r>
              <a:rPr lang="en-US" sz="150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sufficient </a:t>
            </a:r>
            <a:r>
              <a:rPr lang="en-US" sz="1500" kern="100" dirty="0" smtClean="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front-loaded “insurance</a:t>
            </a:r>
            <a:r>
              <a:rPr lang="en-US" sz="150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 cuts</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marL="0" indent="0" algn="just">
              <a:lnSpc>
                <a:spcPts val="1500"/>
              </a:lnSpc>
            </a:pP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Mostly Following </a:t>
            </a: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the (Dot) Plot for </a:t>
            </a: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2024 …</a:t>
            </a:r>
            <a:endPar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Barring significant data surprises, the Fed </a:t>
            </a:r>
            <a:r>
              <a:rPr lang="en-US" sz="1500" kern="100" dirty="0" smtClean="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will </a:t>
            </a:r>
            <a:r>
              <a:rPr lang="en-US" sz="1500"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pause either in Dec or </a:t>
            </a:r>
            <a:r>
              <a:rPr lang="en-US" sz="1500" kern="100" dirty="0" smtClean="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Jan</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(Dec cut is a coin toss).</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But </a:t>
            </a:r>
            <a:r>
              <a:rPr lang="en-US" sz="1500" kern="100" dirty="0" smtClean="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2025 pace </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of, and propensity for, cuts is </a:t>
            </a:r>
            <a:r>
              <a:rPr lang="en-US" sz="1500" kern="100" dirty="0" smtClean="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now the main watch</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marL="0" indent="0" algn="just">
              <a:lnSpc>
                <a:spcPts val="1500"/>
              </a:lnSpc>
            </a:pP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Rate Cuts to Gather Pace in H1 2025</a:t>
            </a:r>
          </a:p>
          <a:p>
            <a:pPr lvl="0" algn="just">
              <a:lnSpc>
                <a:spcPts val="1500"/>
              </a:lnSpc>
              <a:spcAft>
                <a:spcPts val="0"/>
              </a:spcAft>
              <a:buFont typeface="Arial" panose="020B0604020202020204" pitchFamily="34" charset="0"/>
              <a:buChar char="•"/>
            </a:pPr>
            <a:r>
              <a:rPr lang="en-US" sz="150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Expect faster cuts </a:t>
            </a:r>
            <a:r>
              <a:rPr lang="en-US" sz="1500" kern="100" dirty="0" smtClean="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into mid-/Q3-2025</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with some 125bp on the cards, to lower rates to </a:t>
            </a:r>
            <a:r>
              <a:rPr lang="en-US" sz="1500" b="0" kern="100" dirty="0" smtClean="0">
                <a:solidFill>
                  <a:srgbClr val="FF0000"/>
                </a:solidFill>
                <a:latin typeface="Times New Roman" panose="02020603050405020304" pitchFamily="18" charset="0"/>
                <a:ea typeface="MS Mincho" panose="02020609040205080304" pitchFamily="49" charset="-128"/>
                <a:cs typeface="Times New Roman" panose="02020603050405020304" pitchFamily="18" charset="0"/>
              </a:rPr>
              <a:t>~3.00%. </a:t>
            </a:r>
            <a:endParaRPr lang="en-US" sz="1500" b="0" kern="100" dirty="0">
              <a:solidFill>
                <a:srgbClr val="FF000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Trump 2.0 execution to determine timing and depth. </a:t>
            </a:r>
            <a:r>
              <a:rPr lang="en-US" sz="1500" b="0" i="1" kern="100" dirty="0" smtClean="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Risks </a:t>
            </a:r>
            <a:r>
              <a:rPr lang="en-US" sz="1500" b="0" i="1"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to soft-landing persist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and real rates remain elevated.</a:t>
            </a:r>
          </a:p>
          <a:p>
            <a:pPr marL="0" indent="0" algn="just">
              <a:lnSpc>
                <a:spcPts val="1500"/>
              </a:lnSpc>
            </a:pPr>
            <a:r>
              <a:rPr lang="en-US" u="sng" kern="100" dirty="0">
                <a:solidFill>
                  <a:schemeClr val="accent6">
                    <a:lumMod val="75000"/>
                  </a:schemeClr>
                </a:solidFill>
                <a:latin typeface="Times New Roman" panose="02020603050405020304" pitchFamily="18" charset="0"/>
                <a:ea typeface="MS Mincho" panose="02020609040205080304" pitchFamily="49" charset="-128"/>
                <a:cs typeface="Times New Roman" panose="02020603050405020304" pitchFamily="18" charset="0"/>
              </a:rPr>
              <a:t>More Distinctly Dovish </a:t>
            </a:r>
            <a:r>
              <a:rPr lang="en-US" u="sng" kern="100" dirty="0" smtClean="0">
                <a:solidFill>
                  <a:schemeClr val="accent6">
                    <a:lumMod val="75000"/>
                  </a:schemeClr>
                </a:solidFill>
                <a:latin typeface="Times New Roman" panose="02020603050405020304" pitchFamily="18" charset="0"/>
                <a:ea typeface="MS Mincho" panose="02020609040205080304" pitchFamily="49" charset="-128"/>
                <a:cs typeface="Times New Roman" panose="02020603050405020304" pitchFamily="18" charset="0"/>
              </a:rPr>
              <a:t>Leg diminished, But </a:t>
            </a:r>
            <a:r>
              <a:rPr lang="en-US" u="sng" kern="100" dirty="0">
                <a:solidFill>
                  <a:schemeClr val="accent6">
                    <a:lumMod val="75000"/>
                  </a:schemeClr>
                </a:solidFill>
                <a:latin typeface="Times New Roman" panose="02020603050405020304" pitchFamily="18" charset="0"/>
                <a:ea typeface="MS Mincho" panose="02020609040205080304" pitchFamily="49" charset="-128"/>
                <a:cs typeface="Times New Roman" panose="02020603050405020304" pitchFamily="18" charset="0"/>
              </a:rPr>
              <a:t>Not Ruled </a:t>
            </a:r>
            <a:r>
              <a:rPr lang="en-US" u="sng" kern="100" dirty="0" smtClean="0">
                <a:solidFill>
                  <a:schemeClr val="accent6">
                    <a:lumMod val="75000"/>
                  </a:schemeClr>
                </a:solidFill>
                <a:latin typeface="Times New Roman" panose="02020603050405020304" pitchFamily="18" charset="0"/>
                <a:ea typeface="MS Mincho" panose="02020609040205080304" pitchFamily="49" charset="-128"/>
                <a:cs typeface="Times New Roman" panose="02020603050405020304" pitchFamily="18" charset="0"/>
              </a:rPr>
              <a:t>Out, by Trump 2.0</a:t>
            </a:r>
            <a:endParaRPr lang="en-US" u="sng" kern="100" dirty="0">
              <a:solidFill>
                <a:schemeClr val="accent6">
                  <a:lumMod val="75000"/>
                </a:schemeClr>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Scope for distinctly dovish Fed in 2025</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a:t>
            </a:r>
            <a:r>
              <a:rPr lang="en-US" sz="1500" b="0" i="1"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if jobs/demand deteriorate sharper than SEP* “controlled landing”</a:t>
            </a:r>
            <a:r>
              <a:rPr lang="en-US" sz="1500" b="0" i="1"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p>
          <a:p>
            <a:pPr marL="0" indent="0" algn="just">
              <a:lnSpc>
                <a:spcPts val="1500"/>
              </a:lnSpc>
            </a:pPr>
            <a:r>
              <a:rPr lang="en-US" u="sng"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Premise: Consumer Slowdown, Not Crisis</a:t>
            </a:r>
          </a:p>
          <a:p>
            <a:pPr algn="just">
              <a:lnSpc>
                <a:spcPts val="1500"/>
              </a:lnSpc>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Brisker cuts are premised on sharper consumption slowdown amid tightening cash-flows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sym typeface="Wingdings" panose="05000000000000000000" pitchFamily="2" charset="2"/>
              </a:rPr>
              <a:t> Not so soft landing</a:t>
            </a:r>
          </a:p>
          <a:p>
            <a:pPr algn="just">
              <a:lnSpc>
                <a:spcPts val="1500"/>
              </a:lnSpc>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sym typeface="Wingdings" panose="05000000000000000000" pitchFamily="2" charset="2"/>
              </a:rPr>
              <a:t>And not a crisis from a</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balance sheet shock – for which far deeper and larger rate slashing will be required.</a:t>
            </a:r>
            <a:endParaRPr lang="en-SG"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algn="just">
              <a:lnSpc>
                <a:spcPts val="1500"/>
              </a:lnSpc>
              <a:buFont typeface="Arial" panose="020B0604020202020204" pitchFamily="34" charset="0"/>
              <a:buChar char="•"/>
            </a:pPr>
            <a:endParaRPr lang="en-SG"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p:txBody>
      </p:sp>
      <p:sp>
        <p:nvSpPr>
          <p:cNvPr id="5" name="TextBox 4"/>
          <p:cNvSpPr txBox="1"/>
          <p:nvPr/>
        </p:nvSpPr>
        <p:spPr>
          <a:xfrm>
            <a:off x="827584" y="6306537"/>
            <a:ext cx="6984776" cy="307777"/>
          </a:xfrm>
          <a:prstGeom prst="rect">
            <a:avLst/>
          </a:prstGeom>
          <a:solidFill>
            <a:schemeClr val="accent3">
              <a:alpha val="16000"/>
            </a:schemeClr>
          </a:solidFill>
          <a:ln>
            <a:solidFill>
              <a:schemeClr val="bg1">
                <a:lumMod val="50000"/>
              </a:schemeClr>
            </a:solidFill>
          </a:ln>
        </p:spPr>
        <p:txBody>
          <a:bodyPr wrap="square" rtlCol="0">
            <a:spAutoFit/>
          </a:bodyPr>
          <a:lstStyle/>
          <a:p>
            <a:r>
              <a:rPr lang="en-US" sz="1400" dirty="0"/>
              <a:t>Outcomes: Lower Yields + Distinctly </a:t>
            </a:r>
            <a:r>
              <a:rPr lang="en-US" sz="1400" b="1" dirty="0"/>
              <a:t>Steeper Curve </a:t>
            </a:r>
            <a:r>
              <a:rPr lang="en-US" sz="1400" dirty="0"/>
              <a:t>+ Long-end </a:t>
            </a:r>
            <a:r>
              <a:rPr lang="en-US" sz="1400" dirty="0" smtClean="0"/>
              <a:t>“Trump 2.0” </a:t>
            </a:r>
            <a:r>
              <a:rPr lang="en-US" sz="1400" dirty="0"/>
              <a:t>Volatility</a:t>
            </a:r>
            <a:endParaRPr lang="en-SG" sz="1400" dirty="0"/>
          </a:p>
        </p:txBody>
      </p:sp>
      <p:pic>
        <p:nvPicPr>
          <p:cNvPr id="3" name="Picture 2"/>
          <p:cNvPicPr>
            <a:picLocks noChangeAspect="1"/>
          </p:cNvPicPr>
          <p:nvPr/>
        </p:nvPicPr>
        <p:blipFill>
          <a:blip r:embed="rId3"/>
          <a:stretch>
            <a:fillRect/>
          </a:stretch>
        </p:blipFill>
        <p:spPr>
          <a:xfrm>
            <a:off x="-29287" y="1324872"/>
            <a:ext cx="9201150" cy="1352550"/>
          </a:xfrm>
          <a:prstGeom prst="rect">
            <a:avLst/>
          </a:prstGeom>
        </p:spPr>
      </p:pic>
    </p:spTree>
    <p:extLst>
      <p:ext uri="{BB962C8B-B14F-4D97-AF65-F5344CB8AC3E}">
        <p14:creationId xmlns:p14="http://schemas.microsoft.com/office/powerpoint/2010/main" val="1623990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1a. </a:t>
            </a:r>
            <a:r>
              <a:rPr lang="en-US" sz="1800" dirty="0">
                <a:solidFill>
                  <a:schemeClr val="tx1"/>
                </a:solidFill>
              </a:rPr>
              <a:t>Takeaways from November </a:t>
            </a:r>
            <a:r>
              <a:rPr lang="en-US" sz="1800" dirty="0" smtClean="0">
                <a:solidFill>
                  <a:schemeClr val="tx1"/>
                </a:solidFill>
              </a:rPr>
              <a:t>FOMC - Statement</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14" name="Picture 13"/>
          <p:cNvPicPr>
            <a:picLocks noChangeAspect="1"/>
          </p:cNvPicPr>
          <p:nvPr/>
        </p:nvPicPr>
        <p:blipFill>
          <a:blip r:embed="rId3"/>
          <a:stretch>
            <a:fillRect/>
          </a:stretch>
        </p:blipFill>
        <p:spPr>
          <a:xfrm>
            <a:off x="467544" y="4229079"/>
            <a:ext cx="8095506" cy="1272620"/>
          </a:xfrm>
          <a:prstGeom prst="rect">
            <a:avLst/>
          </a:prstGeom>
        </p:spPr>
      </p:pic>
      <p:pic>
        <p:nvPicPr>
          <p:cNvPr id="15" name="Picture 14"/>
          <p:cNvPicPr>
            <a:picLocks noChangeAspect="1"/>
          </p:cNvPicPr>
          <p:nvPr/>
        </p:nvPicPr>
        <p:blipFill>
          <a:blip r:embed="rId4"/>
          <a:stretch>
            <a:fillRect/>
          </a:stretch>
        </p:blipFill>
        <p:spPr>
          <a:xfrm>
            <a:off x="504404" y="5515391"/>
            <a:ext cx="8021786" cy="1004782"/>
          </a:xfrm>
          <a:prstGeom prst="rect">
            <a:avLst/>
          </a:prstGeom>
        </p:spPr>
      </p:pic>
      <p:pic>
        <p:nvPicPr>
          <p:cNvPr id="16" name="Picture 15"/>
          <p:cNvPicPr>
            <a:picLocks noChangeAspect="1"/>
          </p:cNvPicPr>
          <p:nvPr/>
        </p:nvPicPr>
        <p:blipFill>
          <a:blip r:embed="rId5"/>
          <a:stretch>
            <a:fillRect/>
          </a:stretch>
        </p:blipFill>
        <p:spPr>
          <a:xfrm>
            <a:off x="1979712" y="827013"/>
            <a:ext cx="5270154" cy="3287005"/>
          </a:xfrm>
          <a:prstGeom prst="rect">
            <a:avLst/>
          </a:prstGeom>
        </p:spPr>
      </p:pic>
    </p:spTree>
    <p:extLst>
      <p:ext uri="{BB962C8B-B14F-4D97-AF65-F5344CB8AC3E}">
        <p14:creationId xmlns:p14="http://schemas.microsoft.com/office/powerpoint/2010/main" val="2564331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1b. </a:t>
            </a:r>
            <a:r>
              <a:rPr lang="en-US" sz="1800" dirty="0">
                <a:solidFill>
                  <a:schemeClr val="tx1"/>
                </a:solidFill>
              </a:rPr>
              <a:t>Takeaways from November </a:t>
            </a:r>
            <a:r>
              <a:rPr lang="en-US" sz="1800" dirty="0" smtClean="0">
                <a:solidFill>
                  <a:schemeClr val="tx1"/>
                </a:solidFill>
              </a:rPr>
              <a:t>FOMC – Press Conference</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8" name="Rectangle 7"/>
          <p:cNvSpPr/>
          <p:nvPr/>
        </p:nvSpPr>
        <p:spPr>
          <a:xfrm>
            <a:off x="1699677" y="1608665"/>
            <a:ext cx="7472154" cy="1200329"/>
          </a:xfrm>
          <a:prstGeom prst="rect">
            <a:avLst/>
          </a:prstGeom>
        </p:spPr>
        <p:txBody>
          <a:bodyPr wrap="square">
            <a:spAutoFit/>
          </a:bodyPr>
          <a:lstStyle/>
          <a:p>
            <a:r>
              <a:rPr lang="en-US" dirty="0" err="1" smtClean="0">
                <a:solidFill>
                  <a:srgbClr val="140078"/>
                </a:solidFill>
                <a:latin typeface="Times New Roman" panose="02020603050405020304" pitchFamily="18" charset="0"/>
                <a:ea typeface="MS Mincho" panose="02020609040205080304" pitchFamily="49" charset="-128"/>
              </a:rPr>
              <a:t>Labour</a:t>
            </a:r>
            <a:r>
              <a:rPr lang="en-US" dirty="0" smtClean="0">
                <a:solidFill>
                  <a:srgbClr val="140078"/>
                </a:solidFill>
                <a:latin typeface="Times New Roman" panose="02020603050405020304" pitchFamily="18" charset="0"/>
                <a:ea typeface="MS Mincho" panose="02020609040205080304" pitchFamily="49" charset="-128"/>
              </a:rPr>
              <a:t> market conditions </a:t>
            </a:r>
            <a:r>
              <a:rPr lang="en-US" b="1" dirty="0" smtClean="0">
                <a:solidFill>
                  <a:srgbClr val="140078"/>
                </a:solidFill>
                <a:latin typeface="Times New Roman" panose="02020603050405020304" pitchFamily="18" charset="0"/>
                <a:ea typeface="MS Mincho" panose="02020609040205080304" pitchFamily="49" charset="-128"/>
              </a:rPr>
              <a:t>are less tight than before the pandemic</a:t>
            </a:r>
          </a:p>
          <a:p>
            <a:endParaRPr lang="en-US" b="1" dirty="0">
              <a:solidFill>
                <a:srgbClr val="140078"/>
              </a:solidFill>
              <a:latin typeface="Times New Roman" panose="02020603050405020304" pitchFamily="18" charset="0"/>
              <a:ea typeface="MS Mincho" panose="02020609040205080304" pitchFamily="49" charset="-128"/>
            </a:endParaRPr>
          </a:p>
          <a:p>
            <a:r>
              <a:rPr lang="en-US" b="1" dirty="0" smtClean="0">
                <a:solidFill>
                  <a:srgbClr val="140078"/>
                </a:solidFill>
                <a:latin typeface="Times New Roman" panose="02020603050405020304" pitchFamily="18" charset="0"/>
                <a:ea typeface="MS Mincho" panose="02020609040205080304" pitchFamily="49" charset="-128"/>
              </a:rPr>
              <a:t>It is not permitted under law for the President to remove the Fed Chair. He would not resign if asked to leave. </a:t>
            </a:r>
            <a:endParaRPr lang="en-SG" b="1" dirty="0">
              <a:solidFill>
                <a:srgbClr val="140078"/>
              </a:solidFill>
            </a:endParaRPr>
          </a:p>
        </p:txBody>
      </p:sp>
      <p:pic>
        <p:nvPicPr>
          <p:cNvPr id="11" name="Picture 10"/>
          <p:cNvPicPr>
            <a:picLocks noChangeAspect="1"/>
          </p:cNvPicPr>
          <p:nvPr/>
        </p:nvPicPr>
        <p:blipFill>
          <a:blip r:embed="rId3"/>
          <a:stretch>
            <a:fillRect/>
          </a:stretch>
        </p:blipFill>
        <p:spPr>
          <a:xfrm>
            <a:off x="0" y="1017904"/>
            <a:ext cx="1671846" cy="1794581"/>
          </a:xfrm>
          <a:prstGeom prst="rect">
            <a:avLst/>
          </a:prstGeom>
        </p:spPr>
      </p:pic>
      <p:sp>
        <p:nvSpPr>
          <p:cNvPr id="12" name="Rectangle 11"/>
          <p:cNvSpPr/>
          <p:nvPr/>
        </p:nvSpPr>
        <p:spPr>
          <a:xfrm>
            <a:off x="1671127" y="1017904"/>
            <a:ext cx="7042433" cy="369332"/>
          </a:xfrm>
          <a:prstGeom prst="rect">
            <a:avLst/>
          </a:prstGeom>
        </p:spPr>
        <p:txBody>
          <a:bodyPr wrap="square">
            <a:spAutoFit/>
          </a:bodyPr>
          <a:lstStyle/>
          <a:p>
            <a:r>
              <a:rPr lang="en-US" dirty="0" smtClean="0">
                <a:solidFill>
                  <a:srgbClr val="140078"/>
                </a:solidFill>
                <a:latin typeface="Times New Roman" panose="02020603050405020304" pitchFamily="18" charset="0"/>
                <a:ea typeface="MS Mincho" panose="02020609040205080304" pitchFamily="49" charset="-128"/>
              </a:rPr>
              <a:t>Economic activity has continued to expand at a solid pace</a:t>
            </a:r>
            <a:endParaRPr lang="en-SG" b="1" dirty="0">
              <a:solidFill>
                <a:srgbClr val="140078"/>
              </a:solidFill>
            </a:endParaRPr>
          </a:p>
        </p:txBody>
      </p:sp>
      <p:sp>
        <p:nvSpPr>
          <p:cNvPr id="13" name="Rectangle 12"/>
          <p:cNvSpPr/>
          <p:nvPr/>
        </p:nvSpPr>
        <p:spPr>
          <a:xfrm>
            <a:off x="0" y="4986682"/>
            <a:ext cx="7236296" cy="923330"/>
          </a:xfrm>
          <a:prstGeom prst="rect">
            <a:avLst/>
          </a:prstGeom>
        </p:spPr>
        <p:txBody>
          <a:bodyPr wrap="square">
            <a:spAutoFit/>
          </a:bodyPr>
          <a:lstStyle/>
          <a:p>
            <a:r>
              <a:rPr lang="en-US" dirty="0" smtClean="0">
                <a:solidFill>
                  <a:srgbClr val="140078"/>
                </a:solidFill>
                <a:latin typeface="Times New Roman" panose="02020603050405020304" pitchFamily="18" charset="0"/>
                <a:ea typeface="MS Mincho" panose="02020609040205080304" pitchFamily="49" charset="-128"/>
              </a:rPr>
              <a:t>We don’t </a:t>
            </a:r>
            <a:r>
              <a:rPr lang="en-US" dirty="0">
                <a:solidFill>
                  <a:srgbClr val="140078"/>
                </a:solidFill>
                <a:latin typeface="Times New Roman" panose="02020603050405020304" pitchFamily="18" charset="0"/>
                <a:ea typeface="MS Mincho" panose="02020609040205080304" pitchFamily="49" charset="-128"/>
              </a:rPr>
              <a:t>k</a:t>
            </a:r>
            <a:r>
              <a:rPr lang="en-US" dirty="0" smtClean="0">
                <a:solidFill>
                  <a:srgbClr val="140078"/>
                </a:solidFill>
                <a:latin typeface="Times New Roman" panose="02020603050405020304" pitchFamily="18" charset="0"/>
                <a:ea typeface="MS Mincho" panose="02020609040205080304" pitchFamily="49" charset="-128"/>
              </a:rPr>
              <a:t>now what </a:t>
            </a:r>
            <a:r>
              <a:rPr lang="en-US" b="1" dirty="0" smtClean="0">
                <a:solidFill>
                  <a:srgbClr val="140078"/>
                </a:solidFill>
                <a:latin typeface="Times New Roman" panose="02020603050405020304" pitchFamily="18" charset="0"/>
                <a:ea typeface="MS Mincho" panose="02020609040205080304" pitchFamily="49" charset="-128"/>
              </a:rPr>
              <a:t>the timing or substance </a:t>
            </a:r>
            <a:r>
              <a:rPr lang="en-US" dirty="0" smtClean="0">
                <a:solidFill>
                  <a:srgbClr val="140078"/>
                </a:solidFill>
                <a:latin typeface="Times New Roman" panose="02020603050405020304" pitchFamily="18" charset="0"/>
                <a:ea typeface="MS Mincho" panose="02020609040205080304" pitchFamily="49" charset="-128"/>
              </a:rPr>
              <a:t>of economic policy changes going forward. The Fed is not going to assume or guess what’s going to happen. In the near term, the election will have </a:t>
            </a:r>
            <a:r>
              <a:rPr lang="en-US" b="1" dirty="0" smtClean="0">
                <a:solidFill>
                  <a:srgbClr val="140078"/>
                </a:solidFill>
                <a:latin typeface="Times New Roman" panose="02020603050405020304" pitchFamily="18" charset="0"/>
                <a:ea typeface="MS Mincho" panose="02020609040205080304" pitchFamily="49" charset="-128"/>
              </a:rPr>
              <a:t>no</a:t>
            </a:r>
            <a:r>
              <a:rPr lang="en-US" dirty="0" smtClean="0">
                <a:solidFill>
                  <a:srgbClr val="140078"/>
                </a:solidFill>
                <a:latin typeface="Times New Roman" panose="02020603050405020304" pitchFamily="18" charset="0"/>
                <a:ea typeface="MS Mincho" panose="02020609040205080304" pitchFamily="49" charset="-128"/>
              </a:rPr>
              <a:t> effect. </a:t>
            </a:r>
            <a:endParaRPr lang="en-SG" b="1" dirty="0">
              <a:solidFill>
                <a:srgbClr val="140078"/>
              </a:solidFill>
            </a:endParaRPr>
          </a:p>
        </p:txBody>
      </p:sp>
      <p:pic>
        <p:nvPicPr>
          <p:cNvPr id="5" name="Picture 4"/>
          <p:cNvPicPr>
            <a:picLocks noChangeAspect="1"/>
          </p:cNvPicPr>
          <p:nvPr/>
        </p:nvPicPr>
        <p:blipFill>
          <a:blip r:embed="rId4"/>
          <a:stretch>
            <a:fillRect/>
          </a:stretch>
        </p:blipFill>
        <p:spPr>
          <a:xfrm>
            <a:off x="6963325" y="4509120"/>
            <a:ext cx="2194167" cy="1869963"/>
          </a:xfrm>
          <a:prstGeom prst="rect">
            <a:avLst/>
          </a:prstGeom>
        </p:spPr>
      </p:pic>
      <p:sp>
        <p:nvSpPr>
          <p:cNvPr id="14" name="Rectangle 13"/>
          <p:cNvSpPr/>
          <p:nvPr/>
        </p:nvSpPr>
        <p:spPr>
          <a:xfrm>
            <a:off x="-25574" y="5940976"/>
            <a:ext cx="6771305" cy="369332"/>
          </a:xfrm>
          <a:prstGeom prst="rect">
            <a:avLst/>
          </a:prstGeom>
        </p:spPr>
        <p:txBody>
          <a:bodyPr wrap="square">
            <a:spAutoFit/>
          </a:bodyPr>
          <a:lstStyle/>
          <a:p>
            <a:r>
              <a:rPr lang="en-US" dirty="0">
                <a:solidFill>
                  <a:srgbClr val="AAAAAA"/>
                </a:solidFill>
                <a:latin typeface="Bloomberg Prop Unicode B" panose="02000506040000020004" pitchFamily="2" charset="0"/>
              </a:rPr>
              <a:t>We don’t guess, we don’t speculate and we don’t assume.</a:t>
            </a:r>
            <a:endParaRPr lang="en-SG" dirty="0"/>
          </a:p>
        </p:txBody>
      </p:sp>
      <p:sp>
        <p:nvSpPr>
          <p:cNvPr id="15" name="Rectangle 14"/>
          <p:cNvSpPr/>
          <p:nvPr/>
        </p:nvSpPr>
        <p:spPr>
          <a:xfrm>
            <a:off x="1671126" y="3286556"/>
            <a:ext cx="7042433" cy="923330"/>
          </a:xfrm>
          <a:prstGeom prst="rect">
            <a:avLst/>
          </a:prstGeom>
        </p:spPr>
        <p:txBody>
          <a:bodyPr wrap="square">
            <a:spAutoFit/>
          </a:bodyPr>
          <a:lstStyle/>
          <a:p>
            <a:r>
              <a:rPr lang="en-US" b="1" dirty="0" smtClean="0">
                <a:solidFill>
                  <a:srgbClr val="140078"/>
                </a:solidFill>
                <a:latin typeface="Times New Roman" panose="02020603050405020304" pitchFamily="18" charset="0"/>
                <a:ea typeface="MS Mincho" panose="02020609040205080304" pitchFamily="49" charset="-128"/>
              </a:rPr>
              <a:t>Thinking about slowing the pace of rate cuts</a:t>
            </a:r>
          </a:p>
          <a:p>
            <a:endParaRPr lang="en-US" b="1" dirty="0" smtClean="0">
              <a:solidFill>
                <a:srgbClr val="140078"/>
              </a:solidFill>
              <a:latin typeface="Times New Roman" panose="02020603050405020304" pitchFamily="18" charset="0"/>
              <a:ea typeface="MS Mincho" panose="02020609040205080304" pitchFamily="49" charset="-128"/>
            </a:endParaRPr>
          </a:p>
          <a:p>
            <a:r>
              <a:rPr lang="en-US" b="1" dirty="0" smtClean="0">
                <a:solidFill>
                  <a:srgbClr val="140078"/>
                </a:solidFill>
                <a:latin typeface="Times New Roman" panose="02020603050405020304" pitchFamily="18" charset="0"/>
                <a:ea typeface="MS Mincho" panose="02020609040205080304" pitchFamily="49" charset="-128"/>
              </a:rPr>
              <a:t>Doesn’t rule in or out a December rate cut</a:t>
            </a:r>
            <a:endParaRPr lang="en-SG" b="1" dirty="0">
              <a:solidFill>
                <a:srgbClr val="140078"/>
              </a:solidFill>
            </a:endParaRPr>
          </a:p>
        </p:txBody>
      </p:sp>
      <p:pic>
        <p:nvPicPr>
          <p:cNvPr id="17" name="Picture 16"/>
          <p:cNvPicPr>
            <a:picLocks noChangeAspect="1"/>
          </p:cNvPicPr>
          <p:nvPr/>
        </p:nvPicPr>
        <p:blipFill>
          <a:blip r:embed="rId5"/>
          <a:stretch>
            <a:fillRect/>
          </a:stretch>
        </p:blipFill>
        <p:spPr>
          <a:xfrm>
            <a:off x="24001" y="2939650"/>
            <a:ext cx="1647845" cy="1804359"/>
          </a:xfrm>
          <a:prstGeom prst="rect">
            <a:avLst/>
          </a:prstGeom>
        </p:spPr>
      </p:pic>
    </p:spTree>
    <p:extLst>
      <p:ext uri="{BB962C8B-B14F-4D97-AF65-F5344CB8AC3E}">
        <p14:creationId xmlns:p14="http://schemas.microsoft.com/office/powerpoint/2010/main" val="3040614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rgbClr val="002060"/>
                </a:solidFill>
                <a:cs typeface="Times New Roman" pitchFamily="18" charset="0"/>
              </a:rPr>
              <a:t>2a. Conditions are </a:t>
            </a:r>
            <a:r>
              <a:rPr lang="en-US" altLang="ja-JP" sz="1800" dirty="0" smtClean="0">
                <a:solidFill>
                  <a:srgbClr val="FF0000"/>
                </a:solidFill>
                <a:cs typeface="Times New Roman" pitchFamily="18" charset="0"/>
              </a:rPr>
              <a:t>Exceptionally Tight</a:t>
            </a:r>
            <a:r>
              <a:rPr lang="en-US" altLang="ja-JP" sz="1800" dirty="0" smtClean="0">
                <a:solidFill>
                  <a:schemeClr val="tx1"/>
                </a:solidFill>
                <a:cs typeface="Times New Roman" pitchFamily="18" charset="0"/>
              </a:rPr>
              <a:t> </a:t>
            </a:r>
            <a:r>
              <a:rPr lang="en-US" altLang="ja-JP" sz="1800" dirty="0" smtClean="0">
                <a:solidFill>
                  <a:srgbClr val="002060"/>
                </a:solidFill>
                <a:cs typeface="Times New Roman" pitchFamily="18" charset="0"/>
              </a:rPr>
              <a:t>– Taylor Rule Does Not Require Such Restriction</a:t>
            </a:r>
            <a:endParaRPr lang="en-US" sz="1800" i="1" dirty="0">
              <a:solidFill>
                <a:srgbClr val="002060"/>
              </a:solidFill>
            </a:endParaRPr>
          </a:p>
        </p:txBody>
      </p:sp>
      <p:pic>
        <p:nvPicPr>
          <p:cNvPr id="6" name="Picture 5"/>
          <p:cNvPicPr>
            <a:picLocks noChangeAspect="1"/>
          </p:cNvPicPr>
          <p:nvPr/>
        </p:nvPicPr>
        <p:blipFill>
          <a:blip r:embed="rId3"/>
          <a:stretch>
            <a:fillRect/>
          </a:stretch>
        </p:blipFill>
        <p:spPr>
          <a:xfrm>
            <a:off x="172295" y="815693"/>
            <a:ext cx="3730984" cy="1910683"/>
          </a:xfrm>
          <a:prstGeom prst="rect">
            <a:avLst/>
          </a:prstGeom>
        </p:spPr>
      </p:pic>
      <p:sp>
        <p:nvSpPr>
          <p:cNvPr id="7" name="Rectangle 6"/>
          <p:cNvSpPr/>
          <p:nvPr/>
        </p:nvSpPr>
        <p:spPr>
          <a:xfrm>
            <a:off x="0" y="1063338"/>
            <a:ext cx="89959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1.75%-2.25%</a:t>
            </a:r>
            <a:endParaRPr lang="en-SG" sz="1000" dirty="0">
              <a:solidFill>
                <a:srgbClr val="FF0000"/>
              </a:solidFill>
            </a:endParaRPr>
          </a:p>
        </p:txBody>
      </p:sp>
      <p:sp>
        <p:nvSpPr>
          <p:cNvPr id="9" name="Rectangle 8"/>
          <p:cNvSpPr/>
          <p:nvPr/>
        </p:nvSpPr>
        <p:spPr>
          <a:xfrm>
            <a:off x="967325" y="1082628"/>
            <a:ext cx="551023"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1.8%</a:t>
            </a:r>
            <a:endParaRPr lang="en-SG" sz="1000" dirty="0">
              <a:solidFill>
                <a:srgbClr val="FF0000"/>
              </a:solidFill>
            </a:endParaRPr>
          </a:p>
        </p:txBody>
      </p:sp>
      <p:sp>
        <p:nvSpPr>
          <p:cNvPr id="10" name="Rectangle 9"/>
          <p:cNvSpPr/>
          <p:nvPr/>
        </p:nvSpPr>
        <p:spPr>
          <a:xfrm>
            <a:off x="1772871" y="1082628"/>
            <a:ext cx="52170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3.7%</a:t>
            </a:r>
            <a:endParaRPr lang="en-SG" sz="1000" dirty="0">
              <a:solidFill>
                <a:srgbClr val="FF0000"/>
              </a:solidFill>
            </a:endParaRPr>
          </a:p>
        </p:txBody>
      </p:sp>
      <p:sp>
        <p:nvSpPr>
          <p:cNvPr id="11" name="Rectangle 10"/>
          <p:cNvSpPr/>
          <p:nvPr/>
        </p:nvSpPr>
        <p:spPr>
          <a:xfrm>
            <a:off x="2549096" y="1092866"/>
            <a:ext cx="52170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sym typeface="Wingdings" panose="05000000000000000000" pitchFamily="2" charset="2"/>
              </a:rPr>
              <a:t></a:t>
            </a:r>
            <a:r>
              <a:rPr lang="en-SG" sz="1000" dirty="0" smtClean="0">
                <a:solidFill>
                  <a:srgbClr val="FF0000"/>
                </a:solidFill>
                <a:sym typeface="Wingdings" panose="05000000000000000000" pitchFamily="2" charset="2"/>
              </a:rPr>
              <a:t>2019</a:t>
            </a:r>
            <a:endParaRPr lang="en-US" sz="1000" dirty="0" smtClean="0">
              <a:solidFill>
                <a:srgbClr val="FF0000"/>
              </a:solidFill>
              <a:sym typeface="Wingdings" panose="05000000000000000000" pitchFamily="2" charset="2"/>
            </a:endParaRPr>
          </a:p>
        </p:txBody>
      </p:sp>
      <p:sp>
        <p:nvSpPr>
          <p:cNvPr id="12" name="Rectangle 11"/>
          <p:cNvSpPr/>
          <p:nvPr/>
        </p:nvSpPr>
        <p:spPr>
          <a:xfrm>
            <a:off x="4345203" y="1064520"/>
            <a:ext cx="4751816" cy="2031325"/>
          </a:xfrm>
          <a:prstGeom prst="rect">
            <a:avLst/>
          </a:prstGeom>
        </p:spPr>
        <p:txBody>
          <a:bodyPr wrap="square">
            <a:spAutoFit/>
          </a:bodyPr>
          <a:lstStyle/>
          <a:p>
            <a:pPr marL="285750" indent="-285750">
              <a:buFont typeface="Arial" panose="020B0604020202020204" pitchFamily="34" charset="0"/>
              <a:buChar char="•"/>
            </a:pPr>
            <a:r>
              <a:rPr lang="en-US" dirty="0" smtClean="0">
                <a:solidFill>
                  <a:srgbClr val="140078"/>
                </a:solidFill>
                <a:latin typeface="Times New Roman" panose="02020603050405020304" pitchFamily="18" charset="0"/>
                <a:ea typeface="MS Mincho" panose="02020609040205080304" pitchFamily="49" charset="-128"/>
              </a:rPr>
              <a:t>Policy is restrictive in real terms and in policy calculus</a:t>
            </a:r>
          </a:p>
          <a:p>
            <a:r>
              <a:rPr lang="en-US" dirty="0" smtClean="0">
                <a:solidFill>
                  <a:srgbClr val="140078"/>
                </a:solidFill>
                <a:latin typeface="Times New Roman" panose="02020603050405020304" pitchFamily="18" charset="0"/>
                <a:ea typeface="MS Mincho" panose="02020609040205080304" pitchFamily="49" charset="-128"/>
              </a:rPr>
              <a:t> </a:t>
            </a:r>
          </a:p>
          <a:p>
            <a:pPr marL="285750" indent="-285750">
              <a:buFont typeface="Arial" panose="020B0604020202020204" pitchFamily="34" charset="0"/>
              <a:buChar char="•"/>
            </a:pPr>
            <a:r>
              <a:rPr lang="en-US" dirty="0" smtClean="0">
                <a:solidFill>
                  <a:srgbClr val="140078"/>
                </a:solidFill>
                <a:latin typeface="Times New Roman" panose="02020603050405020304" pitchFamily="18" charset="0"/>
                <a:ea typeface="MS Mincho" panose="02020609040205080304" pitchFamily="49" charset="-128"/>
              </a:rPr>
              <a:t>Objective: Ample room to cut</a:t>
            </a:r>
          </a:p>
          <a:p>
            <a:pPr marL="285750" indent="-285750">
              <a:buFont typeface="Arial" panose="020B0604020202020204" pitchFamily="34" charset="0"/>
              <a:buChar char="•"/>
            </a:pPr>
            <a:endParaRPr lang="en-US" dirty="0">
              <a:solidFill>
                <a:srgbClr val="140078"/>
              </a:solidFill>
              <a:latin typeface="Times New Roman" panose="02020603050405020304" pitchFamily="18" charset="0"/>
              <a:ea typeface="MS Mincho" panose="02020609040205080304" pitchFamily="49" charset="-128"/>
            </a:endParaRPr>
          </a:p>
          <a:p>
            <a:pPr marL="285750" indent="-285750">
              <a:buFont typeface="Arial" panose="020B0604020202020204" pitchFamily="34" charset="0"/>
              <a:buChar char="•"/>
            </a:pPr>
            <a:r>
              <a:rPr lang="en-US" dirty="0" smtClean="0">
                <a:solidFill>
                  <a:srgbClr val="140078"/>
                </a:solidFill>
                <a:latin typeface="Times New Roman" panose="02020603050405020304" pitchFamily="18" charset="0"/>
                <a:ea typeface="MS Mincho" panose="02020609040205080304" pitchFamily="49" charset="-128"/>
              </a:rPr>
              <a:t>Subjective: Past experiences shape policy actions as well </a:t>
            </a:r>
            <a:endParaRPr lang="en-SG" dirty="0">
              <a:solidFill>
                <a:srgbClr val="140078"/>
              </a:solidFill>
            </a:endParaRPr>
          </a:p>
        </p:txBody>
      </p:sp>
      <p:pic>
        <p:nvPicPr>
          <p:cNvPr id="4" name="Picture 3"/>
          <p:cNvPicPr>
            <a:picLocks noChangeAspect="1"/>
          </p:cNvPicPr>
          <p:nvPr/>
        </p:nvPicPr>
        <p:blipFill>
          <a:blip r:embed="rId4"/>
          <a:stretch>
            <a:fillRect/>
          </a:stretch>
        </p:blipFill>
        <p:spPr>
          <a:xfrm>
            <a:off x="4402072" y="3352800"/>
            <a:ext cx="4680519" cy="3120884"/>
          </a:xfrm>
          <a:prstGeom prst="rect">
            <a:avLst/>
          </a:prstGeom>
        </p:spPr>
      </p:pic>
      <p:pic>
        <p:nvPicPr>
          <p:cNvPr id="13" name="Picture 12"/>
          <p:cNvPicPr>
            <a:picLocks noChangeAspect="1"/>
          </p:cNvPicPr>
          <p:nvPr/>
        </p:nvPicPr>
        <p:blipFill>
          <a:blip r:embed="rId5"/>
          <a:stretch>
            <a:fillRect/>
          </a:stretch>
        </p:blipFill>
        <p:spPr>
          <a:xfrm>
            <a:off x="94427" y="2132856"/>
            <a:ext cx="4193063" cy="4248472"/>
          </a:xfrm>
          <a:prstGeom prst="rect">
            <a:avLst/>
          </a:prstGeom>
        </p:spPr>
      </p:pic>
    </p:spTree>
    <p:extLst>
      <p:ext uri="{BB962C8B-B14F-4D97-AF65-F5344CB8AC3E}">
        <p14:creationId xmlns:p14="http://schemas.microsoft.com/office/powerpoint/2010/main" val="2046866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2b. Looking Ahead: State of the US Consumer: Grinch </a:t>
            </a:r>
            <a:r>
              <a:rPr lang="en-US" sz="1800" dirty="0">
                <a:solidFill>
                  <a:schemeClr val="tx1"/>
                </a:solidFill>
              </a:rPr>
              <a:t>or Santa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a:extLst>
              <a:ext uri="{FF2B5EF4-FFF2-40B4-BE49-F238E27FC236}">
                <a16:creationId xmlns:a16="http://schemas.microsoft.com/office/drawing/2014/main" id="{003F3732-DA11-02BE-B8C7-FA9B7849E021}"/>
              </a:ext>
            </a:extLst>
          </p:cNvPr>
          <p:cNvPicPr>
            <a:picLocks noChangeAspect="1"/>
          </p:cNvPicPr>
          <p:nvPr/>
        </p:nvPicPr>
        <p:blipFill>
          <a:blip r:embed="rId3"/>
          <a:stretch>
            <a:fillRect/>
          </a:stretch>
        </p:blipFill>
        <p:spPr>
          <a:xfrm>
            <a:off x="179512" y="818996"/>
            <a:ext cx="4697425" cy="5776344"/>
          </a:xfrm>
          <a:prstGeom prst="rect">
            <a:avLst/>
          </a:prstGeom>
        </p:spPr>
      </p:pic>
      <p:pic>
        <p:nvPicPr>
          <p:cNvPr id="5" name="Picture 4"/>
          <p:cNvPicPr>
            <a:picLocks noChangeAspect="1"/>
          </p:cNvPicPr>
          <p:nvPr/>
        </p:nvPicPr>
        <p:blipFill>
          <a:blip r:embed="rId4"/>
          <a:stretch>
            <a:fillRect/>
          </a:stretch>
        </p:blipFill>
        <p:spPr>
          <a:xfrm>
            <a:off x="4836903" y="893054"/>
            <a:ext cx="4292106" cy="2689959"/>
          </a:xfrm>
          <a:prstGeom prst="rect">
            <a:avLst/>
          </a:prstGeom>
        </p:spPr>
      </p:pic>
      <p:pic>
        <p:nvPicPr>
          <p:cNvPr id="6" name="Picture 5"/>
          <p:cNvPicPr>
            <a:picLocks noChangeAspect="1"/>
          </p:cNvPicPr>
          <p:nvPr/>
        </p:nvPicPr>
        <p:blipFill>
          <a:blip r:embed="rId5"/>
          <a:stretch>
            <a:fillRect/>
          </a:stretch>
        </p:blipFill>
        <p:spPr>
          <a:xfrm>
            <a:off x="7884368" y="1412776"/>
            <a:ext cx="767526" cy="270891"/>
          </a:xfrm>
          <a:prstGeom prst="rect">
            <a:avLst/>
          </a:prstGeom>
        </p:spPr>
      </p:pic>
      <p:pic>
        <p:nvPicPr>
          <p:cNvPr id="3" name="Picture 2"/>
          <p:cNvPicPr>
            <a:picLocks noChangeAspect="1"/>
          </p:cNvPicPr>
          <p:nvPr/>
        </p:nvPicPr>
        <p:blipFill>
          <a:blip r:embed="rId6"/>
          <a:stretch>
            <a:fillRect/>
          </a:stretch>
        </p:blipFill>
        <p:spPr>
          <a:xfrm>
            <a:off x="4832820" y="3589655"/>
            <a:ext cx="3910720" cy="2952492"/>
          </a:xfrm>
          <a:prstGeom prst="rect">
            <a:avLst/>
          </a:prstGeom>
        </p:spPr>
      </p:pic>
    </p:spTree>
    <p:extLst>
      <p:ext uri="{BB962C8B-B14F-4D97-AF65-F5344CB8AC3E}">
        <p14:creationId xmlns:p14="http://schemas.microsoft.com/office/powerpoint/2010/main" val="4060747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2c. </a:t>
            </a:r>
            <a:r>
              <a:rPr lang="en-US" sz="1800" dirty="0">
                <a:solidFill>
                  <a:schemeClr val="tx1"/>
                </a:solidFill>
              </a:rPr>
              <a:t>December FOMC: Grinch or Santa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9" name="Picture 8"/>
          <p:cNvPicPr>
            <a:picLocks noChangeAspect="1"/>
          </p:cNvPicPr>
          <p:nvPr/>
        </p:nvPicPr>
        <p:blipFill>
          <a:blip r:embed="rId3"/>
          <a:stretch>
            <a:fillRect/>
          </a:stretch>
        </p:blipFill>
        <p:spPr>
          <a:xfrm>
            <a:off x="424146" y="3705195"/>
            <a:ext cx="4272246" cy="2959412"/>
          </a:xfrm>
          <a:prstGeom prst="rect">
            <a:avLst/>
          </a:prstGeom>
        </p:spPr>
      </p:pic>
      <p:pic>
        <p:nvPicPr>
          <p:cNvPr id="10" name="Picture 9"/>
          <p:cNvPicPr>
            <a:picLocks noChangeAspect="1"/>
          </p:cNvPicPr>
          <p:nvPr/>
        </p:nvPicPr>
        <p:blipFill>
          <a:blip r:embed="rId4"/>
          <a:stretch>
            <a:fillRect/>
          </a:stretch>
        </p:blipFill>
        <p:spPr>
          <a:xfrm>
            <a:off x="4932040" y="823812"/>
            <a:ext cx="4104456" cy="5579708"/>
          </a:xfrm>
          <a:prstGeom prst="rect">
            <a:avLst/>
          </a:prstGeom>
        </p:spPr>
      </p:pic>
      <p:pic>
        <p:nvPicPr>
          <p:cNvPr id="8" name="Picture 7"/>
          <p:cNvPicPr>
            <a:picLocks noChangeAspect="1"/>
          </p:cNvPicPr>
          <p:nvPr/>
        </p:nvPicPr>
        <p:blipFill>
          <a:blip r:embed="rId5"/>
          <a:stretch>
            <a:fillRect/>
          </a:stretch>
        </p:blipFill>
        <p:spPr>
          <a:xfrm>
            <a:off x="440121" y="823812"/>
            <a:ext cx="4256272" cy="2891736"/>
          </a:xfrm>
          <a:prstGeom prst="rect">
            <a:avLst/>
          </a:prstGeom>
        </p:spPr>
      </p:pic>
    </p:spTree>
    <p:extLst>
      <p:ext uri="{BB962C8B-B14F-4D97-AF65-F5344CB8AC3E}">
        <p14:creationId xmlns:p14="http://schemas.microsoft.com/office/powerpoint/2010/main" val="2843640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2d. </a:t>
            </a:r>
            <a:r>
              <a:rPr lang="en-US" sz="1800" dirty="0">
                <a:solidFill>
                  <a:schemeClr val="tx1"/>
                </a:solidFill>
              </a:rPr>
              <a:t>December FOMC: </a:t>
            </a:r>
            <a:r>
              <a:rPr lang="en-US" sz="1800" dirty="0" smtClean="0">
                <a:solidFill>
                  <a:schemeClr val="tx1"/>
                </a:solidFill>
              </a:rPr>
              <a:t>Remaining </a:t>
            </a:r>
            <a:r>
              <a:rPr lang="en-US" sz="1800" dirty="0">
                <a:solidFill>
                  <a:schemeClr val="tx1"/>
                </a:solidFill>
              </a:rPr>
              <a:t>Signposts to Watch - Santa's Elves or Grinch Spirit</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3" name="Picture 2"/>
          <p:cNvPicPr>
            <a:picLocks noChangeAspect="1"/>
          </p:cNvPicPr>
          <p:nvPr/>
        </p:nvPicPr>
        <p:blipFill>
          <a:blip r:embed="rId3"/>
          <a:stretch>
            <a:fillRect/>
          </a:stretch>
        </p:blipFill>
        <p:spPr>
          <a:xfrm>
            <a:off x="317345" y="880874"/>
            <a:ext cx="4392487" cy="2649806"/>
          </a:xfrm>
          <a:prstGeom prst="rect">
            <a:avLst/>
          </a:prstGeom>
        </p:spPr>
      </p:pic>
      <p:sp>
        <p:nvSpPr>
          <p:cNvPr id="5"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5205076" y="1029413"/>
            <a:ext cx="3888432" cy="2352729"/>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Bef>
                <a:spcPts val="600"/>
              </a:spcBef>
              <a:spcAft>
                <a:spcPts val="0"/>
              </a:spcAft>
            </a:pPr>
            <a:r>
              <a:rPr lang="en-US" sz="1500" b="0" kern="100" dirty="0" err="1" smtClean="0">
                <a:solidFill>
                  <a:srgbClr val="140078"/>
                </a:solidFill>
                <a:latin typeface="+mj-lt"/>
                <a:ea typeface="MS Mincho" panose="02020609040205080304" pitchFamily="49" charset="-128"/>
                <a:cs typeface="Times New Roman" panose="02020603050405020304" pitchFamily="18" charset="0"/>
              </a:rPr>
              <a:t>Labour</a:t>
            </a:r>
            <a:r>
              <a:rPr lang="en-US" sz="1500" b="0" kern="100" dirty="0" smtClean="0">
                <a:solidFill>
                  <a:srgbClr val="140078"/>
                </a:solidFill>
                <a:latin typeface="+mj-lt"/>
                <a:ea typeface="MS Mincho" panose="02020609040205080304" pitchFamily="49" charset="-128"/>
                <a:cs typeface="Times New Roman" panose="02020603050405020304" pitchFamily="18" charset="0"/>
              </a:rPr>
              <a:t> Market </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Softening in recent months (Oct: +12k)</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NFP Rebound Expected on 6 Dec</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Prior Revisions to be Watched for</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Strikes – Boeing </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Hurricanes (Milton and Helene)</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Needs Driven vs Supply Driven </a:t>
            </a:r>
          </a:p>
          <a:p>
            <a:pPr lvl="0" algn="just">
              <a:lnSpc>
                <a:spcPts val="1500"/>
              </a:lnSpc>
              <a:spcAft>
                <a:spcPts val="0"/>
              </a:spcAft>
              <a:buFont typeface="Arial" panose="020B0604020202020204" pitchFamily="34" charset="0"/>
              <a:buChar char="•"/>
            </a:pPr>
            <a:endParaRPr lang="en-SG" sz="1500" b="0" kern="100" dirty="0">
              <a:solidFill>
                <a:srgbClr val="140078"/>
              </a:solidFill>
              <a:latin typeface="+mj-lt"/>
              <a:ea typeface="MS Mincho" panose="02020609040205080304" pitchFamily="49" charset="-128"/>
              <a:cs typeface="Times New Roman" panose="02020603050405020304" pitchFamily="18" charset="0"/>
            </a:endParaRPr>
          </a:p>
        </p:txBody>
      </p:sp>
      <p:pic>
        <p:nvPicPr>
          <p:cNvPr id="4" name="Picture 3"/>
          <p:cNvPicPr>
            <a:picLocks noChangeAspect="1"/>
          </p:cNvPicPr>
          <p:nvPr/>
        </p:nvPicPr>
        <p:blipFill>
          <a:blip r:embed="rId4"/>
          <a:stretch>
            <a:fillRect/>
          </a:stretch>
        </p:blipFill>
        <p:spPr>
          <a:xfrm>
            <a:off x="4712208" y="3578245"/>
            <a:ext cx="4431792" cy="2950464"/>
          </a:xfrm>
          <a:prstGeom prst="rect">
            <a:avLst/>
          </a:prstGeom>
        </p:spPr>
      </p:pic>
      <p:sp>
        <p:nvSpPr>
          <p:cNvPr id="8"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206244" y="3692309"/>
            <a:ext cx="4382284" cy="2569742"/>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Aft>
                <a:spcPts val="0"/>
              </a:spcAft>
            </a:pP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US Consumer - </a:t>
            </a:r>
            <a:r>
              <a:rPr lang="en-US" u="sng"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Tightening Cash-flows</a:t>
            </a:r>
            <a:endParaRPr lang="en-US"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Drawdown of savings, increased credit (and attendant servicing burden) and softening wage gains translate into tighter consumer cash-flows.</a:t>
            </a: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In turn the hit on demand will have negative multiplier effects at the margin, which </a:t>
            </a:r>
            <a:r>
              <a:rPr lang="en-US" sz="1500"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significantly dampen growth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outcomes; </a:t>
            </a:r>
            <a:r>
              <a:rPr lang="en-US" sz="1500" b="0" i="1"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even if an outright recession is averted.</a:t>
            </a: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For a Fed that is decidedly not setting out to break something, this will be a </a:t>
            </a:r>
            <a:r>
              <a:rPr lang="en-US" sz="1500" b="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jolt out of the Type 2 error resulting from the earlier Type-1 error</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endParaRPr lang="en-SG" sz="1500" b="0" kern="100" dirty="0">
              <a:latin typeface="Century" panose="020406040505050203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8131555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
            <a:ext cx="8928991" cy="796473"/>
          </a:xfrm>
        </p:spPr>
        <p:txBody>
          <a:bodyPr>
            <a:normAutofit/>
          </a:bodyPr>
          <a:lstStyle/>
          <a:p>
            <a:r>
              <a:rPr lang="en-US" sz="1800" dirty="0" smtClean="0">
                <a:solidFill>
                  <a:schemeClr val="tx1"/>
                </a:solidFill>
              </a:rPr>
              <a:t>3. USD Outlook: </a:t>
            </a:r>
            <a:r>
              <a:rPr lang="en-US" sz="1800" dirty="0">
                <a:solidFill>
                  <a:schemeClr val="tx1"/>
                </a:solidFill>
              </a:rPr>
              <a:t>Yield Spreads &amp; Real Yields Suggest </a:t>
            </a:r>
            <a:r>
              <a:rPr lang="en-US" sz="1800" dirty="0" smtClean="0">
                <a:solidFill>
                  <a:schemeClr val="tx1"/>
                </a:solidFill>
              </a:rPr>
              <a:t>Backstop, USD </a:t>
            </a:r>
            <a:r>
              <a:rPr lang="en-US" sz="1800" dirty="0">
                <a:solidFill>
                  <a:schemeClr val="tx1"/>
                </a:solidFill>
              </a:rPr>
              <a:t>Resiliency On Sharper Dips</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p:cNvPicPr>
            <a:picLocks noChangeAspect="1"/>
          </p:cNvPicPr>
          <p:nvPr/>
        </p:nvPicPr>
        <p:blipFill>
          <a:blip r:embed="rId3"/>
          <a:stretch>
            <a:fillRect/>
          </a:stretch>
        </p:blipFill>
        <p:spPr>
          <a:xfrm>
            <a:off x="4716016" y="908719"/>
            <a:ext cx="4392488" cy="5524191"/>
          </a:xfrm>
          <a:prstGeom prst="rect">
            <a:avLst/>
          </a:prstGeom>
        </p:spPr>
      </p:pic>
      <p:pic>
        <p:nvPicPr>
          <p:cNvPr id="5" name="Picture 4"/>
          <p:cNvPicPr>
            <a:picLocks noChangeAspect="1"/>
          </p:cNvPicPr>
          <p:nvPr/>
        </p:nvPicPr>
        <p:blipFill>
          <a:blip r:embed="rId4"/>
          <a:stretch>
            <a:fillRect/>
          </a:stretch>
        </p:blipFill>
        <p:spPr>
          <a:xfrm>
            <a:off x="35496" y="908719"/>
            <a:ext cx="4680520" cy="5546747"/>
          </a:xfrm>
          <a:prstGeom prst="rect">
            <a:avLst/>
          </a:prstGeom>
        </p:spPr>
      </p:pic>
    </p:spTree>
    <p:extLst>
      <p:ext uri="{BB962C8B-B14F-4D97-AF65-F5344CB8AC3E}">
        <p14:creationId xmlns:p14="http://schemas.microsoft.com/office/powerpoint/2010/main" val="19791495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8839B-8082-6228-0215-0030909B4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B26E2A-6663-A66C-F5B4-63058FD75A64}"/>
              </a:ext>
            </a:extLst>
          </p:cNvPr>
          <p:cNvSpPr>
            <a:spLocks noGrp="1"/>
          </p:cNvSpPr>
          <p:nvPr>
            <p:ph type="title"/>
          </p:nvPr>
        </p:nvSpPr>
        <p:spPr>
          <a:xfrm>
            <a:off x="323528" y="0"/>
            <a:ext cx="8500990" cy="796473"/>
          </a:xfrm>
        </p:spPr>
        <p:txBody>
          <a:bodyPr>
            <a:normAutofit/>
          </a:bodyPr>
          <a:lstStyle/>
          <a:p>
            <a:pPr algn="just">
              <a:spcAft>
                <a:spcPts val="0"/>
              </a:spcAft>
            </a:pPr>
            <a:r>
              <a:rPr lang="en-US" altLang="ja-JP" sz="1800" dirty="0" smtClean="0">
                <a:cs typeface="Times New Roman" pitchFamily="18" charset="0"/>
              </a:rPr>
              <a:t>3. USD &amp; Steeper Curve: </a:t>
            </a:r>
            <a:r>
              <a:rPr lang="en-US" sz="180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Why Our </a:t>
            </a:r>
            <a:r>
              <a:rPr lang="en-US" sz="1800" kern="100" dirty="0" smtClean="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Fiscal </a:t>
            </a:r>
            <a:r>
              <a:rPr lang="en-US" sz="180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&amp; Yield Curve Views are Agnostic to Politics</a:t>
            </a:r>
            <a:endParaRPr lang="en-SG" sz="1800" kern="100" dirty="0">
              <a:latin typeface="Century" panose="02040604050505020304" pitchFamily="18" charset="0"/>
              <a:ea typeface="MS Mincho" panose="02020609040205080304" pitchFamily="49" charset="-128"/>
              <a:cs typeface="Times New Roman" panose="02020603050405020304" pitchFamily="18" charset="0"/>
            </a:endParaRP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4644008" y="817544"/>
            <a:ext cx="4364335" cy="3986667"/>
          </a:xfrm>
          <a:prstGeom prst="rect">
            <a:avLst/>
          </a:prstGeom>
          <a:noFill/>
          <a:ln>
            <a:noFill/>
          </a:ln>
        </p:spPr>
      </p:pic>
      <p:sp>
        <p:nvSpPr>
          <p:cNvPr id="5" name="Rectangle 4"/>
          <p:cNvSpPr/>
          <p:nvPr/>
        </p:nvSpPr>
        <p:spPr>
          <a:xfrm>
            <a:off x="67827" y="1022932"/>
            <a:ext cx="4432165" cy="3554819"/>
          </a:xfrm>
          <a:prstGeom prst="rect">
            <a:avLst/>
          </a:prstGeom>
        </p:spPr>
        <p:txBody>
          <a:bodyPr wrap="square">
            <a:spAutoFit/>
          </a:bodyPr>
          <a:lstStyle/>
          <a:p>
            <a:pPr marL="342900" lvl="0" indent="-342900">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Partly because of obscured political projections. </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Not only is it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difficult, but arguably misguided, to holistically pin down candidate-dependent fiscal policies</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a:t>
            </a:r>
            <a:r>
              <a:rPr lang="en-US" sz="1300" b="1" i="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in a vacuum.</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But mostly, because our base case, limited view is that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neither the Democrats nor the Republicans have the fiscal high ground</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Instead, it is merely the nature of their “fiscal sins” that differ (spending vs. tax cuts). </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Hence, defaulting largely rely on the CBO’s estimates for fiscal deficit is a good start.</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And the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projections for fiscal deficit to be in the ballpark of 5.5-6..0% for the next decade</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(2025 through 2035) are reasonable, albeit worrying.</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Crucially,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net interest payments (NIP) starting to become the dominant source of fiscal burden</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(see the CBO Figure 1.1 below), necessarily limits fiscal options and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imposes harsher constraints</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p:txBody>
      </p:sp>
      <p:sp>
        <p:nvSpPr>
          <p:cNvPr id="9" name="Rectangle 8"/>
          <p:cNvSpPr/>
          <p:nvPr/>
        </p:nvSpPr>
        <p:spPr>
          <a:xfrm>
            <a:off x="67827" y="4804211"/>
            <a:ext cx="8856984" cy="1438855"/>
          </a:xfrm>
          <a:prstGeom prst="rect">
            <a:avLst/>
          </a:prstGeom>
        </p:spPr>
        <p:txBody>
          <a:bodyPr wrap="square">
            <a:spAutoFit/>
          </a:bodyPr>
          <a:lstStyle/>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Notably, NIP is set to make-up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60-65% of total deficit</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in from 2025-2034 compared to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just over a quarter of total fiscal deficit</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from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2010 to 2014</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when fiscal deficit averaged a comparable 6.1%).</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This means two things, that underpin a worrying fiscal trajectory with increasing incentive to term out debt. </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u="sng"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First</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incremental, </a:t>
            </a:r>
            <a:r>
              <a:rPr lang="en-US" sz="1300" b="1" kern="100" dirty="0">
                <a:solidFill>
                  <a:srgbClr val="0070C0"/>
                </a:solidFill>
                <a:latin typeface="Century" panose="02040604050505020304" pitchFamily="18" charset="0"/>
                <a:ea typeface="Times New Roman" panose="02020603050405020304" pitchFamily="18" charset="0"/>
                <a:cs typeface="Times New Roman" panose="02020603050405020304" pitchFamily="18" charset="0"/>
              </a:rPr>
              <a:t>policy-driven variations in primary deficits (ex-NIP) will have diminished sway on total fiscal deficit</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and the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attendant bond issuances required</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a:t>
            </a:r>
            <a:endParaRPr lang="en-SG" sz="1300" kern="100" dirty="0">
              <a:latin typeface="Century" panose="02040604050505020304" pitchFamily="18" charset="0"/>
              <a:ea typeface="MS Mincho" panose="02020609040205080304" pitchFamily="49" charset="-128"/>
              <a:cs typeface="Times New Roman" panose="02020603050405020304" pitchFamily="18" charset="0"/>
            </a:endParaRPr>
          </a:p>
          <a:p>
            <a:pPr marL="342900" lvl="0" indent="-342900" algn="just">
              <a:lnSpc>
                <a:spcPts val="1500"/>
              </a:lnSpc>
              <a:buFont typeface="Symbol" panose="05050102010706020507" pitchFamily="18" charset="2"/>
              <a:buChar char=""/>
            </a:pPr>
            <a:r>
              <a:rPr lang="en-US" sz="1300" u="sng"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Second</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the </a:t>
            </a:r>
            <a:r>
              <a:rPr lang="en-US" sz="1300" b="1"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incentive to term out debt issuances grows</a:t>
            </a:r>
            <a:r>
              <a:rPr lang="en-US" sz="1300" kern="100" dirty="0">
                <a:solidFill>
                  <a:srgbClr val="002060"/>
                </a:solidFill>
                <a:latin typeface="Century" panose="02040604050505020304" pitchFamily="18" charset="0"/>
                <a:ea typeface="Times New Roman" panose="02020603050405020304" pitchFamily="18" charset="0"/>
                <a:cs typeface="Times New Roman" panose="02020603050405020304" pitchFamily="18" charset="0"/>
              </a:rPr>
              <a:t> as interest rate burden crowds out current budget spending requirements. </a:t>
            </a:r>
            <a:endParaRPr lang="en-SG" sz="1300" kern="100" dirty="0">
              <a:effectLst/>
              <a:latin typeface="Century" panose="020406040505050203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824633918"/>
      </p:ext>
    </p:extLst>
  </p:cSld>
  <p:clrMapOvr>
    <a:masterClrMapping/>
  </p:clrMapOvr>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171626</TotalTime>
  <Words>2440</Words>
  <Application>Microsoft Office PowerPoint</Application>
  <PresentationFormat>On-screen Show (4:3)</PresentationFormat>
  <Paragraphs>192</Paragraphs>
  <Slides>17</Slides>
  <Notes>17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17</vt:i4>
      </vt:variant>
    </vt:vector>
  </HeadingPairs>
  <TitlesOfParts>
    <vt:vector size="32" baseType="lpstr">
      <vt:lpstr>MS Mincho</vt:lpstr>
      <vt:lpstr>MS PGothic</vt:lpstr>
      <vt:lpstr>Yu Gothic</vt:lpstr>
      <vt:lpstr>Arial</vt:lpstr>
      <vt:lpstr>Arial Narrow</vt:lpstr>
      <vt:lpstr>Bloomberg Prop Unicode B</vt:lpstr>
      <vt:lpstr>Book Antiqua</vt:lpstr>
      <vt:lpstr>Calibri</vt:lpstr>
      <vt:lpstr>Century</vt:lpstr>
      <vt:lpstr>Courier New</vt:lpstr>
      <vt:lpstr>Symbol</vt:lpstr>
      <vt:lpstr>Times New Roman</vt:lpstr>
      <vt:lpstr>Wingdings</vt:lpstr>
      <vt:lpstr>Wingdings 2</vt:lpstr>
      <vt:lpstr>160237-Mizuho-FF-PPT-Template-Panacee-A4</vt:lpstr>
      <vt:lpstr>Mizuho Macroeconomic Outlook  - USD and VND</vt:lpstr>
      <vt:lpstr>1a. Takeaways from November FOMC - Statement</vt:lpstr>
      <vt:lpstr>1b. Takeaways from November FOMC – Press Conference</vt:lpstr>
      <vt:lpstr>2a. Conditions are Exceptionally Tight – Taylor Rule Does Not Require Such Restriction</vt:lpstr>
      <vt:lpstr>2b. Looking Ahead: State of the US Consumer: Grinch or Santa </vt:lpstr>
      <vt:lpstr>2c. December FOMC: Grinch or Santa </vt:lpstr>
      <vt:lpstr>2d. December FOMC: Remaining Signposts to Watch - Santa's Elves or Grinch Spirit</vt:lpstr>
      <vt:lpstr>3. USD Outlook: Yield Spreads &amp; Real Yields Suggest Backstop, USD Resiliency On Sharper Dips</vt:lpstr>
      <vt:lpstr>3. USD &amp; Steeper Curve: Why Our Fiscal &amp; Yield Curve Views are Agnostic to Politics</vt:lpstr>
      <vt:lpstr>3. USD - Politics: Trump 2.0: Bracing for Geo-economic Blows</vt:lpstr>
      <vt:lpstr>3. Trade &amp; China: Risks Go Well Beyond China</vt:lpstr>
      <vt:lpstr>4a. VND: China +1 in the Cross Hairs</vt:lpstr>
      <vt:lpstr>4b. VND: Depreciation Risks Despite Fundamental Allure</vt:lpstr>
      <vt:lpstr>4c. VND: Depreciation Risks Despite Fundamental Allure</vt:lpstr>
      <vt:lpstr>Disclaimer</vt:lpstr>
      <vt:lpstr>Appendix: US Political Landscape</vt:lpstr>
      <vt:lpstr>Appendix: US Policy Outlook</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2776</cp:revision>
  <cp:lastPrinted>2024-11-20T09:18:55Z</cp:lastPrinted>
  <dcterms:created xsi:type="dcterms:W3CDTF">2019-10-08T01:37:15Z</dcterms:created>
  <dcterms:modified xsi:type="dcterms:W3CDTF">2024-11-26T01:32:40Z</dcterms:modified>
</cp:coreProperties>
</file>