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1171" r:id="rId2"/>
    <p:sldId id="1267" r:id="rId3"/>
    <p:sldId id="1286" r:id="rId4"/>
    <p:sldId id="1288" r:id="rId5"/>
    <p:sldId id="1285" r:id="rId6"/>
    <p:sldId id="1266" r:id="rId7"/>
    <p:sldId id="1275" r:id="rId8"/>
    <p:sldId id="1165" r:id="rId9"/>
    <p:sldId id="1289" r:id="rId10"/>
    <p:sldId id="1290" r:id="rId11"/>
    <p:sldId id="1291" r:id="rId12"/>
    <p:sldId id="1292" r:id="rId13"/>
    <p:sldId id="1293" r:id="rId14"/>
    <p:sldId id="1294" r:id="rId15"/>
    <p:sldId id="775" r:id="rId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FFE7"/>
    <a:srgbClr val="FEE2F0"/>
    <a:srgbClr val="140078"/>
    <a:srgbClr val="0000FF"/>
    <a:srgbClr val="660033"/>
    <a:srgbClr val="FF9900"/>
    <a:srgbClr val="C2FC64"/>
    <a:srgbClr val="C4DA2D"/>
    <a:srgbClr val="FCFDFB"/>
    <a:srgbClr val="1290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473" autoAdjust="0"/>
    <p:restoredTop sz="61066" autoAdjust="0"/>
  </p:normalViewPr>
  <p:slideViewPr>
    <p:cSldViewPr>
      <p:cViewPr varScale="1">
        <p:scale>
          <a:sx n="100" d="100"/>
          <a:sy n="100" d="100"/>
        </p:scale>
        <p:origin x="3456" y="78"/>
      </p:cViewPr>
      <p:guideLst>
        <p:guide orient="horz" pos="2160"/>
        <p:guide pos="288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SG"/>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CB01EE5-8E9E-44F1-B695-F809843D2740}" type="datetimeFigureOut">
              <a:rPr lang="en-SG" smtClean="0"/>
              <a:t>23/9/2024</a:t>
            </a:fld>
            <a:endParaRPr lang="en-SG"/>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SG"/>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SG"/>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22D11A1-CF3F-4D4E-A04F-09E794495165}" type="slidenum">
              <a:rPr lang="en-SG" smtClean="0"/>
              <a:t>‹#›</a:t>
            </a:fld>
            <a:endParaRPr lang="en-SG"/>
          </a:p>
        </p:txBody>
      </p:sp>
    </p:spTree>
    <p:extLst>
      <p:ext uri="{BB962C8B-B14F-4D97-AF65-F5344CB8AC3E}">
        <p14:creationId xmlns:p14="http://schemas.microsoft.com/office/powerpoint/2010/main" val="1246434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dirty="0" smtClean="0"/>
              <a:t>Good afternoon.</a:t>
            </a:r>
            <a:r>
              <a:rPr lang="en-US" baseline="0" dirty="0" smtClean="0"/>
              <a:t> </a:t>
            </a:r>
            <a:r>
              <a:rPr lang="en-US" dirty="0" smtClean="0"/>
              <a:t>First and foremost,</a:t>
            </a:r>
            <a:r>
              <a:rPr lang="en-US" baseline="0" dirty="0" smtClean="0"/>
              <a:t> thank you for your time to tune in. </a:t>
            </a:r>
          </a:p>
          <a:p>
            <a:r>
              <a:rPr lang="en-US" baseline="0" dirty="0" smtClean="0"/>
              <a:t>It was an eventful week… </a:t>
            </a:r>
          </a:p>
          <a:p>
            <a:r>
              <a:rPr lang="en-US" baseline="0" dirty="0" smtClean="0"/>
              <a:t>Once again, I am BH, I am one of the macro economist, Asia Oceania Treasury Department of Mizuho Bank.</a:t>
            </a:r>
          </a:p>
          <a:p>
            <a:r>
              <a:rPr lang="en-US" baseline="0" dirty="0" smtClean="0"/>
              <a:t>For those who joining us for the first time, thank you for joining me today and for those who are tuning in after our June update, welcome back as well. </a:t>
            </a:r>
          </a:p>
          <a:p>
            <a:r>
              <a:rPr lang="en-US" dirty="0" smtClean="0"/>
              <a:t>During</a:t>
            </a:r>
            <a:r>
              <a:rPr lang="en-US" baseline="0" dirty="0" smtClean="0"/>
              <a:t> this webinar, I will be giving a quick update on the upcoming FOMC next week, while I am allocated</a:t>
            </a:r>
          </a:p>
        </p:txBody>
      </p:sp>
      <p:sp>
        <p:nvSpPr>
          <p:cNvPr id="4" name="Slide Number Placeholder 3"/>
          <p:cNvSpPr>
            <a:spLocks noGrp="1"/>
          </p:cNvSpPr>
          <p:nvPr>
            <p:ph type="sldNum" sz="quarter" idx="10"/>
          </p:nvPr>
        </p:nvSpPr>
        <p:spPr/>
        <p:txBody>
          <a:bodyPr/>
          <a:lstStyle/>
          <a:p>
            <a:fld id="{91AA9BE4-5103-0B4A-B9FD-498748EB1049}"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884364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0" indent="0">
              <a:buFontTx/>
              <a:buNone/>
            </a:pPr>
            <a:r>
              <a:rPr lang="en-US" b="0" baseline="0" dirty="0" smtClean="0"/>
              <a:t>In addition, UST yield curve steepening as a by-product of US elections is arguably a factor to consider, being the lived, relatable recent experience. Not just of “Trump 1.0” in 2016 as well as the Biden win in 2020.</a:t>
            </a:r>
          </a:p>
          <a:p>
            <a:endParaRPr lang="en-SG"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expectations tied to US elections </a:t>
            </a:r>
            <a:r>
              <a:rPr lang="en-US" sz="1200" b="0" i="0" u="none" strike="noStrike" kern="1200" baseline="0" dirty="0" smtClean="0">
                <a:solidFill>
                  <a:schemeClr val="tx1"/>
                </a:solidFill>
                <a:latin typeface="+mn-lt"/>
                <a:ea typeface="+mn-ea"/>
                <a:cs typeface="+mn-cs"/>
              </a:rPr>
              <a:t>are not just </a:t>
            </a:r>
            <a:r>
              <a:rPr lang="en-US" sz="1200" b="1" i="0" u="none" strike="noStrike" kern="1200" baseline="0" dirty="0" smtClean="0">
                <a:solidFill>
                  <a:schemeClr val="tx1"/>
                </a:solidFill>
                <a:latin typeface="+mn-lt"/>
                <a:ea typeface="+mn-ea"/>
                <a:cs typeface="+mn-cs"/>
              </a:rPr>
              <a:t>understandable given extrapolation of fiscal/geo-political/inflation risks </a:t>
            </a:r>
            <a:endParaRPr lang="en-US" sz="1200" b="0" i="0" u="none" strike="noStrike" kern="1200" baseline="0" dirty="0" smtClean="0">
              <a:solidFill>
                <a:schemeClr val="tx1"/>
              </a:solidFill>
              <a:latin typeface="+mn-lt"/>
              <a:ea typeface="+mn-ea"/>
              <a:cs typeface="+mn-cs"/>
            </a:endParaRPr>
          </a:p>
          <a:p>
            <a:pPr marL="0" indent="0">
              <a:buFontTx/>
              <a:buNone/>
            </a:pPr>
            <a:endParaRPr lang="en-US" b="0" baseline="0" dirty="0" smtClean="0"/>
          </a:p>
        </p:txBody>
      </p:sp>
      <p:sp>
        <p:nvSpPr>
          <p:cNvPr id="4" name="Slide Number Placeholder 3"/>
          <p:cNvSpPr>
            <a:spLocks noGrp="1"/>
          </p:cNvSpPr>
          <p:nvPr>
            <p:ph type="sldNum" sz="quarter" idx="10"/>
          </p:nvPr>
        </p:nvSpPr>
        <p:spPr/>
        <p:txBody>
          <a:bodyPr/>
          <a:lstStyle/>
          <a:p>
            <a:fld id="{91AA9BE4-5103-0B4A-B9FD-498748EB1049}" type="slidenum">
              <a:rPr lang="en-US" smtClean="0"/>
              <a:pPr/>
              <a:t>10</a:t>
            </a:fld>
            <a:endParaRPr lang="en-US" dirty="0"/>
          </a:p>
        </p:txBody>
      </p:sp>
    </p:spTree>
    <p:extLst>
      <p:ext uri="{BB962C8B-B14F-4D97-AF65-F5344CB8AC3E}">
        <p14:creationId xmlns:p14="http://schemas.microsoft.com/office/powerpoint/2010/main" val="22906399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0" indent="0">
              <a:buFontTx/>
              <a:buNone/>
            </a:pPr>
            <a:r>
              <a:rPr lang="en-US" b="0" baseline="0" dirty="0" smtClean="0"/>
              <a:t>Not only is it difficult, but arguably misguided, to holistically pin down candidate-dependent fiscal policies in a vacuum.</a:t>
            </a:r>
          </a:p>
          <a:p>
            <a:pPr marL="0" indent="0">
              <a:buFontTx/>
              <a:buNone/>
            </a:pPr>
            <a:r>
              <a:rPr lang="en-US" b="0" baseline="0" dirty="0" smtClean="0"/>
              <a:t>But mostly, because our base case, limited view is that neither the Democrats nor the Republicans have the fiscal high ground.</a:t>
            </a:r>
          </a:p>
          <a:p>
            <a:pPr marL="0" indent="0">
              <a:buFontTx/>
              <a:buNone/>
            </a:pPr>
            <a:r>
              <a:rPr lang="en-US" b="0" baseline="0" dirty="0" smtClean="0"/>
              <a:t>Instead, it is merely the nature of their “fiscal sins” that differ (spending vs. tax cuts). </a:t>
            </a:r>
          </a:p>
          <a:p>
            <a:pPr marL="0" indent="0">
              <a:buFontTx/>
              <a:buNone/>
            </a:pPr>
            <a:r>
              <a:rPr lang="en-US" b="0" baseline="0" dirty="0" smtClean="0"/>
              <a:t>Hence, defaulting largely rely on the CBO’s estimates for fiscal deficit is a good start.</a:t>
            </a:r>
          </a:p>
          <a:p>
            <a:pPr marL="0" indent="0">
              <a:buFontTx/>
              <a:buNone/>
            </a:pPr>
            <a:r>
              <a:rPr lang="en-US" b="0" baseline="0" dirty="0" smtClean="0"/>
              <a:t>And the projections for fiscal deficit to be in the ballpark of 5.5-6..0% for the next decade (2025 through 2035) are reasonable, albeit worrying.</a:t>
            </a:r>
          </a:p>
          <a:p>
            <a:pPr marL="0" indent="0">
              <a:buFontTx/>
              <a:buNone/>
            </a:pPr>
            <a:r>
              <a:rPr lang="en-US" b="0" baseline="0" dirty="0" smtClean="0"/>
              <a:t>Crucially, net interest payments (NIP) starting to become the dominant source of fiscal burden (see the CBO Figure 1.1 below), necessarily limits fiscal options and imposes harsher constraints. </a:t>
            </a:r>
          </a:p>
          <a:p>
            <a:pPr marL="0" indent="0">
              <a:buFontTx/>
              <a:buNone/>
            </a:pPr>
            <a:r>
              <a:rPr lang="en-US" b="0" baseline="0" dirty="0" smtClean="0"/>
              <a:t>Notably, NIP is set to make-up 60-65% of total deficit in from 2025-2034 compared to just over a quarter of total fiscal deficit from 2010 to 2014 when fiscal deficit averaged a comparable 6.1%).</a:t>
            </a:r>
          </a:p>
          <a:p>
            <a:pPr marL="0" indent="0">
              <a:buFontTx/>
              <a:buNone/>
            </a:pPr>
            <a:r>
              <a:rPr lang="en-US" b="0" baseline="0" dirty="0" smtClean="0"/>
              <a:t>This means two things, that underpin a worrying fiscal trajectory with increasing incentive to term out debt. </a:t>
            </a:r>
          </a:p>
          <a:p>
            <a:pPr marL="0" indent="0">
              <a:buFontTx/>
              <a:buNone/>
            </a:pPr>
            <a:r>
              <a:rPr lang="en-US" b="0" baseline="0" dirty="0" smtClean="0"/>
              <a:t>First, incremental, policy-driven variations in primary deficits (ex-NIP) will have diminished sway on total fiscal deficit and the attendant bond issuances required.</a:t>
            </a:r>
          </a:p>
          <a:p>
            <a:pPr marL="0" indent="0">
              <a:buFontTx/>
              <a:buNone/>
            </a:pPr>
            <a:r>
              <a:rPr lang="en-US" b="0" baseline="0" dirty="0" smtClean="0"/>
              <a:t>Second, the incentive to term out debt issuances grows as interest rate burden crowds out current budget spending requirements. </a:t>
            </a:r>
          </a:p>
          <a:p>
            <a:pPr marL="0" indent="0">
              <a:buFontTx/>
              <a:buNone/>
            </a:pPr>
            <a:endParaRPr lang="en-US" b="0" baseline="0" dirty="0" smtClean="0"/>
          </a:p>
        </p:txBody>
      </p:sp>
      <p:sp>
        <p:nvSpPr>
          <p:cNvPr id="4" name="Slide Number Placeholder 3"/>
          <p:cNvSpPr>
            <a:spLocks noGrp="1"/>
          </p:cNvSpPr>
          <p:nvPr>
            <p:ph type="sldNum" sz="quarter" idx="10"/>
          </p:nvPr>
        </p:nvSpPr>
        <p:spPr/>
        <p:txBody>
          <a:bodyPr/>
          <a:lstStyle/>
          <a:p>
            <a:fld id="{91AA9BE4-5103-0B4A-B9FD-498748EB1049}" type="slidenum">
              <a:rPr lang="en-US" smtClean="0"/>
              <a:pPr/>
              <a:t>11</a:t>
            </a:fld>
            <a:endParaRPr lang="en-US" dirty="0"/>
          </a:p>
        </p:txBody>
      </p:sp>
    </p:spTree>
    <p:extLst>
      <p:ext uri="{BB962C8B-B14F-4D97-AF65-F5344CB8AC3E}">
        <p14:creationId xmlns:p14="http://schemas.microsoft.com/office/powerpoint/2010/main" val="36719097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285650" indent="-285650">
              <a:buFontTx/>
              <a:buChar char="-"/>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12</a:t>
            </a:fld>
            <a:endParaRPr lang="en-US" dirty="0"/>
          </a:p>
        </p:txBody>
      </p:sp>
    </p:spTree>
    <p:extLst>
      <p:ext uri="{BB962C8B-B14F-4D97-AF65-F5344CB8AC3E}">
        <p14:creationId xmlns:p14="http://schemas.microsoft.com/office/powerpoint/2010/main" val="1103269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285650" indent="-285650">
              <a:buFontTx/>
              <a:buChar char="-"/>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13</a:t>
            </a:fld>
            <a:endParaRPr lang="en-US" dirty="0"/>
          </a:p>
        </p:txBody>
      </p:sp>
    </p:spTree>
    <p:extLst>
      <p:ext uri="{BB962C8B-B14F-4D97-AF65-F5344CB8AC3E}">
        <p14:creationId xmlns:p14="http://schemas.microsoft.com/office/powerpoint/2010/main" val="7495962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285650" indent="-285650">
              <a:buFontTx/>
              <a:buChar char="-"/>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14</a:t>
            </a:fld>
            <a:endParaRPr lang="en-US" dirty="0"/>
          </a:p>
        </p:txBody>
      </p:sp>
    </p:spTree>
    <p:extLst>
      <p:ext uri="{BB962C8B-B14F-4D97-AF65-F5344CB8AC3E}">
        <p14:creationId xmlns:p14="http://schemas.microsoft.com/office/powerpoint/2010/main" val="918035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C9527-A0C5-FCB8-52AF-85E60433BA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9ED6C6-31CE-69F7-F521-11E7A2190F38}"/>
              </a:ext>
            </a:extLst>
          </p:cNvPr>
          <p:cNvSpPr>
            <a:spLocks noGrp="1" noRot="1" noChangeAspect="1"/>
          </p:cNvSpPr>
          <p:nvPr>
            <p:ph type="sldImg"/>
          </p:nvPr>
        </p:nvSpPr>
        <p:spPr>
          <a:xfrm>
            <a:off x="1181100" y="696913"/>
            <a:ext cx="4648200" cy="3486150"/>
          </a:xfrm>
        </p:spPr>
      </p:sp>
      <p:sp>
        <p:nvSpPr>
          <p:cNvPr id="3" name="Notes Placeholder 2">
            <a:extLst>
              <a:ext uri="{FF2B5EF4-FFF2-40B4-BE49-F238E27FC236}">
                <a16:creationId xmlns:a16="http://schemas.microsoft.com/office/drawing/2014/main" id="{050A247E-28F8-BD49-58EC-4211CDE39802}"/>
              </a:ext>
            </a:extLst>
          </p:cNvPr>
          <p:cNvSpPr>
            <a:spLocks noGrp="1"/>
          </p:cNvSpPr>
          <p:nvPr>
            <p:ph type="body" idx="1"/>
          </p:nvPr>
        </p:nvSpPr>
        <p:spPr/>
        <p:txBody>
          <a:bodyPr/>
          <a:lstStyle/>
          <a:p>
            <a:pPr marL="285650" indent="-285650">
              <a:buFontTx/>
              <a:buChar char="-"/>
            </a:pPr>
            <a:r>
              <a:rPr lang="en-US" dirty="0" smtClean="0"/>
              <a:t>Last Wednesday,</a:t>
            </a:r>
            <a:r>
              <a:rPr lang="en-US" baseline="0" dirty="0" smtClean="0"/>
              <a:t> we saw the Federal Reserve cut the Fed funds rate by 50bps which was slightly bigger than what markets expected. Markets were pricing in about 70% chance of a 50bps cut right before the decision. Technically, some people was saying that the Fed had a dovish cut given that they cut more than expected. </a:t>
            </a:r>
          </a:p>
          <a:p>
            <a:pPr marL="285650" indent="-285650">
              <a:buFontTx/>
              <a:buChar char="-"/>
            </a:pPr>
            <a:r>
              <a:rPr lang="en-US" baseline="0" dirty="0" smtClean="0"/>
              <a:t>However, if we look at market reactions, for FX, we saw that after an initial plunge in the USD, for example the USD/JPY plunge and quickly rose to offset losses, and the USD continued to strengthen post FOMC. </a:t>
            </a:r>
          </a:p>
          <a:p>
            <a:pPr marL="285650" indent="-285650">
              <a:buFontTx/>
              <a:buChar char="-"/>
            </a:pPr>
            <a:r>
              <a:rPr lang="en-US" baseline="0" dirty="0" smtClean="0"/>
              <a:t>This underscores our take that it was not a “go big or go home”, high-roller, all-in, dovish game-book. Instead, a closer look suggests a one-off, “go big, and then go home”, insurance plan.</a:t>
            </a:r>
          </a:p>
          <a:p>
            <a:pPr marL="285650" indent="-285650">
              <a:buFontTx/>
              <a:buChar char="-"/>
            </a:pPr>
            <a:r>
              <a:rPr lang="en-US" baseline="0" dirty="0" smtClean="0"/>
              <a:t>Or at least that was what the Fed appears to be attempting to convey.</a:t>
            </a:r>
          </a:p>
          <a:p>
            <a:pPr marL="285650" indent="-285650">
              <a:buFontTx/>
              <a:buChar char="-"/>
            </a:pPr>
            <a:r>
              <a:rPr lang="en-US" baseline="0" dirty="0" smtClean="0"/>
              <a:t>From the Dot Plot, we see that the Fed is envisaging that there are 2 more 25bp cuts left in 2024 and only 4 cuts left in 2025. (4.375-3.375)</a:t>
            </a:r>
          </a:p>
          <a:p>
            <a:pPr marL="285650" indent="-285650">
              <a:buFontTx/>
              <a:buChar char="-"/>
            </a:pPr>
            <a:r>
              <a:rPr lang="en-US" baseline="0" dirty="0" smtClean="0"/>
              <a:t>So while we see that the end point is slightly lower for the September dot plot compared to the previous ones, the pace of cuts is in fact the same 100bps cut which was shown in June 2024 (5.125-4.125)</a:t>
            </a:r>
          </a:p>
          <a:p>
            <a:pPr marL="285650" indent="-285650">
              <a:buFontTx/>
              <a:buChar char="-"/>
            </a:pPr>
            <a:r>
              <a:rPr lang="en-US" dirty="0" smtClean="0"/>
              <a:t>This</a:t>
            </a:r>
            <a:r>
              <a:rPr lang="en-US" baseline="0" dirty="0" smtClean="0"/>
              <a:t> conveys to us a message that they are frontloading the rate cut with their 50bp cut last week rather than a dovish cut rates at all cost. </a:t>
            </a:r>
          </a:p>
          <a:p>
            <a:pPr marL="285650" indent="-285650">
              <a:buFontTx/>
              <a:buChar char="-"/>
            </a:pPr>
            <a:r>
              <a:rPr lang="en-US" baseline="0" dirty="0" smtClean="0"/>
              <a:t>This is not surprising given their intentions to anchor stability and picture a soft landing. </a:t>
            </a:r>
          </a:p>
          <a:p>
            <a:pPr marL="285650" indent="-285650">
              <a:buFontTx/>
              <a:buChar char="-"/>
            </a:pPr>
            <a:r>
              <a:rPr lang="en-US" baseline="0" dirty="0" smtClean="0"/>
              <a:t>Aside from the Dot Plot’s own changes across time, it is the gap between markets that led to a more buoyant USD, because markets were expecting more than 240bps of cuts in 2025 which is more than double compared the Fed’s Dot Plot, markets had to readjust and as such UST yields went up and USD was stronger. </a:t>
            </a:r>
          </a:p>
          <a:p>
            <a:pPr marL="285650" indent="-285650">
              <a:buFontTx/>
              <a:buChar char="-"/>
            </a:pPr>
            <a:r>
              <a:rPr lang="en-US" baseline="0" dirty="0" smtClean="0"/>
              <a:t>We can look at the top right chart for the adjustments, now the market is pricing in a total of 190bps of cuts by end-2025, last Tuesday it </a:t>
            </a:r>
            <a:r>
              <a:rPr lang="en-US" b="1" baseline="0" dirty="0" smtClean="0"/>
              <a:t>was a staggering 240bps</a:t>
            </a:r>
            <a:r>
              <a:rPr lang="en-US" baseline="0" dirty="0" smtClean="0"/>
              <a:t>. </a:t>
            </a:r>
          </a:p>
          <a:p>
            <a:pPr marL="285650" indent="-285650">
              <a:buFontTx/>
              <a:buChar char="-"/>
            </a:pPr>
            <a:r>
              <a:rPr lang="en-US" baseline="0" dirty="0" smtClean="0"/>
              <a:t>If we take the 190bps of cuts by end-2025 and compare it to the Dot plot, there is still a gap because the Dot plot is saying 2+4 cuts which is 150bps of cuts, but this gap of 40bps is way smaller than before the Fed meeting.  As such, we can see why a larger than expected 50bps cut did not result in a weaker USD because the markets were already very aggressive in pricing in rate cuts and as a result we got a seemingly counter intuitive episode of a stronger USD from a bigger Fed cut. It is because we need to look at the Dot Plot and the Gap with market expectations of the entire policy trajectory instead of the usual </a:t>
            </a:r>
            <a:r>
              <a:rPr lang="en-US" baseline="0" dirty="0" err="1" smtClean="0"/>
              <a:t>qns</a:t>
            </a:r>
            <a:r>
              <a:rPr lang="en-US" baseline="0" dirty="0" smtClean="0"/>
              <a:t> we get about “do you think it is a 25 or 50??” </a:t>
            </a:r>
          </a:p>
        </p:txBody>
      </p:sp>
      <p:sp>
        <p:nvSpPr>
          <p:cNvPr id="4" name="Slide Number Placeholder 3">
            <a:extLst>
              <a:ext uri="{FF2B5EF4-FFF2-40B4-BE49-F238E27FC236}">
                <a16:creationId xmlns:a16="http://schemas.microsoft.com/office/drawing/2014/main" id="{E4A47859-61B4-86C3-21A7-84A3A4B84030}"/>
              </a:ext>
            </a:extLst>
          </p:cNvPr>
          <p:cNvSpPr>
            <a:spLocks noGrp="1"/>
          </p:cNvSpPr>
          <p:nvPr>
            <p:ph type="sldNum" sz="quarter" idx="10"/>
          </p:nvPr>
        </p:nvSpPr>
        <p:spPr/>
        <p:txBody>
          <a:bodyPr/>
          <a:lstStyle/>
          <a:p>
            <a:fld id="{91AA9BE4-5103-0B4A-B9FD-498748EB1049}" type="slidenum">
              <a:rPr lang="en-US" smtClean="0"/>
              <a:pPr/>
              <a:t>2</a:t>
            </a:fld>
            <a:endParaRPr lang="en-US" dirty="0"/>
          </a:p>
        </p:txBody>
      </p:sp>
    </p:spTree>
    <p:extLst>
      <p:ext uri="{BB962C8B-B14F-4D97-AF65-F5344CB8AC3E}">
        <p14:creationId xmlns:p14="http://schemas.microsoft.com/office/powerpoint/2010/main" val="563970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C9527-A0C5-FCB8-52AF-85E60433BA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9ED6C6-31CE-69F7-F521-11E7A2190F38}"/>
              </a:ext>
            </a:extLst>
          </p:cNvPr>
          <p:cNvSpPr>
            <a:spLocks noGrp="1" noRot="1" noChangeAspect="1"/>
          </p:cNvSpPr>
          <p:nvPr>
            <p:ph type="sldImg"/>
          </p:nvPr>
        </p:nvSpPr>
        <p:spPr>
          <a:xfrm>
            <a:off x="1181100" y="696913"/>
            <a:ext cx="4648200" cy="3486150"/>
          </a:xfrm>
        </p:spPr>
      </p:sp>
      <p:sp>
        <p:nvSpPr>
          <p:cNvPr id="3" name="Notes Placeholder 2">
            <a:extLst>
              <a:ext uri="{FF2B5EF4-FFF2-40B4-BE49-F238E27FC236}">
                <a16:creationId xmlns:a16="http://schemas.microsoft.com/office/drawing/2014/main" id="{050A247E-28F8-BD49-58EC-4211CDE39802}"/>
              </a:ext>
            </a:extLst>
          </p:cNvPr>
          <p:cNvSpPr>
            <a:spLocks noGrp="1"/>
          </p:cNvSpPr>
          <p:nvPr>
            <p:ph type="body" idx="1"/>
          </p:nvPr>
        </p:nvSpPr>
        <p:spPr/>
        <p:txBody>
          <a:bodyPr/>
          <a:lstStyle/>
          <a:p>
            <a:pPr marL="285650" indent="-285650">
              <a:buFontTx/>
              <a:buChar char="-"/>
            </a:pPr>
            <a:r>
              <a:rPr lang="en-US" dirty="0" smtClean="0"/>
              <a:t>And since we are talking</a:t>
            </a:r>
            <a:r>
              <a:rPr lang="en-US" baseline="0" dirty="0" smtClean="0"/>
              <a:t> about the entire policy trajectory, let me show another table to make my point even clearer on the front loading of rate cuts. </a:t>
            </a:r>
          </a:p>
          <a:p>
            <a:pPr marL="285650" indent="-285650">
              <a:buFontTx/>
              <a:buChar char="-"/>
            </a:pPr>
            <a:r>
              <a:rPr lang="en-US" baseline="0" dirty="0" smtClean="0"/>
              <a:t>The latest Dot Plot implies that there is a total of 100bps of cuts this year, which is 50bp left after the 50bp cut last week. </a:t>
            </a:r>
          </a:p>
          <a:p>
            <a:pPr marL="285650" indent="-285650">
              <a:buFontTx/>
              <a:buChar char="-"/>
            </a:pPr>
            <a:r>
              <a:rPr lang="en-US" baseline="0" dirty="0" smtClean="0"/>
              <a:t>This is 75bps more than the June Dot Plot but only 25bps more cuts than the March one. </a:t>
            </a:r>
          </a:p>
          <a:p>
            <a:pPr marL="285650" indent="-285650">
              <a:buFontTx/>
              <a:buChar char="-"/>
            </a:pPr>
            <a:r>
              <a:rPr lang="en-US" baseline="0" dirty="0" smtClean="0"/>
              <a:t>For 2025, the Sept Dot plot shows 100bps of cuts and essentially this is the same as </a:t>
            </a:r>
            <a:r>
              <a:rPr lang="en-US" baseline="0" dirty="0" err="1" smtClean="0"/>
              <a:t>june</a:t>
            </a:r>
            <a:r>
              <a:rPr lang="en-US" baseline="0" dirty="0" smtClean="0"/>
              <a:t> 2024’s dot plot. In 2026, the Fed in fact showed less cut, just 50bps to end up just 25bps lower in 2026.</a:t>
            </a:r>
          </a:p>
          <a:p>
            <a:pPr marL="285650" indent="-285650">
              <a:buFontTx/>
              <a:buChar char="-"/>
            </a:pPr>
            <a:r>
              <a:rPr lang="en-US" baseline="0" dirty="0" smtClean="0"/>
              <a:t>In totality, 100+100+50=250, just 25bps more than the 25+100+100 but a lot of front loading. </a:t>
            </a:r>
          </a:p>
          <a:p>
            <a:pPr marL="285650" indent="-285650">
              <a:buFontTx/>
              <a:buChar char="-"/>
            </a:pPr>
            <a:r>
              <a:rPr lang="en-US" baseline="0" dirty="0" smtClean="0"/>
              <a:t>We can understand the intent that the Fed wants to communicate that they do not expect a recession in 2025 and hence no need for deep rate cuts and no need for panic. </a:t>
            </a:r>
          </a:p>
          <a:p>
            <a:pPr marL="285650" indent="-285650">
              <a:buFontTx/>
              <a:buChar char="-"/>
            </a:pPr>
            <a:r>
              <a:rPr lang="en-US" baseline="0" dirty="0" smtClean="0"/>
              <a:t>On that note, we take a look at the summary of economic projections, we see that the Fed lower their inflation projections with core PCE inflation lower from 2.8 to 2.6% in 2025 but only slight downward revision from 2.3 to 2.2 in 2025. </a:t>
            </a:r>
          </a:p>
          <a:p>
            <a:pPr marL="285650" indent="-285650">
              <a:buFontTx/>
              <a:buChar char="-"/>
            </a:pPr>
            <a:r>
              <a:rPr lang="en-US" baseline="0" dirty="0" smtClean="0"/>
              <a:t>The unemployment rate though was shifted significantly rising from 4.0% to 4.4% in 2024 and 4.2% to 4.4% in 2025. </a:t>
            </a:r>
          </a:p>
          <a:p>
            <a:pPr marL="285650" indent="-285650">
              <a:buFontTx/>
              <a:buChar char="-"/>
            </a:pPr>
            <a:r>
              <a:rPr lang="en-US" baseline="0" dirty="0" smtClean="0"/>
              <a:t>In the longer term, they expect the unemployment rate to return to 4.2%. </a:t>
            </a:r>
          </a:p>
          <a:p>
            <a:pPr marL="285650" indent="-285650">
              <a:buFontTx/>
              <a:buChar char="-"/>
            </a:pPr>
            <a:r>
              <a:rPr lang="en-US" baseline="0" dirty="0" smtClean="0"/>
              <a:t>The unemployment rate now is 4.2% for August which is lower than the 4.3% in July. The Fed expects these numbers to go up in the months ahead but still come down in 2026. </a:t>
            </a:r>
          </a:p>
          <a:p>
            <a:pPr marL="285650" indent="-285650">
              <a:buFontTx/>
              <a:buChar char="-"/>
            </a:pPr>
            <a:r>
              <a:rPr lang="en-US" baseline="0" dirty="0" smtClean="0"/>
              <a:t>At this point, one should have some skepticism around such optimism, first it is what we have often mentioned that unemployment has a self-reinforcing momentum, people are unemployed they spending less and businesses invest less and hire less. In my opinion, expecting unemployment to rise and stop leans is as wishful or even more wishful then expecting unemployment to simply stay at current levels. </a:t>
            </a:r>
          </a:p>
          <a:p>
            <a:pPr marL="285650" indent="-285650">
              <a:buFontTx/>
              <a:buChar char="-"/>
            </a:pPr>
            <a:r>
              <a:rPr lang="en-US" baseline="0" dirty="0" smtClean="0"/>
              <a:t>The hope from the Fed is that these early front loaded cuts can help to improve economic activity after a period of lag say 6 months and then dampen the deterioration in </a:t>
            </a:r>
            <a:r>
              <a:rPr lang="en-US" baseline="0" dirty="0" err="1" smtClean="0"/>
              <a:t>labour</a:t>
            </a:r>
            <a:r>
              <a:rPr lang="en-US" baseline="0" dirty="0" smtClean="0"/>
              <a:t> market conditions in 2025.</a:t>
            </a:r>
          </a:p>
          <a:p>
            <a:pPr marL="285650" indent="-285650">
              <a:buFontTx/>
              <a:buChar char="-"/>
            </a:pPr>
            <a:r>
              <a:rPr lang="en-US" baseline="0" dirty="0" smtClean="0"/>
              <a:t>Looking at these projections, we can try and better understand why the Fed says they are squarely focused on their dual mandate and also why they moved 50bps.</a:t>
            </a:r>
          </a:p>
          <a:p>
            <a:pPr marL="285650" indent="-285650">
              <a:buFontTx/>
              <a:buChar char="-"/>
            </a:pPr>
            <a:endParaRPr lang="en-US" baseline="0" dirty="0" smtClean="0"/>
          </a:p>
        </p:txBody>
      </p:sp>
      <p:sp>
        <p:nvSpPr>
          <p:cNvPr id="4" name="Slide Number Placeholder 3">
            <a:extLst>
              <a:ext uri="{FF2B5EF4-FFF2-40B4-BE49-F238E27FC236}">
                <a16:creationId xmlns:a16="http://schemas.microsoft.com/office/drawing/2014/main" id="{E4A47859-61B4-86C3-21A7-84A3A4B84030}"/>
              </a:ext>
            </a:extLst>
          </p:cNvPr>
          <p:cNvSpPr>
            <a:spLocks noGrp="1"/>
          </p:cNvSpPr>
          <p:nvPr>
            <p:ph type="sldNum" sz="quarter" idx="10"/>
          </p:nvPr>
        </p:nvSpPr>
        <p:spPr/>
        <p:txBody>
          <a:bodyPr/>
          <a:lstStyle/>
          <a:p>
            <a:fld id="{91AA9BE4-5103-0B4A-B9FD-498748EB1049}" type="slidenum">
              <a:rPr lang="en-US" smtClean="0"/>
              <a:pPr/>
              <a:t>3</a:t>
            </a:fld>
            <a:endParaRPr lang="en-US" dirty="0"/>
          </a:p>
        </p:txBody>
      </p:sp>
    </p:spTree>
    <p:extLst>
      <p:ext uri="{BB962C8B-B14F-4D97-AF65-F5344CB8AC3E}">
        <p14:creationId xmlns:p14="http://schemas.microsoft.com/office/powerpoint/2010/main" val="33856445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C9527-A0C5-FCB8-52AF-85E60433BA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9ED6C6-31CE-69F7-F521-11E7A2190F38}"/>
              </a:ext>
            </a:extLst>
          </p:cNvPr>
          <p:cNvSpPr>
            <a:spLocks noGrp="1" noRot="1" noChangeAspect="1"/>
          </p:cNvSpPr>
          <p:nvPr>
            <p:ph type="sldImg"/>
          </p:nvPr>
        </p:nvSpPr>
        <p:spPr>
          <a:xfrm>
            <a:off x="1181100" y="696913"/>
            <a:ext cx="4648200" cy="3486150"/>
          </a:xfrm>
        </p:spPr>
      </p:sp>
      <p:sp>
        <p:nvSpPr>
          <p:cNvPr id="3" name="Notes Placeholder 2">
            <a:extLst>
              <a:ext uri="{FF2B5EF4-FFF2-40B4-BE49-F238E27FC236}">
                <a16:creationId xmlns:a16="http://schemas.microsoft.com/office/drawing/2014/main" id="{050A247E-28F8-BD49-58EC-4211CDE39802}"/>
              </a:ext>
            </a:extLst>
          </p:cNvPr>
          <p:cNvSpPr>
            <a:spLocks noGrp="1"/>
          </p:cNvSpPr>
          <p:nvPr>
            <p:ph type="body" idx="1"/>
          </p:nvPr>
        </p:nvSpPr>
        <p:spPr/>
        <p:txBody>
          <a:bodyPr/>
          <a:lstStyle/>
          <a:p>
            <a:pPr marL="285650" indent="-285650">
              <a:buFontTx/>
              <a:buChar char="-"/>
            </a:pPr>
            <a:r>
              <a:rPr lang="en-US" baseline="0" dirty="0" smtClean="0"/>
              <a:t>Indeed Fed Chair Powell started his 2am press conference by saying that the Fed is squarely Focus on the dual mandate. </a:t>
            </a:r>
          </a:p>
          <a:p>
            <a:pPr marL="285650" indent="-285650">
              <a:buFontTx/>
              <a:buChar char="-"/>
            </a:pPr>
            <a:r>
              <a:rPr lang="en-US" baseline="0" dirty="0" smtClean="0"/>
              <a:t>Whenever the words dual mandate is mentioned, I cannot help but include the Taylor rule equation.</a:t>
            </a:r>
          </a:p>
          <a:p>
            <a:pPr marL="285650" indent="-285650">
              <a:buFontTx/>
              <a:buChar char="-"/>
            </a:pPr>
            <a:r>
              <a:rPr lang="en-US" baseline="0" dirty="0" smtClean="0"/>
              <a:t>I hope I was sufficiently clear at the last outlook session in June when I showed this Taylor rule equation. </a:t>
            </a:r>
          </a:p>
          <a:p>
            <a:pPr marL="285650" indent="-285650">
              <a:buFontTx/>
              <a:buChar char="-"/>
            </a:pPr>
            <a:r>
              <a:rPr lang="en-US" baseline="0" dirty="0" smtClean="0"/>
              <a:t>To re-iterate, I said that there was sufficient room to ease because we used the 2019 example, that inflation was at 1.8% and unemployment was 3.7 but the nominal policy rate was only 1.75-2.25%. </a:t>
            </a:r>
          </a:p>
          <a:p>
            <a:pPr marL="285650" indent="-285650">
              <a:buFontTx/>
              <a:buChar char="-"/>
            </a:pPr>
            <a:r>
              <a:rPr lang="en-US" baseline="0" dirty="0" smtClean="0"/>
              <a:t>Clearly, an above 5% interest is too restrictive to tackle the current inflationary pressures. I am not saying that restriction is not needed to tackle inflation, but the point is that the stance was overly restrictive at 5.25-5.50% before the decision to cut 50bps last week. </a:t>
            </a:r>
          </a:p>
          <a:p>
            <a:pPr marL="285650" indent="-285650">
              <a:buFontTx/>
              <a:buChar char="-"/>
            </a:pPr>
            <a:r>
              <a:rPr lang="en-US" baseline="0" dirty="0" smtClean="0"/>
              <a:t>If we do some simple math, we can see that the 0.4% point increase in unemployment and the 0.2% point decline in inflation roughly corresponds to the Fed’s decision to cut by 50bps especially if I give them equal weights. </a:t>
            </a:r>
          </a:p>
          <a:p>
            <a:pPr marL="285650" indent="-285650">
              <a:buFontTx/>
              <a:buChar char="-"/>
            </a:pPr>
            <a:r>
              <a:rPr lang="en-US" baseline="0" dirty="0" smtClean="0"/>
              <a:t>Put simply, the decline in inflation provides room for 0.2%points of cuts while the 0.4% point increase in unemployment rate calls for a 0.4% point reduction in policy rate.</a:t>
            </a:r>
          </a:p>
          <a:p>
            <a:pPr marL="285650" indent="-285650">
              <a:buFontTx/>
              <a:buChar char="-"/>
            </a:pPr>
            <a:r>
              <a:rPr lang="en-US" baseline="0" dirty="0" smtClean="0"/>
              <a:t>My thought experiment here for today is one which I think is useful down the road. </a:t>
            </a:r>
          </a:p>
          <a:p>
            <a:pPr marL="285650" indent="-285650">
              <a:buFontTx/>
              <a:buChar char="-"/>
            </a:pPr>
            <a:r>
              <a:rPr lang="en-US" baseline="0" dirty="0" smtClean="0"/>
              <a:t>The first thought is to ponder if the economic forecast such as the unemployment rate conditional on the forecasted policy rates and is the anchor the pace of cuts or endpoint. Should the unemployment rate increase to say 4.5% by early 2025, what would the response of the Fed be? </a:t>
            </a:r>
          </a:p>
          <a:p>
            <a:pPr marL="285650" indent="-285650">
              <a:buFontTx/>
              <a:buChar char="-"/>
            </a:pPr>
            <a:r>
              <a:rPr lang="en-US" baseline="0" dirty="0" smtClean="0"/>
              <a:t>If the Fed thinks that they need to cut to 3.4% by end 2024 to just maintain 4.4%, in the event, that the unemployment rate exceed that mark then, front loading their 4 cuts in 2025 to the first half or even first </a:t>
            </a:r>
            <a:r>
              <a:rPr lang="en-US" baseline="0" dirty="0" err="1" smtClean="0"/>
              <a:t>Qtr</a:t>
            </a:r>
            <a:r>
              <a:rPr lang="en-US" baseline="0" dirty="0" smtClean="0"/>
              <a:t> of 2025 is not that unforeseeable. </a:t>
            </a:r>
          </a:p>
          <a:p>
            <a:pPr marL="285650" indent="-285650">
              <a:buFontTx/>
              <a:buChar char="-"/>
            </a:pPr>
            <a:r>
              <a:rPr lang="en-US" baseline="0" dirty="0" smtClean="0"/>
              <a:t>The first order of the day is to front load, and should the unemployment remain stubborn, the next course of action would be to deepen the cuts. </a:t>
            </a:r>
          </a:p>
        </p:txBody>
      </p:sp>
      <p:sp>
        <p:nvSpPr>
          <p:cNvPr id="4" name="Slide Number Placeholder 3">
            <a:extLst>
              <a:ext uri="{FF2B5EF4-FFF2-40B4-BE49-F238E27FC236}">
                <a16:creationId xmlns:a16="http://schemas.microsoft.com/office/drawing/2014/main" id="{E4A47859-61B4-86C3-21A7-84A3A4B84030}"/>
              </a:ext>
            </a:extLst>
          </p:cNvPr>
          <p:cNvSpPr>
            <a:spLocks noGrp="1"/>
          </p:cNvSpPr>
          <p:nvPr>
            <p:ph type="sldNum" sz="quarter" idx="10"/>
          </p:nvPr>
        </p:nvSpPr>
        <p:spPr/>
        <p:txBody>
          <a:bodyPr/>
          <a:lstStyle/>
          <a:p>
            <a:fld id="{91AA9BE4-5103-0B4A-B9FD-498748EB1049}" type="slidenum">
              <a:rPr lang="en-US" smtClean="0"/>
              <a:pPr/>
              <a:t>4</a:t>
            </a:fld>
            <a:endParaRPr lang="en-US" dirty="0"/>
          </a:p>
        </p:txBody>
      </p:sp>
    </p:spTree>
    <p:extLst>
      <p:ext uri="{BB962C8B-B14F-4D97-AF65-F5344CB8AC3E}">
        <p14:creationId xmlns:p14="http://schemas.microsoft.com/office/powerpoint/2010/main" val="3110814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C9527-A0C5-FCB8-52AF-85E60433BA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9ED6C6-31CE-69F7-F521-11E7A2190F38}"/>
              </a:ext>
            </a:extLst>
          </p:cNvPr>
          <p:cNvSpPr>
            <a:spLocks noGrp="1" noRot="1" noChangeAspect="1"/>
          </p:cNvSpPr>
          <p:nvPr>
            <p:ph type="sldImg"/>
          </p:nvPr>
        </p:nvSpPr>
        <p:spPr>
          <a:xfrm>
            <a:off x="1181100" y="696913"/>
            <a:ext cx="4648200" cy="3486150"/>
          </a:xfrm>
        </p:spPr>
      </p:sp>
      <p:sp>
        <p:nvSpPr>
          <p:cNvPr id="3" name="Notes Placeholder 2">
            <a:extLst>
              <a:ext uri="{FF2B5EF4-FFF2-40B4-BE49-F238E27FC236}">
                <a16:creationId xmlns:a16="http://schemas.microsoft.com/office/drawing/2014/main" id="{050A247E-28F8-BD49-58EC-4211CDE39802}"/>
              </a:ext>
            </a:extLst>
          </p:cNvPr>
          <p:cNvSpPr>
            <a:spLocks noGrp="1"/>
          </p:cNvSpPr>
          <p:nvPr>
            <p:ph type="body" idx="1"/>
          </p:nvPr>
        </p:nvSpPr>
        <p:spPr/>
        <p:txBody>
          <a:bodyPr/>
          <a:lstStyle/>
          <a:p>
            <a:pPr marL="0" indent="0">
              <a:buFontTx/>
              <a:buNone/>
            </a:pPr>
            <a:r>
              <a:rPr lang="en-US" dirty="0" smtClean="0"/>
              <a:t>These options to front load is certainly on the cards especially</a:t>
            </a:r>
            <a:r>
              <a:rPr lang="en-US" baseline="0" dirty="0" smtClean="0"/>
              <a:t> if we look at </a:t>
            </a:r>
            <a:r>
              <a:rPr lang="en-US" dirty="0" smtClean="0"/>
              <a:t>Fed chair Powell’s Rhetoric, </a:t>
            </a:r>
          </a:p>
          <a:p>
            <a:pPr marL="0" indent="0">
              <a:buFontTx/>
              <a:buNone/>
            </a:pPr>
            <a:r>
              <a:rPr lang="en-US" dirty="0" smtClean="0"/>
              <a:t>before I</a:t>
            </a:r>
            <a:r>
              <a:rPr lang="en-US" baseline="0" dirty="0" smtClean="0"/>
              <a:t> start on his words at the </a:t>
            </a:r>
            <a:r>
              <a:rPr lang="en-US" baseline="0" dirty="0" err="1" smtClean="0"/>
              <a:t>presss</a:t>
            </a:r>
            <a:r>
              <a:rPr lang="en-US" baseline="0" dirty="0" smtClean="0"/>
              <a:t> conference, it is important to recap that before the Sept </a:t>
            </a:r>
            <a:r>
              <a:rPr lang="en-US" baseline="0" dirty="0" err="1" smtClean="0"/>
              <a:t>Fomc</a:t>
            </a:r>
            <a:r>
              <a:rPr lang="en-US" baseline="0" dirty="0" smtClean="0"/>
              <a:t> meeting at the Jackson Hole Policy Symposium, Fed Chair </a:t>
            </a:r>
            <a:r>
              <a:rPr lang="en-US" baseline="0" dirty="0" err="1" smtClean="0"/>
              <a:t>powell</a:t>
            </a:r>
            <a:r>
              <a:rPr lang="en-US" baseline="0" dirty="0" smtClean="0"/>
              <a:t> said that he did not seek or welcome any further cooling in </a:t>
            </a:r>
            <a:r>
              <a:rPr lang="en-US" baseline="0" dirty="0" err="1" smtClean="0"/>
              <a:t>labour</a:t>
            </a:r>
            <a:r>
              <a:rPr lang="en-US" baseline="0" dirty="0" smtClean="0"/>
              <a:t> market conditions. This set the stage for a 50bps cut.</a:t>
            </a:r>
          </a:p>
          <a:p>
            <a:pPr marL="0" indent="0">
              <a:buFontTx/>
              <a:buNone/>
            </a:pPr>
            <a:r>
              <a:rPr lang="en-US" baseline="0" dirty="0" smtClean="0"/>
              <a:t>Fed Chair Powell started the press conference with what I showed earlier, saying that the Fed is squarely focus on its dual mandate of inflation and unemployment. </a:t>
            </a:r>
          </a:p>
          <a:p>
            <a:pPr marL="0" indent="0">
              <a:buFontTx/>
              <a:buNone/>
            </a:pPr>
            <a:r>
              <a:rPr lang="en-US" baseline="0" dirty="0" smtClean="0"/>
              <a:t>We do acknowledge that he said the 50 is not the new 25 which was why markets were not very buoyant and USD still held up. That said, he remains very open on his options, bringing in the words data dependence and saying that Dot Plot Projections are not policy plan and the Fed will move as fast or as slow as needed. </a:t>
            </a:r>
          </a:p>
          <a:p>
            <a:pPr marL="0" indent="0">
              <a:buFontTx/>
              <a:buNone/>
            </a:pPr>
            <a:r>
              <a:rPr lang="en-US" baseline="0" dirty="0" smtClean="0"/>
              <a:t>Furthermore, he has tried to sound upbeat by saying that they are not behind the curve. On this point, we retain some healthy skepticism, </a:t>
            </a:r>
            <a:r>
              <a:rPr lang="en-US" baseline="0" dirty="0" err="1" smtClean="0"/>
              <a:t>afterall</a:t>
            </a:r>
            <a:r>
              <a:rPr lang="en-US" baseline="0" dirty="0" smtClean="0"/>
              <a:t>, he did say that he would have cut earlier in July should he knew the </a:t>
            </a:r>
            <a:r>
              <a:rPr lang="en-US" baseline="0" dirty="0" err="1" smtClean="0"/>
              <a:t>july</a:t>
            </a:r>
            <a:r>
              <a:rPr lang="en-US" baseline="0" dirty="0" smtClean="0"/>
              <a:t> NFP number that showed a notable step down in payroll gains. As such, it appears that they might have caught up by doing a 50bps cut. </a:t>
            </a:r>
          </a:p>
          <a:p>
            <a:pPr marL="0" indent="0">
              <a:buFontTx/>
              <a:buNone/>
            </a:pPr>
            <a:r>
              <a:rPr lang="en-US" baseline="0" dirty="0" smtClean="0"/>
              <a:t>Accordingly, it remains to be seen if their assessment will still stand should </a:t>
            </a:r>
            <a:r>
              <a:rPr lang="en-US" baseline="0" dirty="0" err="1" smtClean="0"/>
              <a:t>labour</a:t>
            </a:r>
            <a:r>
              <a:rPr lang="en-US" baseline="0" dirty="0" smtClean="0"/>
              <a:t> market conditions worsen further.</a:t>
            </a:r>
            <a:endParaRPr lang="en-SG" dirty="0"/>
          </a:p>
        </p:txBody>
      </p:sp>
      <p:sp>
        <p:nvSpPr>
          <p:cNvPr id="4" name="Slide Number Placeholder 3">
            <a:extLst>
              <a:ext uri="{FF2B5EF4-FFF2-40B4-BE49-F238E27FC236}">
                <a16:creationId xmlns:a16="http://schemas.microsoft.com/office/drawing/2014/main" id="{E4A47859-61B4-86C3-21A7-84A3A4B84030}"/>
              </a:ext>
            </a:extLst>
          </p:cNvPr>
          <p:cNvSpPr>
            <a:spLocks noGrp="1"/>
          </p:cNvSpPr>
          <p:nvPr>
            <p:ph type="sldNum" sz="quarter" idx="10"/>
          </p:nvPr>
        </p:nvSpPr>
        <p:spPr/>
        <p:txBody>
          <a:bodyPr/>
          <a:lstStyle/>
          <a:p>
            <a:fld id="{91AA9BE4-5103-0B4A-B9FD-498748EB1049}" type="slidenum">
              <a:rPr lang="en-US" smtClean="0"/>
              <a:pPr/>
              <a:t>5</a:t>
            </a:fld>
            <a:endParaRPr lang="en-US" dirty="0"/>
          </a:p>
        </p:txBody>
      </p:sp>
    </p:spTree>
    <p:extLst>
      <p:ext uri="{BB962C8B-B14F-4D97-AF65-F5344CB8AC3E}">
        <p14:creationId xmlns:p14="http://schemas.microsoft.com/office/powerpoint/2010/main" val="29354367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0" indent="0">
              <a:buFontTx/>
              <a:buNone/>
            </a:pPr>
            <a:r>
              <a:rPr lang="en-US" baseline="0" dirty="0" smtClean="0"/>
              <a:t>On that note, it would be remiss of me not to talk about the </a:t>
            </a:r>
            <a:r>
              <a:rPr lang="en-US" baseline="0" dirty="0" err="1" smtClean="0"/>
              <a:t>sahm</a:t>
            </a:r>
            <a:r>
              <a:rPr lang="en-US" baseline="0" dirty="0" smtClean="0"/>
              <a:t> rule. </a:t>
            </a:r>
          </a:p>
          <a:p>
            <a:pPr marL="0" indent="0">
              <a:buFontTx/>
              <a:buNone/>
            </a:pPr>
            <a:r>
              <a:rPr lang="en-US" baseline="0" dirty="0" smtClean="0"/>
              <a:t>That conversation is now at it’s turning point and this was since last month’s </a:t>
            </a:r>
            <a:r>
              <a:rPr lang="en-US" baseline="0" dirty="0" err="1" smtClean="0"/>
              <a:t>labour</a:t>
            </a:r>
            <a:r>
              <a:rPr lang="en-US" baseline="0" dirty="0" smtClean="0"/>
              <a:t> market report in the US which saw a sharp jump in unemployment rate.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Last month on the Second of August we saw a sharp spike in US unemployment rate to 4.3% and triggered the SAHM rule.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a:t>
            </a:r>
            <a:r>
              <a:rPr lang="en-US" baseline="0" dirty="0" err="1" smtClean="0"/>
              <a:t>Sahm</a:t>
            </a:r>
            <a:r>
              <a:rPr lang="en-US" baseline="0" dirty="0" smtClean="0"/>
              <a:t> rule finds that if the 3 month average unemployment rate rises 50bps above the low point of the prior 12 months, it is likely that a recession will follow.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We acknowledge that the SHAM rule is merely a statistical occurrence or phenomena in Fed Chair Powell’s words. This is an instance where we say there is strong correlation though causality is not established. </a:t>
            </a:r>
          </a:p>
          <a:p>
            <a:pPr marL="0" indent="0">
              <a:buFontTx/>
              <a:buNone/>
            </a:pPr>
            <a:r>
              <a:rPr lang="en-US" dirty="0" smtClean="0"/>
              <a:t>Some people in the market argues that 50bps increase in unemployment rate is not much considering how low it was and say that those who point out recession risks are fear mongering. </a:t>
            </a:r>
          </a:p>
          <a:p>
            <a:pPr marL="0" indent="0">
              <a:buFontTx/>
              <a:buNone/>
            </a:pPr>
            <a:r>
              <a:rPr lang="en-US" dirty="0" smtClean="0"/>
              <a:t>What we want to point out is that our risk based driven approach to look at potential</a:t>
            </a:r>
            <a:r>
              <a:rPr lang="en-US" baseline="0" dirty="0" smtClean="0"/>
              <a:t> slowdown in</a:t>
            </a:r>
            <a:r>
              <a:rPr lang="en-US" dirty="0" smtClean="0"/>
              <a:t> growth is different from fearmongering. </a:t>
            </a: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Historically, deteriorating labor markets generate a self-reinforcing feedback loop. When jobs are harder to find, households trim spending, the economy weakens and businesses reduce investment, which leads to layoffs and further spending cuts.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is why unemployment, having breached the 0.5-percentage-point threshold, has always increased a lot more — the smallest rise was nearly 2 percentage points, trough to peak.</a:t>
            </a:r>
          </a:p>
          <a:p>
            <a:pPr marL="0" indent="0">
              <a:buFontTx/>
              <a:buNone/>
            </a:pPr>
            <a:r>
              <a:rPr lang="en-US" baseline="0" dirty="0" smtClean="0"/>
              <a:t>That night of 2</a:t>
            </a:r>
            <a:r>
              <a:rPr lang="en-US" baseline="30000" dirty="0" smtClean="0"/>
              <a:t>nd</a:t>
            </a:r>
            <a:r>
              <a:rPr lang="en-US" baseline="0" dirty="0" smtClean="0"/>
              <a:t> August, unemployment rate jumped, UST yields nose dived 20bps and US equities plummeted as recession fears were rampant. That episode underscores the fragility of goldilocks assumptions.</a:t>
            </a:r>
          </a:p>
          <a:p>
            <a:pPr marL="0" indent="0">
              <a:buFontTx/>
              <a:buNone/>
            </a:pPr>
            <a:r>
              <a:rPr lang="en-US" baseline="0" dirty="0" smtClean="0"/>
              <a:t>After that, Fed officials calm markets down by saying that the increase in unemployment rate is due to increase in </a:t>
            </a:r>
            <a:r>
              <a:rPr lang="en-US" baseline="0" dirty="0" err="1" smtClean="0"/>
              <a:t>labour</a:t>
            </a:r>
            <a:r>
              <a:rPr lang="en-US" baseline="0" dirty="0" smtClean="0"/>
              <a:t> supply and it is good problem because if more people are looking for work, the increase in </a:t>
            </a:r>
            <a:r>
              <a:rPr lang="en-US" baseline="0" dirty="0" err="1" smtClean="0"/>
              <a:t>labour</a:t>
            </a:r>
            <a:r>
              <a:rPr lang="en-US" baseline="0" dirty="0" smtClean="0"/>
              <a:t> supply will cool wage pressures and inflation.</a:t>
            </a:r>
          </a:p>
          <a:p>
            <a:pPr marL="0" indent="0">
              <a:buFontTx/>
              <a:buNone/>
            </a:pPr>
            <a:r>
              <a:rPr lang="en-US" baseline="0" dirty="0" smtClean="0"/>
              <a:t>What we want to say here is that the soft landing assumption by markets is really still an assumption, if the increase in unemployment was really such a good problem, why would Fed Chair Powell sound such a strong note at Jackson that “ he does not welcome any further cooling in </a:t>
            </a:r>
            <a:r>
              <a:rPr lang="en-US" baseline="0" dirty="0" err="1" smtClean="0"/>
              <a:t>labour</a:t>
            </a:r>
            <a:r>
              <a:rPr lang="en-US" baseline="0" dirty="0" smtClean="0"/>
              <a:t> market conditions”.</a:t>
            </a:r>
          </a:p>
          <a:p>
            <a:pPr marL="0" indent="0">
              <a:buFontTx/>
              <a:buNone/>
            </a:pPr>
            <a:r>
              <a:rPr lang="en-US" baseline="0" dirty="0" smtClean="0"/>
              <a:t>As such, the situation now depends on the Fed’s ability to navigate rate cuts in a manner that is able minimally maintain current growth conditions. </a:t>
            </a:r>
          </a:p>
          <a:p>
            <a:pPr marL="0" indent="0">
              <a:buFontTx/>
              <a:buNone/>
            </a:pPr>
            <a:r>
              <a:rPr lang="en-US" dirty="0" smtClean="0"/>
              <a:t>Let</a:t>
            </a:r>
            <a:r>
              <a:rPr lang="en-US" baseline="0" dirty="0" smtClean="0"/>
              <a:t> us take a further look at </a:t>
            </a:r>
            <a:r>
              <a:rPr lang="en-US" baseline="0" dirty="0" err="1" smtClean="0"/>
              <a:t>labour</a:t>
            </a:r>
            <a:r>
              <a:rPr lang="en-US" baseline="0" dirty="0" smtClean="0"/>
              <a:t> market conditions in the US. </a:t>
            </a:r>
            <a:r>
              <a:rPr lang="en-US" baseline="0" dirty="0" err="1" smtClean="0"/>
              <a:t>Afterall</a:t>
            </a:r>
            <a:r>
              <a:rPr lang="en-US" baseline="0" dirty="0" smtClean="0"/>
              <a:t>, in Claudia </a:t>
            </a:r>
            <a:r>
              <a:rPr lang="en-US" baseline="0" dirty="0" err="1" smtClean="0"/>
              <a:t>Sahm</a:t>
            </a:r>
            <a:r>
              <a:rPr lang="en-US" baseline="0" dirty="0" smtClean="0"/>
              <a:t> own words as the person who has a rule attached to her name — don’t just rely on one tool.</a:t>
            </a:r>
            <a:endParaRPr lang="en-US" dirty="0" smtClean="0"/>
          </a:p>
          <a:p>
            <a:pPr marL="0" indent="0">
              <a:buFontTx/>
              <a:buNone/>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6</a:t>
            </a:fld>
            <a:endParaRPr lang="en-US" dirty="0"/>
          </a:p>
        </p:txBody>
      </p:sp>
    </p:spTree>
    <p:extLst>
      <p:ext uri="{BB962C8B-B14F-4D97-AF65-F5344CB8AC3E}">
        <p14:creationId xmlns:p14="http://schemas.microsoft.com/office/powerpoint/2010/main" val="16426244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0" indent="0">
              <a:buFontTx/>
              <a:buNone/>
            </a:pPr>
            <a:r>
              <a:rPr lang="en-US" b="0" dirty="0" smtClean="0"/>
              <a:t>Aside from the unemployment</a:t>
            </a:r>
            <a:r>
              <a:rPr lang="en-US" b="0" baseline="0" dirty="0" smtClean="0"/>
              <a:t> rate increase, we also see from the non-farm payrolls report that hiring has weaken significantly. At the last webinar in June, my figure here for the 3mma was 242k of workers being hired, at this point in time, the 3mm as of august is 116k. The latest non-farm payrolls at 142k released last Friday was below expectations of 165k.</a:t>
            </a:r>
          </a:p>
          <a:p>
            <a:pPr marL="0" indent="0">
              <a:buFontTx/>
              <a:buNone/>
            </a:pPr>
            <a:r>
              <a:rPr lang="en-US" b="0" baseline="0" dirty="0" smtClean="0"/>
              <a:t>While 142k is indeed still decent number but it is still one which is below pre-pandemic trends. Furthermore, it is not that there are not layoffs in the US, it is that the sector that are hiring outweigh the sectors which are retrenching workers. Manufacturing sector laid off works 4 out of 8 months in 2024 and that is consistent with the ISM manufacturing which shows that activity in manufacturing remains in contractionary territory. The longer the manufacturing sector remains in contractionary territory, the larger the risks that firms can longer hold onto their workers going forward.</a:t>
            </a:r>
          </a:p>
          <a:p>
            <a:pPr marL="0" indent="0">
              <a:buFontTx/>
              <a:buNone/>
            </a:pPr>
            <a:r>
              <a:rPr lang="en-US" b="0" baseline="0" dirty="0" smtClean="0"/>
              <a:t>Even as I talk about going forward let us go backward to 2</a:t>
            </a:r>
            <a:r>
              <a:rPr lang="en-US" b="0" baseline="30000" dirty="0" smtClean="0"/>
              <a:t>nd</a:t>
            </a:r>
            <a:r>
              <a:rPr lang="en-US" b="0" baseline="0" dirty="0" smtClean="0"/>
              <a:t> august, even the dire number of 114 k last month was reduced to 89k. </a:t>
            </a:r>
          </a:p>
          <a:p>
            <a:pPr marL="0" indent="0">
              <a:buFontTx/>
              <a:buNone/>
            </a:pPr>
            <a:r>
              <a:rPr lang="en-US" b="0" baseline="0" dirty="0" smtClean="0"/>
              <a:t>Furthermore, the BLS in the US also revised downwards the total hiring from march 2023 to march 2024 by 818k because of updated data.</a:t>
            </a:r>
          </a:p>
          <a:p>
            <a:pPr marL="0" indent="0">
              <a:buFontTx/>
              <a:buNone/>
            </a:pPr>
            <a:r>
              <a:rPr lang="en-US" b="0" baseline="0" dirty="0" smtClean="0"/>
              <a:t>Data revisions are a very important part of policy making because it changes the entire picture of the economy of how they which is the Fed actually thought it was.  </a:t>
            </a:r>
            <a:endParaRPr lang="en-US" b="0" dirty="0" smtClean="0"/>
          </a:p>
          <a:p>
            <a:pPr marL="0" indent="0">
              <a:buFontTx/>
              <a:buNone/>
            </a:pPr>
            <a:r>
              <a:rPr lang="en-US" b="0" dirty="0" smtClean="0"/>
              <a:t>The data revisions induced dovish policy expectations and the reason that these historical revisions are important is that in 2021, the Fed was slow to hike rates because the </a:t>
            </a:r>
            <a:r>
              <a:rPr lang="en-US" b="0" dirty="0" err="1" smtClean="0"/>
              <a:t>labour</a:t>
            </a:r>
            <a:r>
              <a:rPr lang="en-US" b="0" dirty="0" smtClean="0"/>
              <a:t> market prints was low but it ended up that in early 2022 they saw huge upward revisions to data that caught them wrong footed. </a:t>
            </a:r>
          </a:p>
          <a:p>
            <a:pPr marL="0" indent="0">
              <a:buFontTx/>
              <a:buNone/>
            </a:pPr>
            <a:r>
              <a:rPr lang="en-US" b="0" dirty="0" smtClean="0"/>
              <a:t>This episode of being wrong was highlight in a recent speech by Fed Governor Michelle Bowman.</a:t>
            </a:r>
          </a:p>
          <a:p>
            <a:pPr marL="0" indent="0">
              <a:buFontTx/>
              <a:buNone/>
            </a:pPr>
            <a:r>
              <a:rPr lang="en-US" b="0" dirty="0" smtClean="0"/>
              <a:t>If the Fed understand the reasons of being slow to hike, these lessons would then also inform them about being slow to cut. </a:t>
            </a:r>
          </a:p>
          <a:p>
            <a:pPr marL="0" indent="0">
              <a:buFontTx/>
              <a:buNone/>
            </a:pPr>
            <a:r>
              <a:rPr lang="en-US" b="0" dirty="0" smtClean="0"/>
              <a:t>These type of historical experience</a:t>
            </a:r>
            <a:r>
              <a:rPr lang="en-US" b="0" baseline="0" dirty="0" smtClean="0"/>
              <a:t>s are what we call the subjective part of decision making on the next slide I will talk about the objective part of policy.</a:t>
            </a:r>
          </a:p>
          <a:p>
            <a:pPr marL="0" indent="0">
              <a:buFontTx/>
              <a:buNone/>
            </a:pPr>
            <a:r>
              <a:rPr lang="en-US" b="0" dirty="0" smtClean="0"/>
              <a:t>But before</a:t>
            </a:r>
            <a:r>
              <a:rPr lang="en-US" b="0" baseline="0" dirty="0" smtClean="0"/>
              <a:t> that, I will take the chance to explain the implications of a softer </a:t>
            </a:r>
            <a:r>
              <a:rPr lang="en-US" b="0" baseline="0" dirty="0" err="1" smtClean="0"/>
              <a:t>labour</a:t>
            </a:r>
            <a:r>
              <a:rPr lang="en-US" b="0" baseline="0" dirty="0" smtClean="0"/>
              <a:t> market. First, given that pandemic era savings have been eroded and as such households are continuously digging into pre-pandemic savings, my latest updated estimate which is simply extracted from the san Francisco fed, stands at -$372billion for June which is much steeped that the -$170billion we saw in august for those who were with me at the previous session three months ago. </a:t>
            </a:r>
          </a:p>
          <a:p>
            <a:pPr marL="0" indent="0">
              <a:buFontTx/>
              <a:buNone/>
            </a:pPr>
            <a:r>
              <a:rPr lang="en-US" b="0" baseline="0" dirty="0" smtClean="0"/>
              <a:t> This eroded savings imply that income from </a:t>
            </a:r>
            <a:r>
              <a:rPr lang="en-US" b="0" baseline="0" dirty="0" err="1" smtClean="0"/>
              <a:t>labour</a:t>
            </a:r>
            <a:r>
              <a:rPr lang="en-US" b="0" baseline="0" dirty="0" smtClean="0"/>
              <a:t> which is wages is increasingly important but if employment slows and wage growth slows as job openings and quit rate decline, then the purchasing power of the US consumer can slow quite significantly. </a:t>
            </a:r>
            <a:endParaRPr lang="en-US" b="0" dirty="0" smtClean="0"/>
          </a:p>
          <a:p>
            <a:pPr marL="0" indent="0">
              <a:buFontTx/>
              <a:buNone/>
            </a:pPr>
            <a:r>
              <a:rPr lang="en-US" b="1" dirty="0" smtClean="0"/>
              <a:t>Quit rates are a very important indicator of wage growth. </a:t>
            </a:r>
          </a:p>
          <a:p>
            <a:pPr marL="0" indent="0">
              <a:buFontTx/>
              <a:buNone/>
            </a:pPr>
            <a:r>
              <a:rPr lang="en-US" b="1" dirty="0" err="1" smtClean="0"/>
              <a:t>Afterall</a:t>
            </a:r>
            <a:r>
              <a:rPr lang="en-US" b="1" dirty="0" smtClean="0"/>
              <a:t>, when people quit a job and join a new one, they often get a bump up in pay. With a lower quit rate, there is less churn in the </a:t>
            </a:r>
            <a:r>
              <a:rPr lang="en-US" b="1" dirty="0" err="1" smtClean="0"/>
              <a:t>labour</a:t>
            </a:r>
            <a:r>
              <a:rPr lang="en-US" b="1" dirty="0" smtClean="0"/>
              <a:t> market which implies less pressure on wage growth. As such, we do think that underlying price pressures have room to soften as wage growth turns a little bit milder. </a:t>
            </a:r>
          </a:p>
          <a:p>
            <a:pPr marL="0" indent="0">
              <a:buFontTx/>
              <a:buNone/>
            </a:pPr>
            <a:r>
              <a:rPr lang="en-US" b="1" dirty="0" smtClean="0"/>
              <a:t>With this backdrop of growth</a:t>
            </a:r>
            <a:r>
              <a:rPr lang="en-US" b="1" baseline="0" dirty="0" smtClean="0"/>
              <a:t> and inflation, we naturally turn to policy implications and expectations for the September FOMC which is happening just next week.</a:t>
            </a:r>
            <a:endParaRPr lang="en-US" b="1" dirty="0" smtClean="0"/>
          </a:p>
          <a:p>
            <a:pPr marL="0" indent="0">
              <a:buFontTx/>
              <a:buNone/>
            </a:pPr>
            <a:endParaRPr lang="en-US" b="1" dirty="0" smtClean="0"/>
          </a:p>
          <a:p>
            <a:pPr marL="0" indent="0">
              <a:buFontTx/>
              <a:buNone/>
            </a:pPr>
            <a:endParaRPr lang="en-US" b="1" dirty="0" smtClean="0"/>
          </a:p>
          <a:p>
            <a:pPr marL="0" indent="0">
              <a:buFontTx/>
              <a:buNone/>
            </a:pPr>
            <a:endParaRPr lang="en-US" b="1" dirty="0" smtClean="0"/>
          </a:p>
          <a:p>
            <a:pPr marL="0" indent="0">
              <a:buFontTx/>
              <a:buNone/>
            </a:pPr>
            <a:endParaRPr lang="en-US" b="1" dirty="0" smtClean="0"/>
          </a:p>
          <a:p>
            <a:pPr marL="0" indent="0">
              <a:buFontTx/>
              <a:buNone/>
            </a:pPr>
            <a:endParaRPr lang="en-US" b="1" dirty="0" smtClean="0"/>
          </a:p>
          <a:p>
            <a:pPr marL="0" indent="0">
              <a:buFontTx/>
              <a:buNone/>
            </a:pPr>
            <a:endParaRPr lang="en-US" b="1" dirty="0" smtClean="0"/>
          </a:p>
          <a:p>
            <a:pPr marL="0" indent="0">
              <a:buFontTx/>
              <a:buNone/>
            </a:pPr>
            <a:endParaRPr lang="en-US" b="1" dirty="0" smtClean="0"/>
          </a:p>
          <a:p>
            <a:pPr marL="0" indent="0">
              <a:buFontTx/>
              <a:buNone/>
            </a:pPr>
            <a:r>
              <a:rPr lang="en-US" baseline="0" dirty="0" smtClean="0"/>
              <a:t>at this point, I have also included our risk based forecast of the Fed fund rate. We do think that there is room for 2 cuts in 2024 and further </a:t>
            </a:r>
            <a:r>
              <a:rPr lang="en-US" baseline="0" dirty="0" err="1" smtClean="0"/>
              <a:t>normalisation</a:t>
            </a:r>
            <a:r>
              <a:rPr lang="en-US" baseline="0" dirty="0" smtClean="0"/>
              <a:t> in 2025. My first caveat is that we are not calling for hard landing or recession as a base case. What we are saying is that there is potential for softening and there is a possibility of </a:t>
            </a:r>
            <a:r>
              <a:rPr lang="en-US" baseline="0" dirty="0" err="1" smtClean="0"/>
              <a:t>normalisation</a:t>
            </a:r>
            <a:r>
              <a:rPr lang="en-US" baseline="0" dirty="0" smtClean="0"/>
              <a:t>. Some time ago, I used to work with economic models, a lot of policy related numbers and get a lot of questions and today I will pose one of them today, imagine in 2019 when Fed fund rate was around 2% and inflation was 2.3%, if inflation increase to 3.4%, and you are Fed chair Yellen at that time, what do you think the Fed policy rate should be? Should it be the above 5.0% rate ?  This question helps us get an objective view of interest rates, but we certainly acknowledge that decisions in life are subjective and based on past experiences, the Fed has fears of inflation resurgence and the policy rate has a different starting point is also anchored based on how much they have hike because of the 8% inflation in 2022. Nonetheless, the structural view is that there is room to </a:t>
            </a:r>
            <a:r>
              <a:rPr lang="en-US" baseline="0" dirty="0" err="1" smtClean="0"/>
              <a:t>normalise</a:t>
            </a:r>
            <a:r>
              <a:rPr lang="en-US" baseline="0" dirty="0" smtClean="0"/>
              <a:t>. (click)</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7</a:t>
            </a:fld>
            <a:endParaRPr lang="en-US" dirty="0"/>
          </a:p>
        </p:txBody>
      </p:sp>
    </p:spTree>
    <p:extLst>
      <p:ext uri="{BB962C8B-B14F-4D97-AF65-F5344CB8AC3E}">
        <p14:creationId xmlns:p14="http://schemas.microsoft.com/office/powerpoint/2010/main" val="8333413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0" indent="0">
              <a:buFontTx/>
              <a:buNone/>
            </a:pPr>
            <a:r>
              <a:rPr lang="en-US" b="0" dirty="0" smtClean="0"/>
              <a:t>-</a:t>
            </a:r>
            <a:r>
              <a:rPr lang="en-US" b="0" baseline="0" dirty="0" smtClean="0"/>
              <a:t> I </a:t>
            </a:r>
            <a:r>
              <a:rPr lang="en-US" b="0" baseline="0" dirty="0" err="1" smtClean="0"/>
              <a:t>willjust</a:t>
            </a:r>
            <a:r>
              <a:rPr lang="en-US" b="0" baseline="0" dirty="0" smtClean="0"/>
              <a:t> take a few </a:t>
            </a:r>
            <a:r>
              <a:rPr lang="en-US" b="0" baseline="0" dirty="0" err="1" smtClean="0"/>
              <a:t>mins</a:t>
            </a:r>
            <a:r>
              <a:rPr lang="en-US" b="0" baseline="0" dirty="0" smtClean="0"/>
              <a:t> </a:t>
            </a:r>
            <a:r>
              <a:rPr lang="en-US" b="0" dirty="0" smtClean="0"/>
              <a:t>US CPI print. </a:t>
            </a:r>
            <a:r>
              <a:rPr lang="en-US" b="0" baseline="0" dirty="0" smtClean="0"/>
              <a:t>Even as the CPI even is not the main topic right now, it is still important as a peripheral factor to determine if member </a:t>
            </a:r>
            <a:r>
              <a:rPr lang="en-US" b="0" baseline="0" dirty="0" err="1" smtClean="0"/>
              <a:t>sof</a:t>
            </a:r>
            <a:r>
              <a:rPr lang="en-US" b="0" baseline="0" dirty="0" smtClean="0"/>
              <a:t> the FOMC want to go for another 50bps cut this year or it may still be important in late 2025 if we see a resurgence of inflation. </a:t>
            </a:r>
          </a:p>
          <a:p>
            <a:pPr marL="285650" indent="-285650">
              <a:buFontTx/>
              <a:buChar char="-"/>
            </a:pPr>
            <a:r>
              <a:rPr lang="en-US" b="0" baseline="0" dirty="0" smtClean="0"/>
              <a:t>Last night, headline inflation in the US for August came in at 2.5% </a:t>
            </a:r>
            <a:r>
              <a:rPr lang="en-US" b="0" baseline="0" dirty="0" err="1" smtClean="0"/>
              <a:t>yoy</a:t>
            </a:r>
            <a:r>
              <a:rPr lang="en-US" b="0" baseline="0" dirty="0" smtClean="0"/>
              <a:t> which was in line with expectations and much lower than the 2.9% YoY in July. </a:t>
            </a:r>
          </a:p>
          <a:p>
            <a:pPr marL="285650" indent="-285650">
              <a:buFontTx/>
              <a:buChar char="-"/>
            </a:pPr>
            <a:r>
              <a:rPr lang="en-US" b="0" dirty="0" smtClean="0"/>
              <a:t>What</a:t>
            </a:r>
            <a:r>
              <a:rPr lang="en-US" b="0" baseline="0" dirty="0" smtClean="0"/>
              <a:t> markets saw and focused on instead was that core inflation momentum which means the </a:t>
            </a:r>
            <a:r>
              <a:rPr lang="en-US" b="0" baseline="0" dirty="0" err="1" smtClean="0"/>
              <a:t>MoM</a:t>
            </a:r>
            <a:r>
              <a:rPr lang="en-US" b="0" baseline="0" dirty="0" smtClean="0"/>
              <a:t>% change was higher which is my top right chart. </a:t>
            </a:r>
          </a:p>
          <a:p>
            <a:pPr marL="285650" indent="-285650">
              <a:buFontTx/>
              <a:buChar char="-"/>
            </a:pPr>
            <a:r>
              <a:rPr lang="en-US" b="0" baseline="0" dirty="0" smtClean="0"/>
              <a:t>Core inflation on a </a:t>
            </a:r>
            <a:r>
              <a:rPr lang="en-US" b="0" baseline="0" dirty="0" err="1" smtClean="0"/>
              <a:t>MoM</a:t>
            </a:r>
            <a:r>
              <a:rPr lang="en-US" b="0" baseline="0" dirty="0" smtClean="0"/>
              <a:t> basis rose to 0.3% </a:t>
            </a:r>
            <a:r>
              <a:rPr lang="en-US" b="0" baseline="0" dirty="0" err="1" smtClean="0"/>
              <a:t>MoM</a:t>
            </a:r>
            <a:r>
              <a:rPr lang="en-US" b="0" baseline="0" dirty="0" smtClean="0"/>
              <a:t> which is higher than expected and as such on a YoY basis core inflation remain sticky at 3.2%.</a:t>
            </a:r>
            <a:endParaRPr lang="en-US" b="0" dirty="0" smtClean="0"/>
          </a:p>
          <a:p>
            <a:pPr marL="285650" indent="-285650">
              <a:buFontTx/>
              <a:buChar char="-"/>
            </a:pPr>
            <a:r>
              <a:rPr lang="en-US" b="0" dirty="0" smtClean="0"/>
              <a:t>And why is that so? This was driven</a:t>
            </a:r>
            <a:r>
              <a:rPr lang="en-US" b="0" baseline="0" dirty="0" smtClean="0"/>
              <a:t> by housing costs. The factors behind the core </a:t>
            </a:r>
            <a:r>
              <a:rPr lang="en-US" b="0" baseline="0" dirty="0" err="1" smtClean="0"/>
              <a:t>cpi</a:t>
            </a:r>
            <a:r>
              <a:rPr lang="en-US" b="0" baseline="0" dirty="0" smtClean="0"/>
              <a:t> mom increase is broken down in my bottom left chart. </a:t>
            </a:r>
          </a:p>
          <a:p>
            <a:pPr marL="285650" indent="-285650">
              <a:buFontTx/>
              <a:buChar char="-"/>
            </a:pPr>
            <a:r>
              <a:rPr lang="en-US" b="0" baseline="0" dirty="0" smtClean="0"/>
              <a:t>Clearly, we can see that core services contributed 0.4% point out of 0.3% points which also means that actually core goods prices fell. This is entirely services driven and rent driven. </a:t>
            </a:r>
          </a:p>
          <a:p>
            <a:pPr marL="285650" indent="-285650">
              <a:buFontTx/>
              <a:buChar char="-"/>
            </a:pPr>
            <a:r>
              <a:rPr lang="en-US" b="0" baseline="0" dirty="0" smtClean="0"/>
              <a:t>Is housing/rental cost a concern to the Fed, the answer is yes but is it a bigger concern than the </a:t>
            </a:r>
            <a:r>
              <a:rPr lang="en-US" b="0" baseline="0" dirty="0" err="1" smtClean="0"/>
              <a:t>labour</a:t>
            </a:r>
            <a:r>
              <a:rPr lang="en-US" b="0" baseline="0" dirty="0" smtClean="0"/>
              <a:t> market right now, the answer is no. </a:t>
            </a:r>
          </a:p>
          <a:p>
            <a:pPr marL="285650" indent="-285650">
              <a:buFontTx/>
              <a:buChar char="-"/>
            </a:pPr>
            <a:r>
              <a:rPr lang="en-US" b="0" baseline="0" dirty="0" smtClean="0"/>
              <a:t>How did markets adjust for this? Markets lowered the odds of a 50bps cut by the Fed at the meeting next week but remain very firm for a 25bps cut.</a:t>
            </a:r>
            <a:endParaRPr lang="en-US" b="0" dirty="0" smtClean="0"/>
          </a:p>
          <a:p>
            <a:pPr marL="285650" indent="-285650">
              <a:buFontTx/>
              <a:buChar char="-"/>
            </a:pPr>
            <a:r>
              <a:rPr lang="en-US" b="0" dirty="0" smtClean="0"/>
              <a:t>Aside</a:t>
            </a:r>
            <a:r>
              <a:rPr lang="en-US" b="0" baseline="0" dirty="0" smtClean="0"/>
              <a:t> from yesterday’s night US CPI report, the other notable price that has been falling is that of </a:t>
            </a:r>
            <a:r>
              <a:rPr lang="en-US" b="0" baseline="0" dirty="0" err="1" smtClean="0"/>
              <a:t>brent</a:t>
            </a:r>
            <a:r>
              <a:rPr lang="en-US" b="0" baseline="0" dirty="0" smtClean="0"/>
              <a:t> crude’s which has touched US$70/barrel because of global growth woes. </a:t>
            </a:r>
          </a:p>
          <a:p>
            <a:pPr marL="285650" indent="-285650">
              <a:buFontTx/>
              <a:buChar char="-"/>
            </a:pPr>
            <a:r>
              <a:rPr lang="en-US" b="0" dirty="0" smtClean="0"/>
              <a:t>A quick</a:t>
            </a:r>
            <a:r>
              <a:rPr lang="en-US" b="0" baseline="0" dirty="0" smtClean="0"/>
              <a:t> analysis tells us that at 70-75 per barrel oil will remain a dis-inflationary force for headline inflation. In turn, Oil does not impair the Fed’s desire to ease. </a:t>
            </a:r>
            <a:endParaRPr lang="en-US" b="0" dirty="0" smtClean="0"/>
          </a:p>
          <a:p>
            <a:pPr marL="285650" indent="-285650">
              <a:buFontTx/>
              <a:buChar char="-"/>
            </a:pPr>
            <a:r>
              <a:rPr lang="en-US" b="0" baseline="0" dirty="0" smtClean="0"/>
              <a:t>On balance, our take is that this CPI print is not an impediment on the Fed’s current easing cycle especially at the </a:t>
            </a:r>
            <a:r>
              <a:rPr lang="en-US" b="1" baseline="0" dirty="0" smtClean="0"/>
              <a:t>initial</a:t>
            </a:r>
            <a:r>
              <a:rPr lang="en-US" b="0" baseline="0" dirty="0" smtClean="0"/>
              <a:t> stage of easing.</a:t>
            </a:r>
          </a:p>
        </p:txBody>
      </p:sp>
      <p:sp>
        <p:nvSpPr>
          <p:cNvPr id="4" name="Slide Number Placeholder 3"/>
          <p:cNvSpPr>
            <a:spLocks noGrp="1"/>
          </p:cNvSpPr>
          <p:nvPr>
            <p:ph type="sldNum" sz="quarter" idx="10"/>
          </p:nvPr>
        </p:nvSpPr>
        <p:spPr/>
        <p:txBody>
          <a:bodyPr/>
          <a:lstStyle/>
          <a:p>
            <a:fld id="{91AA9BE4-5103-0B4A-B9FD-498748EB1049}" type="slidenum">
              <a:rPr lang="en-US" smtClean="0"/>
              <a:pPr/>
              <a:t>8</a:t>
            </a:fld>
            <a:endParaRPr lang="en-US" dirty="0"/>
          </a:p>
        </p:txBody>
      </p:sp>
    </p:spTree>
    <p:extLst>
      <p:ext uri="{BB962C8B-B14F-4D97-AF65-F5344CB8AC3E}">
        <p14:creationId xmlns:p14="http://schemas.microsoft.com/office/powerpoint/2010/main" val="42123753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b="0" baseline="0" dirty="0" smtClean="0"/>
              <a:t>As for the market impact of Fed easing, we will begin with UST yields, </a:t>
            </a:r>
            <a:endParaRPr lang="en-SG" sz="1200" b="0" i="0" u="none" strike="noStrike" kern="1200" baseline="0" dirty="0" smtClean="0">
              <a:solidFill>
                <a:schemeClr val="tx1"/>
              </a:solidFill>
              <a:latin typeface="+mn-lt"/>
              <a:ea typeface="+mn-ea"/>
              <a:cs typeface="+mn-cs"/>
            </a:endParaRPr>
          </a:p>
          <a:p>
            <a:r>
              <a:rPr lang="en-SG"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the </a:t>
            </a:r>
            <a:r>
              <a:rPr lang="en-US" sz="1200" b="1" i="0" u="none" strike="noStrike" kern="1200" baseline="0" dirty="0" smtClean="0">
                <a:solidFill>
                  <a:schemeClr val="tx1"/>
                </a:solidFill>
                <a:latin typeface="+mn-lt"/>
                <a:ea typeface="+mn-ea"/>
                <a:cs typeface="+mn-cs"/>
              </a:rPr>
              <a:t>low-hanging fruit for higher long-end yields </a:t>
            </a:r>
            <a:r>
              <a:rPr lang="en-US" sz="1200" b="0" i="0" u="none" strike="noStrike" kern="1200" baseline="0" dirty="0" smtClean="0">
                <a:solidFill>
                  <a:schemeClr val="tx1"/>
                </a:solidFill>
                <a:latin typeface="+mn-lt"/>
                <a:ea typeface="+mn-ea"/>
                <a:cs typeface="+mn-cs"/>
              </a:rPr>
              <a:t>is </a:t>
            </a:r>
            <a:r>
              <a:rPr lang="en-US" sz="1200" b="1" i="0" u="none" strike="noStrike" kern="1200" baseline="0" dirty="0" smtClean="0">
                <a:solidFill>
                  <a:schemeClr val="tx1"/>
                </a:solidFill>
                <a:latin typeface="+mn-lt"/>
                <a:ea typeface="+mn-ea"/>
                <a:cs typeface="+mn-cs"/>
              </a:rPr>
              <a:t>simply </a:t>
            </a:r>
            <a:r>
              <a:rPr lang="en-US" sz="1200" b="0" i="0" u="none" strike="noStrike" kern="1200" baseline="0" dirty="0" smtClean="0">
                <a:solidFill>
                  <a:schemeClr val="tx1"/>
                </a:solidFill>
                <a:latin typeface="+mn-lt"/>
                <a:ea typeface="+mn-ea"/>
                <a:cs typeface="+mn-cs"/>
              </a:rPr>
              <a:t>a </a:t>
            </a:r>
            <a:r>
              <a:rPr lang="en-US" sz="1200" b="1" i="0" u="none" strike="noStrike" kern="1200" baseline="0" dirty="0" smtClean="0">
                <a:solidFill>
                  <a:schemeClr val="tx1"/>
                </a:solidFill>
                <a:latin typeface="+mn-lt"/>
                <a:ea typeface="+mn-ea"/>
                <a:cs typeface="+mn-cs"/>
              </a:rPr>
              <a:t>reversion </a:t>
            </a:r>
            <a:r>
              <a:rPr lang="en-US" sz="1200" b="0" i="0" u="none" strike="noStrike" kern="1200" baseline="0" dirty="0" smtClean="0">
                <a:solidFill>
                  <a:schemeClr val="tx1"/>
                </a:solidFill>
                <a:latin typeface="+mn-lt"/>
                <a:ea typeface="+mn-ea"/>
                <a:cs typeface="+mn-cs"/>
              </a:rPr>
              <a:t>(</a:t>
            </a:r>
            <a:r>
              <a:rPr lang="en-US" sz="1200" b="0" i="1" u="none" strike="noStrike" kern="1200" baseline="0" dirty="0" smtClean="0">
                <a:solidFill>
                  <a:schemeClr val="tx1"/>
                </a:solidFill>
                <a:latin typeface="+mn-lt"/>
                <a:ea typeface="+mn-ea"/>
                <a:cs typeface="+mn-cs"/>
              </a:rPr>
              <a:t>from rate hike “inversion”</a:t>
            </a:r>
            <a:r>
              <a:rPr lang="en-US"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to an upward sloping curve, </a:t>
            </a:r>
            <a:r>
              <a:rPr lang="en-US" sz="1200" b="1" i="1" u="none" strike="noStrike" kern="1200" baseline="0" dirty="0" smtClean="0">
                <a:solidFill>
                  <a:schemeClr val="tx1"/>
                </a:solidFill>
                <a:latin typeface="+mn-lt"/>
                <a:ea typeface="+mn-ea"/>
                <a:cs typeface="+mn-cs"/>
              </a:rPr>
              <a:t>coinciding with policy inflection to a rate cut cycle</a:t>
            </a:r>
            <a:r>
              <a:rPr lang="en-US" sz="1200" b="0" i="1" u="none" strike="noStrike" kern="1200" baseline="0" dirty="0" smtClean="0">
                <a:solidFill>
                  <a:schemeClr val="tx1"/>
                </a:solidFill>
                <a:latin typeface="+mn-lt"/>
                <a:ea typeface="+mn-ea"/>
                <a:cs typeface="+mn-cs"/>
              </a:rPr>
              <a:t>. </a:t>
            </a:r>
            <a:endParaRPr lang="en-US" sz="1200" b="0" i="0" u="none" strike="noStrike" kern="1200" baseline="0" dirty="0" smtClean="0">
              <a:solidFill>
                <a:schemeClr val="tx1"/>
              </a:solidFill>
              <a:latin typeface="+mn-lt"/>
              <a:ea typeface="+mn-ea"/>
              <a:cs typeface="+mn-cs"/>
            </a:endParaRPr>
          </a:p>
          <a:p>
            <a:pPr marL="0" indent="0">
              <a:buFontTx/>
              <a:buNone/>
            </a:pPr>
            <a:r>
              <a:rPr lang="en-US" b="0" baseline="0" dirty="0" smtClean="0"/>
              <a:t>We can reasonably assume “bull steepening*” resulting from sharp Fed pivot to rate cuts. this reverses out the earlier “bear flattening**” from the preceding rate hike cycle,</a:t>
            </a:r>
          </a:p>
          <a:p>
            <a:pPr marL="0" indent="0">
              <a:buFontTx/>
              <a:buNone/>
            </a:pPr>
            <a:r>
              <a:rPr lang="en-US" b="0" baseline="0" dirty="0" smtClean="0"/>
              <a:t>which had ultimately “inverted” the yield curve. Put simply, the bull steepening, implies that as investors pile into USTs, the demand will be strong in the front end due to the rate cut. </a:t>
            </a:r>
          </a:p>
          <a:p>
            <a:pPr marL="0" indent="0">
              <a:buFontTx/>
              <a:buNone/>
            </a:pPr>
            <a:r>
              <a:rPr lang="en-US" b="0" baseline="0" dirty="0" smtClean="0"/>
              <a:t>	</a:t>
            </a:r>
          </a:p>
        </p:txBody>
      </p:sp>
      <p:sp>
        <p:nvSpPr>
          <p:cNvPr id="4" name="Slide Number Placeholder 3"/>
          <p:cNvSpPr>
            <a:spLocks noGrp="1"/>
          </p:cNvSpPr>
          <p:nvPr>
            <p:ph type="sldNum" sz="quarter" idx="10"/>
          </p:nvPr>
        </p:nvSpPr>
        <p:spPr/>
        <p:txBody>
          <a:bodyPr/>
          <a:lstStyle/>
          <a:p>
            <a:fld id="{91AA9BE4-5103-0B4A-B9FD-498748EB1049}" type="slidenum">
              <a:rPr lang="en-US" smtClean="0"/>
              <a:pPr/>
              <a:t>9</a:t>
            </a:fld>
            <a:endParaRPr lang="en-US" dirty="0"/>
          </a:p>
        </p:txBody>
      </p:sp>
    </p:spTree>
    <p:extLst>
      <p:ext uri="{BB962C8B-B14F-4D97-AF65-F5344CB8AC3E}">
        <p14:creationId xmlns:p14="http://schemas.microsoft.com/office/powerpoint/2010/main" val="17712985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12" name="Rectangle 11"/>
          <p:cNvSpPr/>
          <p:nvPr userDrawn="1"/>
        </p:nvSpPr>
        <p:spPr>
          <a:xfrm>
            <a:off x="5657549" y="0"/>
            <a:ext cx="3495779"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FFFFFF"/>
              </a:solidFill>
              <a:ea typeface="Yu Gothic" panose="020B0400000000000000" pitchFamily="34" charset="-128"/>
            </a:endParaRPr>
          </a:p>
        </p:txBody>
      </p:sp>
      <p:sp>
        <p:nvSpPr>
          <p:cNvPr id="9" name="Frame 8"/>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ea typeface="Yu Gothic" panose="020B0400000000000000" pitchFamily="34" charset="-128"/>
            </a:endParaRPr>
          </a:p>
        </p:txBody>
      </p:sp>
      <p:pic>
        <p:nvPicPr>
          <p:cNvPr id="5" name="図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16118" y="5090501"/>
            <a:ext cx="2636822" cy="623038"/>
          </a:xfrm>
          <a:prstGeom prst="rect">
            <a:avLst/>
          </a:prstGeom>
        </p:spPr>
      </p:pic>
      <p:sp>
        <p:nvSpPr>
          <p:cNvPr id="2" name="Title 1"/>
          <p:cNvSpPr>
            <a:spLocks noGrp="1"/>
          </p:cNvSpPr>
          <p:nvPr>
            <p:ph type="ctrTitle"/>
          </p:nvPr>
        </p:nvSpPr>
        <p:spPr>
          <a:xfrm>
            <a:off x="481188" y="519439"/>
            <a:ext cx="5164752" cy="2839599"/>
          </a:xfrm>
        </p:spPr>
        <p:txBody>
          <a:bodyPr lIns="336536" tIns="336536" rIns="336536" bIns="168268" anchor="b" anchorCtr="0">
            <a:normAutofit/>
          </a:bodyPr>
          <a:lstStyle>
            <a:lvl1pPr algn="l">
              <a:lnSpc>
                <a:spcPct val="90000"/>
              </a:lnSpc>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481188" y="3359039"/>
            <a:ext cx="5164752" cy="1558317"/>
          </a:xfrm>
          <a:prstGeom prst="rect">
            <a:avLst/>
          </a:prstGeom>
        </p:spPr>
        <p:txBody>
          <a:bodyPr lIns="336536" tIns="168268" rIns="336536" bIns="168268">
            <a:normAutofit/>
          </a:bodyPr>
          <a:lstStyle>
            <a:lvl1pPr marL="0" indent="0" algn="l" defTabSz="315503" rtl="0" eaLnBrk="1" latinLnBrk="0" hangingPunct="1">
              <a:lnSpc>
                <a:spcPct val="100000"/>
              </a:lnSpc>
              <a:spcBef>
                <a:spcPts val="0"/>
              </a:spcBef>
              <a:buNone/>
              <a:defRPr lang="en-US" sz="1125" b="1" kern="1200" spc="0" dirty="0">
                <a:solidFill>
                  <a:schemeClr val="tx1"/>
                </a:solidFill>
                <a:latin typeface="+mn-lt"/>
                <a:ea typeface="Yu Gothic" panose="020B0400000000000000" pitchFamily="34" charset="-128"/>
                <a:cs typeface="+mn-cs"/>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a:t>マスター サブタイトルの書式設定</a:t>
            </a:r>
            <a:endParaRPr lang="en-US" dirty="0"/>
          </a:p>
        </p:txBody>
      </p:sp>
      <p:sp>
        <p:nvSpPr>
          <p:cNvPr id="8" name="Text Placeholder 7"/>
          <p:cNvSpPr>
            <a:spLocks noGrp="1"/>
          </p:cNvSpPr>
          <p:nvPr>
            <p:ph type="body" sz="quarter" idx="10" hasCustomPrompt="1"/>
          </p:nvPr>
        </p:nvSpPr>
        <p:spPr>
          <a:xfrm>
            <a:off x="481188" y="5090502"/>
            <a:ext cx="5164752" cy="623327"/>
          </a:xfrm>
          <a:prstGeom prst="rect">
            <a:avLst/>
          </a:prstGeom>
        </p:spPr>
        <p:txBody>
          <a:bodyPr lIns="336536" tIns="0" rIns="336536" bIns="0" anchor="ctr" anchorCtr="0">
            <a:normAutofit/>
          </a:bodyPr>
          <a:lstStyle>
            <a:lvl1pPr marL="0" indent="0" algn="l" defTabSz="315503" rtl="0" eaLnBrk="1" latinLnBrk="0" hangingPunct="1">
              <a:lnSpc>
                <a:spcPct val="100000"/>
              </a:lnSpc>
              <a:spcBef>
                <a:spcPts val="0"/>
              </a:spcBef>
              <a:buFont typeface="Arial" pitchFamily="34" charset="0"/>
              <a:buNone/>
              <a:defRPr lang="en-US" sz="825" b="0" kern="1200" spc="0" baseline="0" dirty="0">
                <a:solidFill>
                  <a:schemeClr val="tx1"/>
                </a:solidFill>
                <a:latin typeface="+mn-lt"/>
                <a:ea typeface="Yu Gothic" panose="020B0400000000000000" pitchFamily="34" charset="-128"/>
                <a:cs typeface="+mn-cs"/>
              </a:defRPr>
            </a:lvl1pPr>
            <a:lvl2pPr marL="0" indent="0">
              <a:spcBef>
                <a:spcPts val="0"/>
              </a:spcBef>
              <a:buNone/>
              <a:defRPr sz="1050"/>
            </a:lvl2pPr>
            <a:lvl3pPr marL="0" indent="0">
              <a:spcBef>
                <a:spcPts val="0"/>
              </a:spcBef>
              <a:buNone/>
              <a:defRPr sz="1050"/>
            </a:lvl3pPr>
            <a:lvl4pPr marL="0" indent="0">
              <a:spcBef>
                <a:spcPts val="0"/>
              </a:spcBef>
              <a:buNone/>
              <a:defRPr sz="1050"/>
            </a:lvl4pPr>
            <a:lvl5pPr marL="0" indent="0">
              <a:spcBef>
                <a:spcPts val="0"/>
              </a:spcBef>
              <a:buNone/>
              <a:defRPr sz="1050"/>
            </a:lvl5pPr>
          </a:lstStyle>
          <a:p>
            <a:pPr lvl="0"/>
            <a:r>
              <a:rPr lang="en-US" dirty="0"/>
              <a:t>Additional information can go here</a:t>
            </a:r>
          </a:p>
        </p:txBody>
      </p:sp>
      <p:sp>
        <p:nvSpPr>
          <p:cNvPr id="4" name="テキスト ボックス 3">
            <a:extLst>
              <a:ext uri="{FF2B5EF4-FFF2-40B4-BE49-F238E27FC236}">
                <a16:creationId xmlns:a16="http://schemas.microsoft.com/office/drawing/2014/main" id="{A64D35FA-6320-4DEC-8366-4BBB74CB4967}"/>
              </a:ext>
            </a:extLst>
          </p:cNvPr>
          <p:cNvSpPr txBox="1"/>
          <p:nvPr userDrawn="1"/>
        </p:nvSpPr>
        <p:spPr>
          <a:xfrm>
            <a:off x="481188" y="5713829"/>
            <a:ext cx="5164752" cy="623327"/>
          </a:xfrm>
          <a:prstGeom prst="rect">
            <a:avLst/>
          </a:prstGeom>
          <a:noFill/>
        </p:spPr>
        <p:txBody>
          <a:bodyPr wrap="square" lIns="253396" tIns="126698" rIns="253396" bIns="126698" rtlCol="0" anchor="ctr" anchorCtr="0">
            <a:normAutofit/>
          </a:bodyPr>
          <a:lstStyle/>
          <a:p>
            <a:pPr defTabSz="333518"/>
            <a:r>
              <a:rPr lang="en-US" altLang="ja-JP" sz="675" dirty="0">
                <a:solidFill>
                  <a:srgbClr val="000000"/>
                </a:solidFill>
                <a:ea typeface="Yu Gothic" panose="020B0400000000000000" pitchFamily="34" charset="-128"/>
              </a:rPr>
              <a:t>Private and confidential</a:t>
            </a:r>
            <a:endParaRPr kumimoji="1" lang="ja-JP" altLang="en-US" sz="675" dirty="0">
              <a:solidFill>
                <a:srgbClr val="000000"/>
              </a:solidFill>
              <a:ea typeface="Yu Gothic" panose="020B0400000000000000" pitchFamily="34" charset="-128"/>
            </a:endParaRPr>
          </a:p>
        </p:txBody>
      </p:sp>
    </p:spTree>
    <p:extLst>
      <p:ext uri="{BB962C8B-B14F-4D97-AF65-F5344CB8AC3E}">
        <p14:creationId xmlns:p14="http://schemas.microsoft.com/office/powerpoint/2010/main" val="720766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up (3x0) Content">
    <p:spTree>
      <p:nvGrpSpPr>
        <p:cNvPr id="1" name=""/>
        <p:cNvGrpSpPr/>
        <p:nvPr/>
      </p:nvGrpSpPr>
      <p:grpSpPr>
        <a:xfrm>
          <a:off x="0" y="0"/>
          <a:ext cx="0" cy="0"/>
          <a:chOff x="0" y="0"/>
          <a:chExt cx="0" cy="0"/>
        </a:xfrm>
      </p:grpSpPr>
      <p:sp>
        <p:nvSpPr>
          <p:cNvPr id="5" name="Content Placeholder 4"/>
          <p:cNvSpPr>
            <a:spLocks noGrp="1"/>
          </p:cNvSpPr>
          <p:nvPr>
            <p:ph sz="quarter" idx="17"/>
          </p:nvPr>
        </p:nvSpPr>
        <p:spPr>
          <a:xfrm>
            <a:off x="320793"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 name="Content Placeholder 4"/>
          <p:cNvSpPr>
            <a:spLocks noGrp="1"/>
          </p:cNvSpPr>
          <p:nvPr>
            <p:ph sz="quarter" idx="18"/>
          </p:nvPr>
        </p:nvSpPr>
        <p:spPr>
          <a:xfrm>
            <a:off x="3256041"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1" name="Content Placeholder 4"/>
          <p:cNvSpPr>
            <a:spLocks noGrp="1"/>
          </p:cNvSpPr>
          <p:nvPr>
            <p:ph sz="quarter" idx="19"/>
          </p:nvPr>
        </p:nvSpPr>
        <p:spPr>
          <a:xfrm>
            <a:off x="6191288"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118737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up (4x0) Content">
    <p:spTree>
      <p:nvGrpSpPr>
        <p:cNvPr id="1" name=""/>
        <p:cNvGrpSpPr/>
        <p:nvPr/>
      </p:nvGrpSpPr>
      <p:grpSpPr>
        <a:xfrm>
          <a:off x="0" y="0"/>
          <a:ext cx="0" cy="0"/>
          <a:chOff x="0" y="0"/>
          <a:chExt cx="0" cy="0"/>
        </a:xfrm>
      </p:grpSpPr>
      <p:sp>
        <p:nvSpPr>
          <p:cNvPr id="5" name="Content Placeholder 4"/>
          <p:cNvSpPr>
            <a:spLocks noGrp="1"/>
          </p:cNvSpPr>
          <p:nvPr>
            <p:ph sz="quarter" idx="18"/>
          </p:nvPr>
        </p:nvSpPr>
        <p:spPr>
          <a:xfrm>
            <a:off x="32079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1" name="Content Placeholder 4"/>
          <p:cNvSpPr>
            <a:spLocks noGrp="1"/>
          </p:cNvSpPr>
          <p:nvPr>
            <p:ph sz="quarter" idx="19"/>
          </p:nvPr>
        </p:nvSpPr>
        <p:spPr>
          <a:xfrm>
            <a:off x="251287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2" name="Content Placeholder 4"/>
          <p:cNvSpPr>
            <a:spLocks noGrp="1"/>
          </p:cNvSpPr>
          <p:nvPr>
            <p:ph sz="quarter" idx="20"/>
          </p:nvPr>
        </p:nvSpPr>
        <p:spPr>
          <a:xfrm>
            <a:off x="4704951"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3" name="Content Placeholder 4"/>
          <p:cNvSpPr>
            <a:spLocks noGrp="1"/>
          </p:cNvSpPr>
          <p:nvPr>
            <p:ph sz="quarter" idx="21"/>
          </p:nvPr>
        </p:nvSpPr>
        <p:spPr>
          <a:xfrm>
            <a:off x="6897030"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1893219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debar Right">
    <p:spTree>
      <p:nvGrpSpPr>
        <p:cNvPr id="1" name=""/>
        <p:cNvGrpSpPr/>
        <p:nvPr/>
      </p:nvGrpSpPr>
      <p:grpSpPr>
        <a:xfrm>
          <a:off x="0" y="0"/>
          <a:ext cx="0" cy="0"/>
          <a:chOff x="0" y="0"/>
          <a:chExt cx="0" cy="0"/>
        </a:xfrm>
      </p:grpSpPr>
      <p:sp>
        <p:nvSpPr>
          <p:cNvPr id="5" name="Content Placeholder 4"/>
          <p:cNvSpPr>
            <a:spLocks noGrp="1"/>
          </p:cNvSpPr>
          <p:nvPr>
            <p:ph sz="quarter" idx="18"/>
          </p:nvPr>
        </p:nvSpPr>
        <p:spPr>
          <a:xfrm>
            <a:off x="320793" y="934990"/>
            <a:ext cx="6191287"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9" name="Content Placeholder 4"/>
          <p:cNvSpPr>
            <a:spLocks noGrp="1"/>
          </p:cNvSpPr>
          <p:nvPr>
            <p:ph sz="quarter" idx="21"/>
          </p:nvPr>
        </p:nvSpPr>
        <p:spPr>
          <a:xfrm>
            <a:off x="6897030"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889153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debar Left">
    <p:spTree>
      <p:nvGrpSpPr>
        <p:cNvPr id="1" name=""/>
        <p:cNvGrpSpPr/>
        <p:nvPr/>
      </p:nvGrpSpPr>
      <p:grpSpPr>
        <a:xfrm>
          <a:off x="0" y="0"/>
          <a:ext cx="0" cy="0"/>
          <a:chOff x="0" y="0"/>
          <a:chExt cx="0" cy="0"/>
        </a:xfrm>
      </p:grpSpPr>
      <p:sp>
        <p:nvSpPr>
          <p:cNvPr id="7" name="Content Placeholder 4"/>
          <p:cNvSpPr>
            <a:spLocks noGrp="1"/>
          </p:cNvSpPr>
          <p:nvPr>
            <p:ph sz="quarter" idx="18"/>
          </p:nvPr>
        </p:nvSpPr>
        <p:spPr>
          <a:xfrm>
            <a:off x="2630496" y="934990"/>
            <a:ext cx="6191287"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8" name="Content Placeholder 4"/>
          <p:cNvSpPr>
            <a:spLocks noGrp="1"/>
          </p:cNvSpPr>
          <p:nvPr>
            <p:ph sz="quarter" idx="21"/>
          </p:nvPr>
        </p:nvSpPr>
        <p:spPr>
          <a:xfrm>
            <a:off x="32079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7994001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6" name="Content Placeholder 2"/>
          <p:cNvSpPr>
            <a:spLocks noGrp="1"/>
          </p:cNvSpPr>
          <p:nvPr>
            <p:ph idx="1"/>
          </p:nvPr>
        </p:nvSpPr>
        <p:spPr>
          <a:xfrm>
            <a:off x="320793"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13" name="Content Placeholder 2"/>
          <p:cNvSpPr>
            <a:spLocks noGrp="1"/>
          </p:cNvSpPr>
          <p:nvPr>
            <p:ph idx="13"/>
          </p:nvPr>
        </p:nvSpPr>
        <p:spPr>
          <a:xfrm>
            <a:off x="3256041"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14" name="Content Placeholder 2"/>
          <p:cNvSpPr>
            <a:spLocks noGrp="1"/>
          </p:cNvSpPr>
          <p:nvPr>
            <p:ph idx="14"/>
          </p:nvPr>
        </p:nvSpPr>
        <p:spPr>
          <a:xfrm>
            <a:off x="6191288"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ea typeface="Yu Gothic" panose="020B0400000000000000" pitchFamily="34" charset="-128"/>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31004830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a:latin typeface="Arial Narrow" panose="020B0606020202030204" pitchFamily="34" charset="0"/>
              </a:defRPr>
            </a:lvl1pPr>
          </a:lstStyle>
          <a:p>
            <a:r>
              <a:rPr lang="ja-JP" altLang="en-US"/>
              <a:t>マスター タイトルの書式設定</a:t>
            </a:r>
            <a:endParaRPr lang="en-US" dirty="0"/>
          </a:p>
        </p:txBody>
      </p:sp>
    </p:spTree>
    <p:extLst>
      <p:ext uri="{BB962C8B-B14F-4D97-AF65-F5344CB8AC3E}">
        <p14:creationId xmlns:p14="http://schemas.microsoft.com/office/powerpoint/2010/main" val="1363364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12" name="Rectangle 11"/>
          <p:cNvSpPr/>
          <p:nvPr userDrawn="1"/>
        </p:nvSpPr>
        <p:spPr>
          <a:xfrm>
            <a:off x="5657549" y="0"/>
            <a:ext cx="3495779"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sp>
        <p:nvSpPr>
          <p:cNvPr id="9" name="Frame 8"/>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latin typeface="Yu Gothic" panose="020B0400000000000000" pitchFamily="34" charset="-128"/>
              <a:ea typeface="Yu Gothic" panose="020B0400000000000000" pitchFamily="34" charset="-128"/>
            </a:endParaRPr>
          </a:p>
        </p:txBody>
      </p:sp>
      <p:sp>
        <p:nvSpPr>
          <p:cNvPr id="2" name="Title 1"/>
          <p:cNvSpPr>
            <a:spLocks noGrp="1"/>
          </p:cNvSpPr>
          <p:nvPr>
            <p:ph type="ctrTitle"/>
          </p:nvPr>
        </p:nvSpPr>
        <p:spPr>
          <a:xfrm>
            <a:off x="481188" y="519439"/>
            <a:ext cx="5164752" cy="2839599"/>
          </a:xfrm>
        </p:spPr>
        <p:txBody>
          <a:bodyPr lIns="336536" tIns="336536" rIns="336536" bIns="168268" anchor="b" anchorCtr="0">
            <a:normAutofit/>
          </a:bodyPr>
          <a:lstStyle>
            <a:lvl1pPr algn="l">
              <a:lnSpc>
                <a:spcPct val="90000"/>
              </a:lnSpc>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481188" y="3359039"/>
            <a:ext cx="5164752" cy="1558317"/>
          </a:xfrm>
          <a:prstGeom prst="rect">
            <a:avLst/>
          </a:prstGeom>
        </p:spPr>
        <p:txBody>
          <a:bodyPr lIns="336536" tIns="168268" rIns="336536" bIns="168268">
            <a:normAutofit/>
          </a:bodyPr>
          <a:lstStyle>
            <a:lvl1pPr marL="0" indent="0" algn="l" defTabSz="315503" rtl="0" eaLnBrk="1" latinLnBrk="0" hangingPunct="1">
              <a:lnSpc>
                <a:spcPct val="100000"/>
              </a:lnSpc>
              <a:spcBef>
                <a:spcPts val="0"/>
              </a:spcBef>
              <a:buNone/>
              <a:defRPr lang="en-US" sz="1125" b="1" kern="1200" spc="0" dirty="0">
                <a:solidFill>
                  <a:schemeClr val="tx1"/>
                </a:solidFill>
                <a:latin typeface="+mn-lt"/>
                <a:ea typeface="Yu Gothic" panose="020B0400000000000000" pitchFamily="34" charset="-128"/>
                <a:cs typeface="+mn-cs"/>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a:t>マスター サブタイトルの書式設定</a:t>
            </a:r>
            <a:endParaRPr lang="en-US" dirty="0"/>
          </a:p>
        </p:txBody>
      </p:sp>
      <p:sp>
        <p:nvSpPr>
          <p:cNvPr id="8" name="Text Placeholder 7"/>
          <p:cNvSpPr>
            <a:spLocks noGrp="1"/>
          </p:cNvSpPr>
          <p:nvPr>
            <p:ph type="body" sz="quarter" idx="10" hasCustomPrompt="1"/>
          </p:nvPr>
        </p:nvSpPr>
        <p:spPr>
          <a:xfrm>
            <a:off x="481188" y="5090502"/>
            <a:ext cx="5164752" cy="623327"/>
          </a:xfrm>
          <a:prstGeom prst="rect">
            <a:avLst/>
          </a:prstGeom>
        </p:spPr>
        <p:txBody>
          <a:bodyPr lIns="336536" tIns="0" rIns="336536" bIns="0" anchor="ctr" anchorCtr="0">
            <a:normAutofit/>
          </a:bodyPr>
          <a:lstStyle>
            <a:lvl1pPr marL="0" indent="0" algn="l" defTabSz="315503" rtl="0" eaLnBrk="1" latinLnBrk="0" hangingPunct="1">
              <a:lnSpc>
                <a:spcPct val="100000"/>
              </a:lnSpc>
              <a:spcBef>
                <a:spcPts val="0"/>
              </a:spcBef>
              <a:buFont typeface="Arial" pitchFamily="34" charset="0"/>
              <a:buNone/>
              <a:defRPr lang="en-US" sz="825" b="0" kern="1200" spc="0" baseline="0" dirty="0">
                <a:solidFill>
                  <a:schemeClr val="tx1"/>
                </a:solidFill>
                <a:latin typeface="+mn-lt"/>
                <a:ea typeface="Yu Gothic" panose="020B0400000000000000" pitchFamily="34" charset="-128"/>
                <a:cs typeface="+mn-cs"/>
              </a:defRPr>
            </a:lvl1pPr>
            <a:lvl2pPr marL="0" indent="0">
              <a:spcBef>
                <a:spcPts val="0"/>
              </a:spcBef>
              <a:buNone/>
              <a:defRPr sz="1050"/>
            </a:lvl2pPr>
            <a:lvl3pPr marL="0" indent="0">
              <a:spcBef>
                <a:spcPts val="0"/>
              </a:spcBef>
              <a:buNone/>
              <a:defRPr sz="1050"/>
            </a:lvl3pPr>
            <a:lvl4pPr marL="0" indent="0">
              <a:spcBef>
                <a:spcPts val="0"/>
              </a:spcBef>
              <a:buNone/>
              <a:defRPr sz="1050"/>
            </a:lvl4pPr>
            <a:lvl5pPr marL="0" indent="0">
              <a:spcBef>
                <a:spcPts val="0"/>
              </a:spcBef>
              <a:buNone/>
              <a:defRPr sz="1050"/>
            </a:lvl5pPr>
          </a:lstStyle>
          <a:p>
            <a:pPr lvl="0"/>
            <a:r>
              <a:rPr lang="en-US" dirty="0"/>
              <a:t>Additional information can go here</a:t>
            </a:r>
          </a:p>
        </p:txBody>
      </p:sp>
      <p:sp>
        <p:nvSpPr>
          <p:cNvPr id="4" name="テキスト ボックス 3">
            <a:extLst>
              <a:ext uri="{FF2B5EF4-FFF2-40B4-BE49-F238E27FC236}">
                <a16:creationId xmlns:a16="http://schemas.microsoft.com/office/drawing/2014/main" id="{A64D35FA-6320-4DEC-8366-4BBB74CB4967}"/>
              </a:ext>
            </a:extLst>
          </p:cNvPr>
          <p:cNvSpPr txBox="1"/>
          <p:nvPr userDrawn="1"/>
        </p:nvSpPr>
        <p:spPr>
          <a:xfrm>
            <a:off x="481188" y="5713829"/>
            <a:ext cx="5164752" cy="623327"/>
          </a:xfrm>
          <a:prstGeom prst="rect">
            <a:avLst/>
          </a:prstGeom>
          <a:noFill/>
        </p:spPr>
        <p:txBody>
          <a:bodyPr wrap="square" lIns="253396" tIns="126698" rIns="253396" bIns="126698" rtlCol="0" anchor="ctr" anchorCtr="0">
            <a:normAutofit/>
          </a:bodyPr>
          <a:lstStyle/>
          <a:p>
            <a:pPr defTabSz="333518"/>
            <a:r>
              <a:rPr lang="en-US" altLang="ja-JP" sz="675" dirty="0">
                <a:solidFill>
                  <a:srgbClr val="000000"/>
                </a:solidFill>
                <a:ea typeface="Yu Gothic" panose="020B0400000000000000" pitchFamily="34" charset="-128"/>
              </a:rPr>
              <a:t>Private and confidential</a:t>
            </a:r>
            <a:endParaRPr kumimoji="1" lang="ja-JP" altLang="en-US" sz="675" dirty="0">
              <a:solidFill>
                <a:srgbClr val="000000"/>
              </a:solidFill>
              <a:ea typeface="Yu Gothic" panose="020B0400000000000000" pitchFamily="34" charset="-128"/>
            </a:endParaRPr>
          </a:p>
        </p:txBody>
      </p:sp>
      <p:pic>
        <p:nvPicPr>
          <p:cNvPr id="10" name="図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16118" y="5090501"/>
            <a:ext cx="2636822" cy="623038"/>
          </a:xfrm>
          <a:prstGeom prst="rect">
            <a:avLst/>
          </a:prstGeom>
        </p:spPr>
      </p:pic>
    </p:spTree>
    <p:extLst>
      <p:ext uri="{BB962C8B-B14F-4D97-AF65-F5344CB8AC3E}">
        <p14:creationId xmlns:p14="http://schemas.microsoft.com/office/powerpoint/2010/main" val="11751386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a:prstGeom prst="rect">
            <a:avLst/>
          </a:prstGeom>
        </p:spPr>
        <p:txBody>
          <a:bodyPr/>
          <a:lstStyle/>
          <a:p>
            <a:r>
              <a:rPr lang="en-US"/>
              <a:t>Click to edit Master title style</a:t>
            </a:r>
            <a:endParaRPr lang="en-SG"/>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327302" indent="0" algn="ctr">
              <a:buNone/>
              <a:defRPr>
                <a:solidFill>
                  <a:schemeClr val="tx1">
                    <a:tint val="75000"/>
                  </a:schemeClr>
                </a:solidFill>
              </a:defRPr>
            </a:lvl2pPr>
            <a:lvl3pPr marL="654605" indent="0" algn="ctr">
              <a:buNone/>
              <a:defRPr>
                <a:solidFill>
                  <a:schemeClr val="tx1">
                    <a:tint val="75000"/>
                  </a:schemeClr>
                </a:solidFill>
              </a:defRPr>
            </a:lvl3pPr>
            <a:lvl4pPr marL="981906" indent="0" algn="ctr">
              <a:buNone/>
              <a:defRPr>
                <a:solidFill>
                  <a:schemeClr val="tx1">
                    <a:tint val="75000"/>
                  </a:schemeClr>
                </a:solidFill>
              </a:defRPr>
            </a:lvl4pPr>
            <a:lvl5pPr marL="1309208" indent="0" algn="ctr">
              <a:buNone/>
              <a:defRPr>
                <a:solidFill>
                  <a:schemeClr val="tx1">
                    <a:tint val="75000"/>
                  </a:schemeClr>
                </a:solidFill>
              </a:defRPr>
            </a:lvl5pPr>
            <a:lvl6pPr marL="1636510" indent="0" algn="ctr">
              <a:buNone/>
              <a:defRPr>
                <a:solidFill>
                  <a:schemeClr val="tx1">
                    <a:tint val="75000"/>
                  </a:schemeClr>
                </a:solidFill>
              </a:defRPr>
            </a:lvl6pPr>
            <a:lvl7pPr marL="1963813" indent="0" algn="ctr">
              <a:buNone/>
              <a:defRPr>
                <a:solidFill>
                  <a:schemeClr val="tx1">
                    <a:tint val="75000"/>
                  </a:schemeClr>
                </a:solidFill>
              </a:defRPr>
            </a:lvl7pPr>
            <a:lvl8pPr marL="2291114" indent="0" algn="ctr">
              <a:buNone/>
              <a:defRPr>
                <a:solidFill>
                  <a:schemeClr val="tx1">
                    <a:tint val="75000"/>
                  </a:schemeClr>
                </a:solidFill>
              </a:defRPr>
            </a:lvl8pPr>
            <a:lvl9pPr marL="2618417" indent="0" algn="ctr">
              <a:buNone/>
              <a:defRPr>
                <a:solidFill>
                  <a:schemeClr val="tx1">
                    <a:tint val="75000"/>
                  </a:schemeClr>
                </a:solidFill>
              </a:defRPr>
            </a:lvl9pPr>
          </a:lstStyle>
          <a:p>
            <a:r>
              <a:rPr lang="en-US"/>
              <a:t>Click to edit Master subtitle style</a:t>
            </a:r>
            <a:endParaRPr lang="en-SG"/>
          </a:p>
        </p:txBody>
      </p:sp>
      <p:sp>
        <p:nvSpPr>
          <p:cNvPr id="4" name="Date Placeholder 3"/>
          <p:cNvSpPr>
            <a:spLocks noGrp="1"/>
          </p:cNvSpPr>
          <p:nvPr>
            <p:ph type="dt" sz="half" idx="10"/>
          </p:nvPr>
        </p:nvSpPr>
        <p:spPr>
          <a:xfrm>
            <a:off x="457200" y="6356353"/>
            <a:ext cx="2133600" cy="365125"/>
          </a:xfrm>
          <a:prstGeom prst="rect">
            <a:avLst/>
          </a:prstGeom>
        </p:spPr>
        <p:txBody>
          <a:bodyPr lIns="87281" tIns="43640" rIns="87281" bIns="43640"/>
          <a:lstStyle/>
          <a:p>
            <a:fld id="{A8E8F01A-0FC0-452A-BF5A-BA581EAC273F}" type="datetimeFigureOut">
              <a:rPr lang="en-SG">
                <a:solidFill>
                  <a:srgbClr val="000000"/>
                </a:solidFill>
              </a:rPr>
              <a:pPr/>
              <a:t>23/9/2024</a:t>
            </a:fld>
            <a:endParaRPr lang="en-SG">
              <a:solidFill>
                <a:srgbClr val="000000"/>
              </a:solidFill>
            </a:endParaRPr>
          </a:p>
        </p:txBody>
      </p:sp>
      <p:sp>
        <p:nvSpPr>
          <p:cNvPr id="5" name="Footer Placeholder 4"/>
          <p:cNvSpPr>
            <a:spLocks noGrp="1"/>
          </p:cNvSpPr>
          <p:nvPr>
            <p:ph type="ftr" sz="quarter" idx="11"/>
          </p:nvPr>
        </p:nvSpPr>
        <p:spPr>
          <a:xfrm>
            <a:off x="3124201" y="6356353"/>
            <a:ext cx="2895600" cy="365125"/>
          </a:xfrm>
          <a:prstGeom prst="rect">
            <a:avLst/>
          </a:prstGeom>
        </p:spPr>
        <p:txBody>
          <a:bodyPr lIns="87281" tIns="43640" rIns="87281" bIns="43640"/>
          <a:lstStyle/>
          <a:p>
            <a:endParaRPr lang="en-SG">
              <a:solidFill>
                <a:srgbClr val="000000"/>
              </a:solidFill>
            </a:endParaRPr>
          </a:p>
        </p:txBody>
      </p:sp>
      <p:sp>
        <p:nvSpPr>
          <p:cNvPr id="6" name="Slide Number Placeholder 5"/>
          <p:cNvSpPr>
            <a:spLocks noGrp="1"/>
          </p:cNvSpPr>
          <p:nvPr>
            <p:ph type="sldNum" sz="quarter" idx="12"/>
          </p:nvPr>
        </p:nvSpPr>
        <p:spPr>
          <a:xfrm>
            <a:off x="6553201" y="6356353"/>
            <a:ext cx="2133600" cy="365125"/>
          </a:xfrm>
          <a:prstGeom prst="rect">
            <a:avLst/>
          </a:prstGeom>
        </p:spPr>
        <p:txBody>
          <a:bodyPr lIns="87281" tIns="43640" rIns="87281" bIns="43640"/>
          <a:lstStyle/>
          <a:p>
            <a:fld id="{A5E42981-E6EF-4366-B448-8ED5FE988104}" type="slidenum">
              <a:rPr lang="en-SG">
                <a:solidFill>
                  <a:srgbClr val="000000"/>
                </a:solidFill>
              </a:rPr>
              <a:pPr/>
              <a:t>‹#›</a:t>
            </a:fld>
            <a:endParaRPr lang="en-SG">
              <a:solidFill>
                <a:srgbClr val="000000"/>
              </a:solidFill>
            </a:endParaRPr>
          </a:p>
        </p:txBody>
      </p:sp>
    </p:spTree>
    <p:extLst>
      <p:ext uri="{BB962C8B-B14F-4D97-AF65-F5344CB8AC3E}">
        <p14:creationId xmlns:p14="http://schemas.microsoft.com/office/powerpoint/2010/main" val="322433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6" name="Content Placeholder 2"/>
          <p:cNvSpPr>
            <a:spLocks noGrp="1"/>
          </p:cNvSpPr>
          <p:nvPr>
            <p:ph idx="1"/>
          </p:nvPr>
        </p:nvSpPr>
        <p:spPr>
          <a:xfrm>
            <a:off x="320793" y="934990"/>
            <a:ext cx="4041980" cy="5506052"/>
          </a:xfrm>
          <a:prstGeom prst="rect">
            <a:avLst/>
          </a:prstGeom>
        </p:spPr>
        <p:txBody>
          <a:bodyPr/>
          <a:lstStyle>
            <a:lvl1pPr marL="157751" indent="-157751" defTabSz="315503">
              <a:spcBef>
                <a:spcPts val="828"/>
              </a:spcBef>
              <a:buFont typeface="+mj-lt"/>
              <a:buAutoNum type="arabicPeriod"/>
              <a:tabLst>
                <a:tab pos="2524019" algn="r"/>
              </a:tabLst>
              <a:defRPr>
                <a:latin typeface="+mn-lt"/>
              </a:defRPr>
            </a:lvl1pPr>
            <a:lvl2pPr marL="157751" indent="0" defTabSz="315503">
              <a:buNone/>
              <a:tabLst>
                <a:tab pos="2524019" algn="r"/>
              </a:tabLst>
              <a:defRPr sz="975">
                <a:latin typeface="+mn-lt"/>
              </a:defRPr>
            </a:lvl2pPr>
            <a:lvl3pPr marL="157751" indent="0" defTabSz="315503">
              <a:buFont typeface="Courier New" panose="02070309020205020404" pitchFamily="49" charset="0"/>
              <a:buNone/>
              <a:tabLst>
                <a:tab pos="2524019" algn="r"/>
              </a:tabLst>
              <a:defRPr sz="975">
                <a:latin typeface="+mn-lt"/>
              </a:defRPr>
            </a:lvl3pPr>
            <a:lvl4pPr marL="157751" indent="0" defTabSz="315503">
              <a:buFont typeface="Arial" panose="020B0604020202020204" pitchFamily="34" charset="0"/>
              <a:buNone/>
              <a:tabLst>
                <a:tab pos="2524019" algn="r"/>
              </a:tabLst>
              <a:defRPr sz="975">
                <a:latin typeface="+mn-lt"/>
              </a:defRPr>
            </a:lvl4pPr>
            <a:lvl5pPr marL="157751" indent="0" defTabSz="315503">
              <a:buFont typeface="Wingdings" panose="05000000000000000000" pitchFamily="2" charset="2"/>
              <a:buNone/>
              <a:tabLst>
                <a:tab pos="2524019" algn="r"/>
              </a:tabLst>
              <a:defRPr sz="975">
                <a:latin typeface="+mn-lt"/>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12" name="Content Placeholder 2"/>
          <p:cNvSpPr>
            <a:spLocks noGrp="1"/>
          </p:cNvSpPr>
          <p:nvPr>
            <p:ph idx="13"/>
          </p:nvPr>
        </p:nvSpPr>
        <p:spPr>
          <a:xfrm>
            <a:off x="4779802" y="934990"/>
            <a:ext cx="4041980" cy="5506052"/>
          </a:xfrm>
          <a:prstGeom prst="rect">
            <a:avLst/>
          </a:prstGeom>
        </p:spPr>
        <p:txBody>
          <a:bodyPr/>
          <a:lstStyle>
            <a:lvl1pPr marL="157751" indent="-157751" defTabSz="315503">
              <a:spcBef>
                <a:spcPts val="828"/>
              </a:spcBef>
              <a:buFont typeface="+mj-lt"/>
              <a:buAutoNum type="arabicPeriod"/>
              <a:tabLst>
                <a:tab pos="2524019" algn="r"/>
              </a:tabLst>
              <a:defRPr>
                <a:latin typeface="+mn-lt"/>
              </a:defRPr>
            </a:lvl1pPr>
            <a:lvl2pPr marL="157751" indent="0" defTabSz="315503">
              <a:buNone/>
              <a:tabLst>
                <a:tab pos="2524019" algn="r"/>
              </a:tabLst>
              <a:defRPr sz="975">
                <a:latin typeface="+mn-lt"/>
              </a:defRPr>
            </a:lvl2pPr>
            <a:lvl3pPr marL="157751" indent="0" defTabSz="315503">
              <a:buFont typeface="Courier New" panose="02070309020205020404" pitchFamily="49" charset="0"/>
              <a:buNone/>
              <a:tabLst>
                <a:tab pos="2524019" algn="r"/>
              </a:tabLst>
              <a:defRPr sz="975">
                <a:latin typeface="+mn-lt"/>
              </a:defRPr>
            </a:lvl3pPr>
            <a:lvl4pPr marL="157751" indent="0" defTabSz="315503">
              <a:buFont typeface="Arial" panose="020B0604020202020204" pitchFamily="34" charset="0"/>
              <a:buNone/>
              <a:tabLst>
                <a:tab pos="2524019" algn="r"/>
              </a:tabLst>
              <a:defRPr sz="975">
                <a:latin typeface="+mn-lt"/>
              </a:defRPr>
            </a:lvl4pPr>
            <a:lvl5pPr marL="157751" indent="0" defTabSz="315503">
              <a:buFont typeface="Wingdings" panose="05000000000000000000" pitchFamily="2" charset="2"/>
              <a:buNone/>
              <a:tabLst>
                <a:tab pos="2524019" algn="r"/>
              </a:tabLst>
              <a:defRPr sz="975">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3" name="Title 2"/>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590127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p:spTree>
      <p:nvGrpSpPr>
        <p:cNvPr id="1" name=""/>
        <p:cNvGrpSpPr/>
        <p:nvPr/>
      </p:nvGrpSpPr>
      <p:grpSpPr>
        <a:xfrm>
          <a:off x="0" y="0"/>
          <a:ext cx="0" cy="0"/>
          <a:chOff x="0" y="0"/>
          <a:chExt cx="0" cy="0"/>
        </a:xfrm>
      </p:grpSpPr>
      <p:sp>
        <p:nvSpPr>
          <p:cNvPr id="9" name="Rectangle 8"/>
          <p:cNvSpPr/>
          <p:nvPr userDrawn="1"/>
        </p:nvSpPr>
        <p:spPr>
          <a:xfrm>
            <a:off x="2" y="0"/>
            <a:ext cx="5657547"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402" tIns="126201" rIns="252402" bIns="252402"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cxnSp>
        <p:nvCxnSpPr>
          <p:cNvPr id="7" name="Straight Connector 6"/>
          <p:cNvCxnSpPr/>
          <p:nvPr userDrawn="1"/>
        </p:nvCxnSpPr>
        <p:spPr>
          <a:xfrm>
            <a:off x="457200" y="6400800"/>
            <a:ext cx="8229600" cy="0"/>
          </a:xfrm>
          <a:prstGeom prst="line">
            <a:avLst/>
          </a:prstGeom>
          <a:ln w="6350">
            <a:solidFill>
              <a:srgbClr val="404040"/>
            </a:solidFill>
          </a:ln>
          <a:effectLst/>
        </p:spPr>
        <p:style>
          <a:lnRef idx="2">
            <a:schemeClr val="accent1"/>
          </a:lnRef>
          <a:fillRef idx="0">
            <a:schemeClr val="accent1"/>
          </a:fillRef>
          <a:effectRef idx="1">
            <a:schemeClr val="accent1"/>
          </a:effectRef>
          <a:fontRef idx="minor">
            <a:schemeClr val="tx1"/>
          </a:fontRef>
        </p:style>
      </p:cxnSp>
      <p:sp>
        <p:nvSpPr>
          <p:cNvPr id="8" name="Rectangle 7"/>
          <p:cNvSpPr/>
          <p:nvPr userDrawn="1"/>
        </p:nvSpPr>
        <p:spPr bwMode="gray">
          <a:xfrm>
            <a:off x="8229600" y="6492240"/>
            <a:ext cx="914400" cy="36576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lIns="66704" tIns="33352" rIns="66704" bIns="33352"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sp>
        <p:nvSpPr>
          <p:cNvPr id="13" name="Frame 12"/>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latin typeface="Yu Gothic" panose="020B0400000000000000" pitchFamily="34" charset="-128"/>
              <a:ea typeface="Yu Gothic" panose="020B0400000000000000" pitchFamily="34" charset="-128"/>
            </a:endParaRPr>
          </a:p>
        </p:txBody>
      </p:sp>
      <p:sp>
        <p:nvSpPr>
          <p:cNvPr id="10" name="Title 1"/>
          <p:cNvSpPr>
            <a:spLocks noGrp="1"/>
          </p:cNvSpPr>
          <p:nvPr>
            <p:ph type="ctrTitle"/>
          </p:nvPr>
        </p:nvSpPr>
        <p:spPr>
          <a:xfrm>
            <a:off x="481188" y="519439"/>
            <a:ext cx="5164752" cy="2839599"/>
          </a:xfrm>
        </p:spPr>
        <p:txBody>
          <a:bodyPr lIns="336536" tIns="336536" rIns="336536" bIns="168268" anchor="b" anchorCtr="0">
            <a:normAutofit/>
          </a:bodyPr>
          <a:lstStyle>
            <a:lvl1pPr marL="0" algn="l" defTabSz="315503" rtl="0" eaLnBrk="1" latinLnBrk="0" hangingPunct="1">
              <a:lnSpc>
                <a:spcPct val="90000"/>
              </a:lnSpc>
              <a:spcBef>
                <a:spcPct val="0"/>
              </a:spcBef>
              <a:buNone/>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11" name="Subtitle 2"/>
          <p:cNvSpPr>
            <a:spLocks noGrp="1"/>
          </p:cNvSpPr>
          <p:nvPr>
            <p:ph type="subTitle" idx="1" hasCustomPrompt="1"/>
          </p:nvPr>
        </p:nvSpPr>
        <p:spPr>
          <a:xfrm>
            <a:off x="481188" y="3359038"/>
            <a:ext cx="5164752" cy="2978116"/>
          </a:xfrm>
          <a:prstGeom prst="rect">
            <a:avLst/>
          </a:prstGeom>
        </p:spPr>
        <p:txBody>
          <a:bodyPr lIns="336536" tIns="168268" rIns="336536" bIns="336536">
            <a:noAutofit/>
          </a:bodyPr>
          <a:lstStyle>
            <a:lvl1pPr marL="0" indent="0" algn="l">
              <a:lnSpc>
                <a:spcPct val="100000"/>
              </a:lnSpc>
              <a:spcBef>
                <a:spcPts val="0"/>
              </a:spcBef>
              <a:buNone/>
              <a:defRPr sz="1125" b="1">
                <a:solidFill>
                  <a:schemeClr val="tx1"/>
                </a:solidFill>
                <a:latin typeface="+mn-lt"/>
                <a:ea typeface="Yu Gothic" panose="020B0400000000000000" pitchFamily="34" charset="-128"/>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dirty="0"/>
              <a:t>マスター サブタイトルの書式設定</a:t>
            </a:r>
            <a:endParaRPr lang="en-US" dirty="0"/>
          </a:p>
        </p:txBody>
      </p:sp>
    </p:spTree>
    <p:extLst>
      <p:ext uri="{BB962C8B-B14F-4D97-AF65-F5344CB8AC3E}">
        <p14:creationId xmlns:p14="http://schemas.microsoft.com/office/powerpoint/2010/main" val="1730121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Bullet List">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320793" y="934990"/>
            <a:ext cx="8500990" cy="5506052"/>
          </a:xfrm>
          <a:prstGeom prst="rect">
            <a:avLst/>
          </a:prstGeom>
        </p:spPr>
        <p:txBody>
          <a:bodyPr/>
          <a:lstStyle>
            <a:lvl1pPr marL="157751" indent="-157751">
              <a:buFont typeface="Wingdings 2" panose="05020102010507070707" pitchFamily="18" charset="2"/>
              <a:buChar char=""/>
              <a:defRPr>
                <a:latin typeface="+mn-lt"/>
              </a:defRPr>
            </a:lvl1pPr>
            <a:lvl2pPr marL="314408" marR="0"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baseline="0">
                <a:latin typeface="+mn-lt"/>
              </a:defRPr>
            </a:lvl2pPr>
            <a:lvl3pPr marL="472158" marR="0"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latin typeface="+mn-lt"/>
              </a:defRPr>
            </a:lvl3pPr>
            <a:lvl4pPr marL="629909" marR="0"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latin typeface="+mn-lt"/>
              </a:defRPr>
            </a:lvl4pPr>
            <a:lvl5pPr marL="788756" marR="0"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latin typeface="+mn-lt"/>
              </a:defRPr>
            </a:lvl5pPr>
          </a:lstStyle>
          <a:p>
            <a:pPr lvl="0"/>
            <a:r>
              <a:rPr lang="ja-JP" altLang="en-US" dirty="0"/>
              <a:t>マスター テキストの書式設定</a:t>
            </a:r>
          </a:p>
          <a:p>
            <a:pPr marL="314408" marR="0" lvl="1"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a:pP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975" b="0" i="0" u="none" strike="noStrike" kern="1200" cap="none" spc="0" normalizeH="0" baseline="0" noProof="0" dirty="0">
                <a:ln>
                  <a:noFill/>
                </a:ln>
                <a:solidFill>
                  <a:srgbClr val="000000"/>
                </a:solidFill>
                <a:effectLst/>
                <a:uLnTx/>
                <a:uFillTx/>
                <a:latin typeface="+mn-lt"/>
                <a:ea typeface="MS PGothic"/>
                <a:cs typeface="+mn-cs"/>
              </a:rPr>
              <a:t>2 </a:t>
            </a: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472158" marR="0" lvl="2"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3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629909" marR="0" lvl="3"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4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788756" marR="0" lvl="4"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5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p:txBody>
      </p:sp>
      <p:sp>
        <p:nvSpPr>
          <p:cNvPr id="3" name="Title 2"/>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3228931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Numbered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Narrow" panose="020B0606020202030204" pitchFamily="34" charset="0"/>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320793" y="934990"/>
            <a:ext cx="8500990" cy="5506052"/>
          </a:xfrm>
          <a:prstGeom prst="rect">
            <a:avLst/>
          </a:prstGeom>
        </p:spPr>
        <p:txBody>
          <a:bodyPr/>
          <a:lstStyle>
            <a:lvl1pPr marL="199380" indent="-199380">
              <a:buFont typeface="+mj-lt"/>
              <a:buAutoNum type="arabicPeriod"/>
              <a:defRPr lang="en-US" dirty="0">
                <a:latin typeface="+mn-lt"/>
              </a:defRPr>
            </a:lvl1pPr>
            <a:lvl2pPr marL="357131" indent="-157751">
              <a:buFont typeface="+mj-lt"/>
              <a:buAutoNum type="alphaUcPeriod"/>
              <a:defRPr>
                <a:latin typeface="+mn-lt"/>
              </a:defRPr>
            </a:lvl2pPr>
            <a:lvl3pPr marL="514883" indent="-157751">
              <a:buFont typeface="+mj-lt"/>
              <a:buAutoNum type="arabicParenR"/>
              <a:defRPr>
                <a:latin typeface="+mn-lt"/>
              </a:defRPr>
            </a:lvl3pPr>
            <a:lvl4pPr marL="672633" indent="-157751">
              <a:buFont typeface="+mj-lt"/>
              <a:buAutoNum type="alphaLcParenR"/>
              <a:defRPr>
                <a:latin typeface="+mn-lt"/>
              </a:defRPr>
            </a:lvl4pPr>
            <a:lvl5pPr marL="788756" indent="-118313">
              <a:buFont typeface="+mj-lt"/>
              <a:buAutoNum type="romanLcPeriod"/>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Tree>
    <p:extLst>
      <p:ext uri="{BB962C8B-B14F-4D97-AF65-F5344CB8AC3E}">
        <p14:creationId xmlns:p14="http://schemas.microsoft.com/office/powerpoint/2010/main" val="1976803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up (2x0) Content">
    <p:spTree>
      <p:nvGrpSpPr>
        <p:cNvPr id="1" name=""/>
        <p:cNvGrpSpPr/>
        <p:nvPr/>
      </p:nvGrpSpPr>
      <p:grpSpPr>
        <a:xfrm>
          <a:off x="0" y="0"/>
          <a:ext cx="0" cy="0"/>
          <a:chOff x="0" y="0"/>
          <a:chExt cx="0" cy="0"/>
        </a:xfrm>
      </p:grpSpPr>
      <p:sp>
        <p:nvSpPr>
          <p:cNvPr id="4" name="Content Placeholder 3"/>
          <p:cNvSpPr>
            <a:spLocks noGrp="1"/>
          </p:cNvSpPr>
          <p:nvPr>
            <p:ph sz="quarter" idx="13"/>
          </p:nvPr>
        </p:nvSpPr>
        <p:spPr>
          <a:xfrm>
            <a:off x="320793" y="934990"/>
            <a:ext cx="4041980" cy="5506052"/>
          </a:xfrm>
        </p:spPr>
        <p:txBody>
          <a:bodyPr/>
          <a:lstStyle>
            <a:lvl1pPr marL="157751" indent="-157751">
              <a:defRPr>
                <a:latin typeface="+mn-lt"/>
              </a:defRPr>
            </a:lvl1pPr>
            <a:lvl2pPr marL="314408" indent="-157751">
              <a:tabLst/>
              <a:defRPr>
                <a:latin typeface="+mn-lt"/>
              </a:defRPr>
            </a:lvl2pPr>
            <a:lvl3pPr marL="472158" indent="-157751">
              <a:defRPr>
                <a:latin typeface="+mn-lt"/>
              </a:defRPr>
            </a:lvl3pPr>
            <a:lvl4pPr marL="629909" indent="-157751">
              <a:defRPr>
                <a:latin typeface="+mn-lt"/>
              </a:defRPr>
            </a:lvl4pPr>
            <a:lvl5pPr marL="788756" indent="-158847">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9" name="Content Placeholder 3"/>
          <p:cNvSpPr>
            <a:spLocks noGrp="1"/>
          </p:cNvSpPr>
          <p:nvPr>
            <p:ph sz="quarter" idx="14"/>
          </p:nvPr>
        </p:nvSpPr>
        <p:spPr>
          <a:xfrm>
            <a:off x="4779802" y="934990"/>
            <a:ext cx="4041980" cy="5506052"/>
          </a:xfrm>
        </p:spPr>
        <p:txBody>
          <a:bodyPr/>
          <a:lstStyle>
            <a:lvl1pPr marL="157751" indent="-157751">
              <a:defRPr>
                <a:latin typeface="+mn-lt"/>
              </a:defRPr>
            </a:lvl1pPr>
            <a:lvl2pPr marL="314408" indent="-157751">
              <a:defRPr>
                <a:latin typeface="+mn-lt"/>
              </a:defRPr>
            </a:lvl2pPr>
            <a:lvl3pPr marL="472158" indent="-157751">
              <a:defRPr>
                <a:latin typeface="+mn-lt"/>
              </a:defRPr>
            </a:lvl3pPr>
            <a:lvl4pPr marL="629909" indent="-157751">
              <a:defRPr>
                <a:latin typeface="+mn-lt"/>
              </a:defRPr>
            </a:lvl4pPr>
            <a:lvl5pPr marL="788756" indent="-157751">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463576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up (2x1)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89"/>
            <a:ext cx="404198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5" name="Content Placeholder 3"/>
          <p:cNvSpPr>
            <a:spLocks noGrp="1"/>
          </p:cNvSpPr>
          <p:nvPr>
            <p:ph sz="quarter" idx="18"/>
          </p:nvPr>
        </p:nvSpPr>
        <p:spPr>
          <a:xfrm>
            <a:off x="4779802" y="934989"/>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850099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1204119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up (1x1)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89"/>
            <a:ext cx="850099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850099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2602425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up (2x2)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90"/>
            <a:ext cx="404198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5" name="Content Placeholder 3"/>
          <p:cNvSpPr>
            <a:spLocks noGrp="1"/>
          </p:cNvSpPr>
          <p:nvPr>
            <p:ph sz="quarter" idx="18"/>
          </p:nvPr>
        </p:nvSpPr>
        <p:spPr>
          <a:xfrm>
            <a:off x="4779802" y="934990"/>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7" name="Content Placeholder 3"/>
          <p:cNvSpPr>
            <a:spLocks noGrp="1"/>
          </p:cNvSpPr>
          <p:nvPr>
            <p:ph sz="quarter" idx="20"/>
          </p:nvPr>
        </p:nvSpPr>
        <p:spPr>
          <a:xfrm>
            <a:off x="4779802" y="3843848"/>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610293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20793" y="2"/>
            <a:ext cx="8500990" cy="796473"/>
          </a:xfrm>
          <a:prstGeom prst="rect">
            <a:avLst/>
          </a:prstGeom>
        </p:spPr>
        <p:txBody>
          <a:bodyPr vert="horz" lIns="0" tIns="84134" rIns="0" bIns="84134" rtlCol="0" anchor="b" anchorCtr="0">
            <a:normAutofit/>
          </a:bodyPr>
          <a:lstStyle/>
          <a:p>
            <a:r>
              <a:rPr lang="ja-JP" altLang="en-US" dirty="0"/>
              <a:t>マスター タイトルの書式設定</a:t>
            </a:r>
            <a:endParaRPr lang="en-US" dirty="0"/>
          </a:p>
        </p:txBody>
      </p:sp>
      <p:cxnSp>
        <p:nvCxnSpPr>
          <p:cNvPr id="18" name="Straight Connector 17"/>
          <p:cNvCxnSpPr/>
          <p:nvPr/>
        </p:nvCxnSpPr>
        <p:spPr>
          <a:xfrm>
            <a:off x="0" y="796473"/>
            <a:ext cx="9144000" cy="0"/>
          </a:xfrm>
          <a:prstGeom prst="line">
            <a:avLst/>
          </a:prstGeom>
          <a:ln w="6350">
            <a:solidFill>
              <a:srgbClr val="818D93"/>
            </a:solidFill>
          </a:ln>
        </p:spPr>
        <p:style>
          <a:lnRef idx="1">
            <a:schemeClr val="accent1"/>
          </a:lnRef>
          <a:fillRef idx="0">
            <a:schemeClr val="accent1"/>
          </a:fillRef>
          <a:effectRef idx="0">
            <a:schemeClr val="accent1"/>
          </a:effectRef>
          <a:fontRef idx="minor">
            <a:schemeClr val="tx1"/>
          </a:fontRef>
        </p:style>
      </p:cxnSp>
      <p:sp>
        <p:nvSpPr>
          <p:cNvPr id="9" name="Text Placeholder 8"/>
          <p:cNvSpPr>
            <a:spLocks noGrp="1"/>
          </p:cNvSpPr>
          <p:nvPr>
            <p:ph type="body" idx="1"/>
          </p:nvPr>
        </p:nvSpPr>
        <p:spPr>
          <a:xfrm>
            <a:off x="320052" y="934990"/>
            <a:ext cx="8500990" cy="5506052"/>
          </a:xfrm>
          <a:prstGeom prst="rect">
            <a:avLst/>
          </a:prstGeom>
        </p:spPr>
        <p:txBody>
          <a:bodyPr vert="horz" lIns="0" tIns="0" rIns="0" bIns="0" rtlCol="0">
            <a:normAutofit/>
          </a:bodyPr>
          <a:lstStyle/>
          <a:p>
            <a:pPr lvl="0"/>
            <a:r>
              <a:rPr lang="ja-JP" altLang="en-US" dirty="0"/>
              <a:t>マスター テキストの書式設定</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314408" marR="0" lvl="1"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a:pP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975" b="0" i="0" u="none" strike="noStrike" kern="1200" cap="none" spc="0" normalizeH="0" baseline="0" noProof="0" dirty="0">
                <a:ln>
                  <a:noFill/>
                </a:ln>
                <a:solidFill>
                  <a:srgbClr val="000000"/>
                </a:solidFill>
                <a:effectLst/>
                <a:uLnTx/>
                <a:uFillTx/>
                <a:latin typeface="+mn-lt"/>
                <a:ea typeface="MS PGothic"/>
                <a:cs typeface="+mn-cs"/>
              </a:rPr>
              <a:t>2 </a:t>
            </a: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472158" marR="0" lvl="2"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3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629909" marR="0" lvl="3"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4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788756" marR="0" lvl="4"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5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p:txBody>
      </p:sp>
      <p:sp>
        <p:nvSpPr>
          <p:cNvPr id="10" name="Slide Number Placeholder 7"/>
          <p:cNvSpPr txBox="1">
            <a:spLocks/>
          </p:cNvSpPr>
          <p:nvPr userDrawn="1"/>
        </p:nvSpPr>
        <p:spPr>
          <a:xfrm>
            <a:off x="0" y="6511709"/>
            <a:ext cx="481188" cy="346293"/>
          </a:xfrm>
          <a:prstGeom prst="rect">
            <a:avLst/>
          </a:prstGeom>
        </p:spPr>
        <p:txBody>
          <a:bodyPr vert="horz" lIns="0" tIns="0" rIns="0" bIns="0" rtlCol="0" anchor="ctr"/>
          <a:lstStyle>
            <a:defPPr>
              <a:defRPr lang="en-US"/>
            </a:defPPr>
            <a:lvl1pPr marL="0" algn="r" defTabSz="457200" rtl="0" eaLnBrk="1" latinLnBrk="0" hangingPunct="1">
              <a:defRPr lang="en-US" sz="800" b="0" kern="1200" smtClean="0">
                <a:solidFill>
                  <a:srgbClr val="000000"/>
                </a:solidFill>
                <a:latin typeface="+mj-lt"/>
                <a:ea typeface="+mn-ea"/>
                <a:cs typeface="+mn-cs"/>
              </a:defRPr>
            </a:lvl1pPr>
            <a:lvl2pPr marL="483306" algn="l" defTabSz="483306" rtl="0" eaLnBrk="1" latinLnBrk="0" hangingPunct="1">
              <a:defRPr sz="1900" kern="1200">
                <a:solidFill>
                  <a:schemeClr val="tx1"/>
                </a:solidFill>
                <a:latin typeface="+mn-lt"/>
                <a:ea typeface="+mn-ea"/>
                <a:cs typeface="+mn-cs"/>
              </a:defRPr>
            </a:lvl2pPr>
            <a:lvl3pPr marL="966612" algn="l" defTabSz="483306" rtl="0" eaLnBrk="1" latinLnBrk="0" hangingPunct="1">
              <a:defRPr sz="1900" kern="1200">
                <a:solidFill>
                  <a:schemeClr val="tx1"/>
                </a:solidFill>
                <a:latin typeface="+mn-lt"/>
                <a:ea typeface="+mn-ea"/>
                <a:cs typeface="+mn-cs"/>
              </a:defRPr>
            </a:lvl3pPr>
            <a:lvl4pPr marL="1449918" algn="l" defTabSz="483306" rtl="0" eaLnBrk="1" latinLnBrk="0" hangingPunct="1">
              <a:defRPr sz="1900" kern="1200">
                <a:solidFill>
                  <a:schemeClr val="tx1"/>
                </a:solidFill>
                <a:latin typeface="+mn-lt"/>
                <a:ea typeface="+mn-ea"/>
                <a:cs typeface="+mn-cs"/>
              </a:defRPr>
            </a:lvl4pPr>
            <a:lvl5pPr marL="1933224" algn="l" defTabSz="483306" rtl="0" eaLnBrk="1" latinLnBrk="0" hangingPunct="1">
              <a:defRPr sz="1900" kern="1200">
                <a:solidFill>
                  <a:schemeClr val="tx1"/>
                </a:solidFill>
                <a:latin typeface="+mn-lt"/>
                <a:ea typeface="+mn-ea"/>
                <a:cs typeface="+mn-cs"/>
              </a:defRPr>
            </a:lvl5pPr>
            <a:lvl6pPr marL="2416531" algn="l" defTabSz="483306" rtl="0" eaLnBrk="1" latinLnBrk="0" hangingPunct="1">
              <a:defRPr sz="1900" kern="1200">
                <a:solidFill>
                  <a:schemeClr val="tx1"/>
                </a:solidFill>
                <a:latin typeface="+mn-lt"/>
                <a:ea typeface="+mn-ea"/>
                <a:cs typeface="+mn-cs"/>
              </a:defRPr>
            </a:lvl6pPr>
            <a:lvl7pPr marL="2899837" algn="l" defTabSz="483306" rtl="0" eaLnBrk="1" latinLnBrk="0" hangingPunct="1">
              <a:defRPr sz="1900" kern="1200">
                <a:solidFill>
                  <a:schemeClr val="tx1"/>
                </a:solidFill>
                <a:latin typeface="+mn-lt"/>
                <a:ea typeface="+mn-ea"/>
                <a:cs typeface="+mn-cs"/>
              </a:defRPr>
            </a:lvl7pPr>
            <a:lvl8pPr marL="3383143" algn="l" defTabSz="483306" rtl="0" eaLnBrk="1" latinLnBrk="0" hangingPunct="1">
              <a:defRPr sz="1900" kern="1200">
                <a:solidFill>
                  <a:schemeClr val="tx1"/>
                </a:solidFill>
                <a:latin typeface="+mn-lt"/>
                <a:ea typeface="+mn-ea"/>
                <a:cs typeface="+mn-cs"/>
              </a:defRPr>
            </a:lvl8pPr>
            <a:lvl9pPr marL="3866449" algn="l" defTabSz="483306" rtl="0" eaLnBrk="1" latinLnBrk="0" hangingPunct="1">
              <a:defRPr sz="1900" kern="1200">
                <a:solidFill>
                  <a:schemeClr val="tx1"/>
                </a:solidFill>
                <a:latin typeface="+mn-lt"/>
                <a:ea typeface="+mn-ea"/>
                <a:cs typeface="+mn-cs"/>
              </a:defRPr>
            </a:lvl9pPr>
          </a:lstStyle>
          <a:p>
            <a:fld id="{A0C08A6A-8EA3-4211-93FD-76FB27967F5A}" type="slidenum">
              <a:rPr sz="600">
                <a:ea typeface="Yu Gothic" panose="020B0400000000000000" pitchFamily="34" charset="-128"/>
              </a:rPr>
              <a:pPr/>
              <a:t>‹#›</a:t>
            </a:fld>
            <a:endParaRPr sz="600" dirty="0">
              <a:ea typeface="Yu Gothic" panose="020B0400000000000000" pitchFamily="34" charset="-128"/>
            </a:endParaRPr>
          </a:p>
        </p:txBody>
      </p:sp>
      <p:sp>
        <p:nvSpPr>
          <p:cNvPr id="4" name="TextBox 3"/>
          <p:cNvSpPr txBox="1"/>
          <p:nvPr userDrawn="1"/>
        </p:nvSpPr>
        <p:spPr>
          <a:xfrm>
            <a:off x="481189" y="6511709"/>
            <a:ext cx="7506332" cy="346293"/>
          </a:xfrm>
          <a:prstGeom prst="rect">
            <a:avLst/>
          </a:prstGeom>
          <a:noFill/>
        </p:spPr>
        <p:txBody>
          <a:bodyPr wrap="square" lIns="63101" tIns="0" rIns="315503" bIns="0" rtlCol="0" anchor="ctr" anchorCtr="0">
            <a:noAutofit/>
          </a:bodyPr>
          <a:lstStyle/>
          <a:p>
            <a:pPr defTabSz="333518">
              <a:defRPr/>
            </a:pPr>
            <a:r>
              <a:rPr lang="en-US" sz="525" dirty="0">
                <a:solidFill>
                  <a:srgbClr val="000000"/>
                </a:solidFill>
                <a:ea typeface="Yu Gothic" panose="020B0400000000000000" pitchFamily="34" charset="-128"/>
              </a:rPr>
              <a:t>|   Private and confidential</a:t>
            </a:r>
          </a:p>
        </p:txBody>
      </p:sp>
      <p:pic>
        <p:nvPicPr>
          <p:cNvPr id="3" name="図 2"/>
          <p:cNvPicPr>
            <a:picLocks noChangeAspect="1"/>
          </p:cNvPicPr>
          <p:nvPr userDrawn="1"/>
        </p:nvPicPr>
        <p:blipFill>
          <a:blip r:embed="rId19" cstate="email">
            <a:extLst>
              <a:ext uri="{28A0092B-C50C-407E-A947-70E740481C1C}">
                <a14:useLocalDpi xmlns:a14="http://schemas.microsoft.com/office/drawing/2010/main"/>
              </a:ext>
            </a:extLst>
          </a:blip>
          <a:stretch>
            <a:fillRect/>
          </a:stretch>
        </p:blipFill>
        <p:spPr>
          <a:xfrm>
            <a:off x="7987521" y="6511707"/>
            <a:ext cx="1154317" cy="342060"/>
          </a:xfrm>
          <a:prstGeom prst="rect">
            <a:avLst/>
          </a:prstGeom>
        </p:spPr>
      </p:pic>
    </p:spTree>
    <p:extLst>
      <p:ext uri="{BB962C8B-B14F-4D97-AF65-F5344CB8AC3E}">
        <p14:creationId xmlns:p14="http://schemas.microsoft.com/office/powerpoint/2010/main" val="22767017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marL="0" algn="l" defTabSz="315503" rtl="0" eaLnBrk="1" latinLnBrk="0" hangingPunct="1">
        <a:lnSpc>
          <a:spcPct val="100000"/>
        </a:lnSpc>
        <a:spcBef>
          <a:spcPct val="0"/>
        </a:spcBef>
        <a:buNone/>
        <a:defRPr kumimoji="1" lang="en-US" sz="1500" b="1" kern="1200" baseline="0" dirty="0">
          <a:solidFill>
            <a:schemeClr val="tx2"/>
          </a:solidFill>
          <a:latin typeface="Arial Narrow" panose="020B0606020202030204" pitchFamily="34" charset="0"/>
          <a:ea typeface="Yu Gothic" panose="020B0400000000000000" pitchFamily="34" charset="-128"/>
          <a:cs typeface="+mj-cs"/>
        </a:defRPr>
      </a:lvl1pPr>
    </p:titleStyle>
    <p:bodyStyle>
      <a:lvl1pPr marL="157751" marR="0" indent="-157751" algn="l" defTabSz="333518" rtl="0" eaLnBrk="1" fontAlgn="auto" latinLnBrk="0" hangingPunct="1">
        <a:lnSpc>
          <a:spcPct val="110000"/>
        </a:lnSpc>
        <a:spcBef>
          <a:spcPts val="621"/>
        </a:spcBef>
        <a:spcAft>
          <a:spcPts val="0"/>
        </a:spcAft>
        <a:buClrTx/>
        <a:buSzPct val="90000"/>
        <a:buFont typeface="Wingdings 2" panose="05020102010507070707" pitchFamily="18" charset="2"/>
        <a:buChar char=""/>
        <a:tabLst/>
        <a:defRPr kumimoji="1" lang="en-US" sz="975" b="0" kern="1200" dirty="0" smtClean="0">
          <a:solidFill>
            <a:schemeClr val="tx1"/>
          </a:solidFill>
          <a:latin typeface="+mn-lt"/>
          <a:ea typeface="Yu Gothic" panose="020B0400000000000000" pitchFamily="34" charset="-128"/>
          <a:cs typeface="+mn-cs"/>
        </a:defRPr>
      </a:lvl1pPr>
      <a:lvl2pPr marL="314408" marR="0"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kumimoji="1" lang="en-US" sz="975" kern="1200" dirty="0" smtClean="0">
          <a:solidFill>
            <a:schemeClr val="tx1"/>
          </a:solidFill>
          <a:latin typeface="+mn-lt"/>
          <a:ea typeface="Yu Gothic" panose="020B0400000000000000" pitchFamily="34" charset="-128"/>
          <a:cs typeface="+mn-cs"/>
        </a:defRPr>
      </a:lvl2pPr>
      <a:lvl3pPr marL="472158" marR="0"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kumimoji="1" lang="en-US" sz="825" kern="1200" dirty="0" smtClean="0">
          <a:solidFill>
            <a:schemeClr val="tx1"/>
          </a:solidFill>
          <a:latin typeface="+mn-lt"/>
          <a:ea typeface="Yu Gothic" panose="020B0400000000000000" pitchFamily="34" charset="-128"/>
          <a:cs typeface="+mn-cs"/>
        </a:defRPr>
      </a:lvl3pPr>
      <a:lvl4pPr marL="629909" marR="0"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kumimoji="1" lang="en-US" sz="825" kern="1200" dirty="0" smtClean="0">
          <a:solidFill>
            <a:schemeClr val="tx1"/>
          </a:solidFill>
          <a:latin typeface="+mn-lt"/>
          <a:ea typeface="Yu Gothic" panose="020B0400000000000000" pitchFamily="34" charset="-128"/>
          <a:cs typeface="+mn-cs"/>
        </a:defRPr>
      </a:lvl4pPr>
      <a:lvl5pPr marL="788756" marR="0"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kumimoji="1" lang="en-US" sz="825" kern="1200" dirty="0" smtClean="0">
          <a:solidFill>
            <a:schemeClr val="tx1"/>
          </a:solidFill>
          <a:latin typeface="+mn-lt"/>
          <a:ea typeface="Yu Gothic" panose="020B0400000000000000" pitchFamily="34" charset="-128"/>
          <a:cs typeface="+mn-cs"/>
        </a:defRPr>
      </a:lvl5pPr>
      <a:lvl6pPr marL="1834346"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6pPr>
      <a:lvl7pPr marL="2167864"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7pPr>
      <a:lvl8pPr marL="2501381"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8pPr>
      <a:lvl9pPr marL="2834899"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9pPr>
    </p:bodyStyle>
    <p:otherStyle>
      <a:defPPr>
        <a:defRPr lang="en-US"/>
      </a:defPPr>
      <a:lvl1pPr marL="0" algn="l" defTabSz="333518" rtl="0" eaLnBrk="1" latinLnBrk="0" hangingPunct="1">
        <a:defRPr kumimoji="1" sz="1275" kern="1200">
          <a:solidFill>
            <a:schemeClr val="tx1"/>
          </a:solidFill>
          <a:latin typeface="+mn-lt"/>
          <a:ea typeface="+mn-ea"/>
          <a:cs typeface="+mn-cs"/>
        </a:defRPr>
      </a:lvl1pPr>
      <a:lvl2pPr marL="333518" algn="l" defTabSz="333518" rtl="0" eaLnBrk="1" latinLnBrk="0" hangingPunct="1">
        <a:defRPr kumimoji="1" sz="1275" kern="1200">
          <a:solidFill>
            <a:schemeClr val="tx1"/>
          </a:solidFill>
          <a:latin typeface="+mn-lt"/>
          <a:ea typeface="+mn-ea"/>
          <a:cs typeface="+mn-cs"/>
        </a:defRPr>
      </a:lvl2pPr>
      <a:lvl3pPr marL="667035" algn="l" defTabSz="333518" rtl="0" eaLnBrk="1" latinLnBrk="0" hangingPunct="1">
        <a:defRPr kumimoji="1" sz="1275" kern="1200">
          <a:solidFill>
            <a:schemeClr val="tx1"/>
          </a:solidFill>
          <a:latin typeface="+mn-lt"/>
          <a:ea typeface="+mn-ea"/>
          <a:cs typeface="+mn-cs"/>
        </a:defRPr>
      </a:lvl3pPr>
      <a:lvl4pPr marL="1000553" algn="l" defTabSz="333518" rtl="0" eaLnBrk="1" latinLnBrk="0" hangingPunct="1">
        <a:defRPr kumimoji="1" sz="1275" kern="1200">
          <a:solidFill>
            <a:schemeClr val="tx1"/>
          </a:solidFill>
          <a:latin typeface="+mn-lt"/>
          <a:ea typeface="+mn-ea"/>
          <a:cs typeface="+mn-cs"/>
        </a:defRPr>
      </a:lvl4pPr>
      <a:lvl5pPr marL="1334069" algn="l" defTabSz="333518" rtl="0" eaLnBrk="1" latinLnBrk="0" hangingPunct="1">
        <a:defRPr kumimoji="1" sz="1275" kern="1200">
          <a:solidFill>
            <a:schemeClr val="tx1"/>
          </a:solidFill>
          <a:latin typeface="+mn-lt"/>
          <a:ea typeface="+mn-ea"/>
          <a:cs typeface="+mn-cs"/>
        </a:defRPr>
      </a:lvl5pPr>
      <a:lvl6pPr marL="1667588" algn="l" defTabSz="333518" rtl="0" eaLnBrk="1" latinLnBrk="0" hangingPunct="1">
        <a:defRPr kumimoji="1" sz="1275" kern="1200">
          <a:solidFill>
            <a:schemeClr val="tx1"/>
          </a:solidFill>
          <a:latin typeface="+mn-lt"/>
          <a:ea typeface="+mn-ea"/>
          <a:cs typeface="+mn-cs"/>
        </a:defRPr>
      </a:lvl6pPr>
      <a:lvl7pPr marL="2001105" algn="l" defTabSz="333518" rtl="0" eaLnBrk="1" latinLnBrk="0" hangingPunct="1">
        <a:defRPr kumimoji="1" sz="1275" kern="1200">
          <a:solidFill>
            <a:schemeClr val="tx1"/>
          </a:solidFill>
          <a:latin typeface="+mn-lt"/>
          <a:ea typeface="+mn-ea"/>
          <a:cs typeface="+mn-cs"/>
        </a:defRPr>
      </a:lvl7pPr>
      <a:lvl8pPr marL="2334623" algn="l" defTabSz="333518" rtl="0" eaLnBrk="1" latinLnBrk="0" hangingPunct="1">
        <a:defRPr kumimoji="1" sz="1275" kern="1200">
          <a:solidFill>
            <a:schemeClr val="tx1"/>
          </a:solidFill>
          <a:latin typeface="+mn-lt"/>
          <a:ea typeface="+mn-ea"/>
          <a:cs typeface="+mn-cs"/>
        </a:defRPr>
      </a:lvl8pPr>
      <a:lvl9pPr marL="2668140" algn="l" defTabSz="333518" rtl="0" eaLnBrk="1" latinLnBrk="0" hangingPunct="1">
        <a:defRPr kumimoji="1" sz="127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9.xml"/><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image" Target="../media/image5.jp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4.emf"/><Relationship Id="rId7" Type="http://schemas.openxmlformats.org/officeDocument/2006/relationships/image" Target="../media/image18.emf"/><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17.emf"/><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22.JPG"/><Relationship Id="rId5" Type="http://schemas.openxmlformats.org/officeDocument/2006/relationships/image" Target="../media/image21.JPG"/><Relationship Id="rId4" Type="http://schemas.openxmlformats.org/officeDocument/2006/relationships/image" Target="../media/image20.JP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ctrTitle"/>
          </p:nvPr>
        </p:nvSpPr>
        <p:spPr>
          <a:xfrm>
            <a:off x="323528" y="2420888"/>
            <a:ext cx="5607777" cy="1189418"/>
          </a:xfrm>
        </p:spPr>
        <p:txBody>
          <a:bodyPr>
            <a:noAutofit/>
          </a:bodyPr>
          <a:lstStyle/>
          <a:p>
            <a:r>
              <a:rPr lang="en-US" sz="2400" b="1" i="1" dirty="0" smtClean="0">
                <a:solidFill>
                  <a:schemeClr val="tx2">
                    <a:lumMod val="60000"/>
                    <a:lumOff val="40000"/>
                  </a:schemeClr>
                </a:solidFill>
                <a:latin typeface="Book Antiqua" panose="02040602050305030304" pitchFamily="18" charset="0"/>
              </a:rPr>
              <a:t>Mizuho Asia Quarterly - </a:t>
            </a:r>
            <a:r>
              <a:rPr lang="en-US" sz="2400" b="1" i="1" dirty="0">
                <a:solidFill>
                  <a:schemeClr val="tx2">
                    <a:lumMod val="60000"/>
                    <a:lumOff val="40000"/>
                  </a:schemeClr>
                </a:solidFill>
                <a:latin typeface="Book Antiqua" panose="02040602050305030304" pitchFamily="18" charset="0"/>
              </a:rPr>
              <a:t>September FOMC and Beyond: The First Step ?</a:t>
            </a:r>
            <a:endParaRPr lang="en-US" sz="1800" dirty="0">
              <a:solidFill>
                <a:schemeClr val="accent6"/>
              </a:solidFill>
              <a:latin typeface="Book Antiqua" panose="02040602050305030304" pitchFamily="18" charset="0"/>
            </a:endParaRPr>
          </a:p>
        </p:txBody>
      </p:sp>
      <p:sp>
        <p:nvSpPr>
          <p:cNvPr id="11" name="Subtitle 10"/>
          <p:cNvSpPr>
            <a:spLocks noGrp="1"/>
          </p:cNvSpPr>
          <p:nvPr>
            <p:ph type="subTitle" idx="1"/>
          </p:nvPr>
        </p:nvSpPr>
        <p:spPr>
          <a:xfrm>
            <a:off x="5580112" y="6068649"/>
            <a:ext cx="1556927" cy="253314"/>
          </a:xfrm>
        </p:spPr>
        <p:txBody>
          <a:bodyPr>
            <a:noAutofit/>
          </a:bodyPr>
          <a:lstStyle/>
          <a:p>
            <a:r>
              <a:rPr lang="en-US" sz="900" b="0" dirty="0" smtClean="0"/>
              <a:t>September </a:t>
            </a:r>
            <a:r>
              <a:rPr lang="en-US" sz="900" b="0" dirty="0"/>
              <a:t>2024</a:t>
            </a:r>
          </a:p>
        </p:txBody>
      </p:sp>
      <p:sp>
        <p:nvSpPr>
          <p:cNvPr id="9" name="Text Box 22"/>
          <p:cNvSpPr txBox="1">
            <a:spLocks noChangeArrowheads="1"/>
          </p:cNvSpPr>
          <p:nvPr/>
        </p:nvSpPr>
        <p:spPr bwMode="auto">
          <a:xfrm>
            <a:off x="507077" y="6165304"/>
            <a:ext cx="1335881" cy="246682"/>
          </a:xfrm>
          <a:prstGeom prst="rect">
            <a:avLst/>
          </a:prstGeom>
          <a:noFill/>
          <a:ln w="9525" algn="ctr">
            <a:noFill/>
            <a:miter lim="800000"/>
            <a:headEnd/>
            <a:tailEnd/>
          </a:ln>
        </p:spPr>
        <p:txBody>
          <a:bodyPr wrap="square" tIns="81000" bIns="81000">
            <a:spAutoFit/>
          </a:bodyPr>
          <a:lstStyle/>
          <a:p>
            <a:pPr>
              <a:lnSpc>
                <a:spcPct val="90000"/>
              </a:lnSpc>
              <a:spcBef>
                <a:spcPct val="50000"/>
              </a:spcBef>
            </a:pPr>
            <a:r>
              <a:rPr lang="en-US" sz="600" dirty="0">
                <a:latin typeface="Times New Roman" pitchFamily="18" charset="0"/>
                <a:cs typeface="Times New Roman" pitchFamily="18" charset="0"/>
              </a:rPr>
              <a:t>Photo Credits: Shutterstock, FT</a:t>
            </a:r>
          </a:p>
        </p:txBody>
      </p:sp>
    </p:spTree>
    <p:extLst>
      <p:ext uri="{BB962C8B-B14F-4D97-AF65-F5344CB8AC3E}">
        <p14:creationId xmlns:p14="http://schemas.microsoft.com/office/powerpoint/2010/main" val="24136299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UST Yields: US Elections</a:t>
            </a:r>
            <a:endParaRPr lang="en-US" sz="1600" b="0" i="1" dirty="0">
              <a:solidFill>
                <a:srgbClr val="0070C0"/>
              </a:solidFill>
            </a:endParaRPr>
          </a:p>
        </p:txBody>
      </p:sp>
      <p:sp>
        <p:nvSpPr>
          <p:cNvPr id="6" name="Rectangle 5"/>
          <p:cNvSpPr/>
          <p:nvPr/>
        </p:nvSpPr>
        <p:spPr>
          <a:xfrm>
            <a:off x="3447085" y="1017904"/>
            <a:ext cx="831247" cy="192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pic>
        <p:nvPicPr>
          <p:cNvPr id="3" name="Picture 2"/>
          <p:cNvPicPr>
            <a:picLocks noChangeAspect="1"/>
          </p:cNvPicPr>
          <p:nvPr/>
        </p:nvPicPr>
        <p:blipFill>
          <a:blip r:embed="rId3"/>
          <a:stretch>
            <a:fillRect/>
          </a:stretch>
        </p:blipFill>
        <p:spPr>
          <a:xfrm>
            <a:off x="179513" y="988981"/>
            <a:ext cx="8752576" cy="4960299"/>
          </a:xfrm>
          <a:prstGeom prst="rect">
            <a:avLst/>
          </a:prstGeom>
        </p:spPr>
      </p:pic>
    </p:spTree>
    <p:extLst>
      <p:ext uri="{BB962C8B-B14F-4D97-AF65-F5344CB8AC3E}">
        <p14:creationId xmlns:p14="http://schemas.microsoft.com/office/powerpoint/2010/main" val="21051290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UST Yields</a:t>
            </a:r>
            <a:r>
              <a:rPr lang="en-US" sz="1800" dirty="0">
                <a:solidFill>
                  <a:schemeClr val="tx1"/>
                </a:solidFill>
              </a:rPr>
              <a:t>: Why Our Fiscal &amp; Consequent Yield Curve Views are Agnostic to Politics</a:t>
            </a:r>
            <a:endParaRPr lang="en-US" sz="1600" b="0" i="1" dirty="0">
              <a:solidFill>
                <a:srgbClr val="0070C0"/>
              </a:solidFill>
            </a:endParaRPr>
          </a:p>
        </p:txBody>
      </p:sp>
      <p:sp>
        <p:nvSpPr>
          <p:cNvPr id="6" name="Rectangle 5"/>
          <p:cNvSpPr/>
          <p:nvPr/>
        </p:nvSpPr>
        <p:spPr>
          <a:xfrm>
            <a:off x="3447085" y="1017904"/>
            <a:ext cx="831247" cy="192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320793" y="828448"/>
            <a:ext cx="7131527" cy="5728869"/>
          </a:xfrm>
          <a:prstGeom prst="rect">
            <a:avLst/>
          </a:prstGeom>
          <a:noFill/>
          <a:ln>
            <a:noFill/>
          </a:ln>
        </p:spPr>
      </p:pic>
    </p:spTree>
    <p:extLst>
      <p:ext uri="{BB962C8B-B14F-4D97-AF65-F5344CB8AC3E}">
        <p14:creationId xmlns:p14="http://schemas.microsoft.com/office/powerpoint/2010/main" val="29795542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u="sng" dirty="0" smtClean="0">
                <a:solidFill>
                  <a:srgbClr val="C00000"/>
                </a:solidFill>
              </a:rPr>
              <a:t>RISK - Policy</a:t>
            </a:r>
            <a:r>
              <a:rPr lang="en-US" sz="1800" dirty="0" smtClean="0">
                <a:solidFill>
                  <a:srgbClr val="0000FF"/>
                </a:solidFill>
              </a:rPr>
              <a:t>: </a:t>
            </a:r>
            <a:r>
              <a:rPr lang="en-US" sz="1800" dirty="0">
                <a:solidFill>
                  <a:srgbClr val="0000FF"/>
                </a:solidFill>
              </a:rPr>
              <a:t>USD Bears are Exhausting One-Sided/Dimensional, </a:t>
            </a:r>
            <a:r>
              <a:rPr lang="en-US" sz="1800" dirty="0" err="1">
                <a:solidFill>
                  <a:srgbClr val="0000FF"/>
                </a:solidFill>
              </a:rPr>
              <a:t>Dialled</a:t>
            </a:r>
            <a:r>
              <a:rPr lang="en-US" sz="1800" dirty="0">
                <a:solidFill>
                  <a:srgbClr val="0000FF"/>
                </a:solidFill>
              </a:rPr>
              <a:t>-up Fed (Cut) Bets</a:t>
            </a:r>
            <a:endParaRPr lang="en-US" sz="1600" b="0" i="1" dirty="0">
              <a:solidFill>
                <a:schemeClr val="accent6">
                  <a:lumMod val="75000"/>
                </a:schemeClr>
              </a:solidFill>
            </a:endParaRPr>
          </a:p>
        </p:txBody>
      </p:sp>
      <p:pic>
        <p:nvPicPr>
          <p:cNvPr id="6" name="Picture 5"/>
          <p:cNvPicPr>
            <a:picLocks noChangeAspect="1"/>
          </p:cNvPicPr>
          <p:nvPr/>
        </p:nvPicPr>
        <p:blipFill>
          <a:blip r:embed="rId3"/>
          <a:stretch>
            <a:fillRect/>
          </a:stretch>
        </p:blipFill>
        <p:spPr>
          <a:xfrm>
            <a:off x="5210908" y="820616"/>
            <a:ext cx="3897596" cy="2790092"/>
          </a:xfrm>
          <a:prstGeom prst="rect">
            <a:avLst/>
          </a:prstGeom>
        </p:spPr>
      </p:pic>
      <p:pic>
        <p:nvPicPr>
          <p:cNvPr id="3" name="Picture 2">
            <a:extLst>
              <a:ext uri="{FF2B5EF4-FFF2-40B4-BE49-F238E27FC236}">
                <a16:creationId xmlns:a16="http://schemas.microsoft.com/office/drawing/2014/main" id="{6CA8C1F3-6855-C694-4039-250AB35ABCF0}"/>
              </a:ext>
            </a:extLst>
          </p:cNvPr>
          <p:cNvPicPr>
            <a:picLocks noChangeAspect="1"/>
          </p:cNvPicPr>
          <p:nvPr/>
        </p:nvPicPr>
        <p:blipFill>
          <a:blip r:embed="rId4"/>
          <a:stretch>
            <a:fillRect/>
          </a:stretch>
        </p:blipFill>
        <p:spPr>
          <a:xfrm>
            <a:off x="5292081" y="3610708"/>
            <a:ext cx="3851920" cy="2952212"/>
          </a:xfrm>
          <a:prstGeom prst="rect">
            <a:avLst/>
          </a:prstGeom>
        </p:spPr>
      </p:pic>
      <p:pic>
        <p:nvPicPr>
          <p:cNvPr id="5" name="Picture 4"/>
          <p:cNvPicPr>
            <a:picLocks noChangeAspect="1"/>
          </p:cNvPicPr>
          <p:nvPr/>
        </p:nvPicPr>
        <p:blipFill>
          <a:blip r:embed="rId5"/>
          <a:stretch>
            <a:fillRect/>
          </a:stretch>
        </p:blipFill>
        <p:spPr>
          <a:xfrm>
            <a:off x="35496" y="820616"/>
            <a:ext cx="5139915" cy="5742305"/>
          </a:xfrm>
          <a:prstGeom prst="rect">
            <a:avLst/>
          </a:prstGeom>
        </p:spPr>
      </p:pic>
    </p:spTree>
    <p:extLst>
      <p:ext uri="{BB962C8B-B14F-4D97-AF65-F5344CB8AC3E}">
        <p14:creationId xmlns:p14="http://schemas.microsoft.com/office/powerpoint/2010/main" val="41393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1800" dirty="0" smtClean="0">
                <a:solidFill>
                  <a:srgbClr val="C00000"/>
                </a:solidFill>
                <a:cs typeface="Times New Roman" pitchFamily="18" charset="0"/>
              </a:rPr>
              <a:t>RISK</a:t>
            </a:r>
            <a:r>
              <a:rPr lang="en-US" altLang="ja-JP" sz="1800" dirty="0" smtClean="0">
                <a:cs typeface="Times New Roman" pitchFamily="18" charset="0"/>
              </a:rPr>
              <a:t>: Fed-</a:t>
            </a:r>
            <a:r>
              <a:rPr lang="en-US" altLang="ja-JP" sz="1800" dirty="0" err="1" smtClean="0">
                <a:cs typeface="Times New Roman" pitchFamily="18" charset="0"/>
              </a:rPr>
              <a:t>BoJ</a:t>
            </a:r>
            <a:r>
              <a:rPr lang="en-US" altLang="ja-JP" sz="1800" dirty="0" smtClean="0">
                <a:cs typeface="Times New Roman" pitchFamily="18" charset="0"/>
              </a:rPr>
              <a:t> &amp; JPY Correlations: </a:t>
            </a:r>
            <a:r>
              <a:rPr lang="en-US" altLang="ja-JP" sz="1800" dirty="0" smtClean="0">
                <a:solidFill>
                  <a:srgbClr val="0000FF"/>
                </a:solidFill>
                <a:cs typeface="Times New Roman" pitchFamily="18" charset="0"/>
              </a:rPr>
              <a:t>Fed’s Greater Sway </a:t>
            </a:r>
            <a:r>
              <a:rPr lang="en-US" altLang="ja-JP" sz="1800" smtClean="0">
                <a:cs typeface="Times New Roman" pitchFamily="18" charset="0"/>
              </a:rPr>
              <a:t>on </a:t>
            </a:r>
            <a:r>
              <a:rPr lang="en-US" altLang="ja-JP" sz="1800" smtClean="0">
                <a:solidFill>
                  <a:srgbClr val="0000FF"/>
                </a:solidFill>
                <a:cs typeface="Times New Roman" pitchFamily="18" charset="0"/>
              </a:rPr>
              <a:t>JPY</a:t>
            </a:r>
            <a:endParaRPr lang="en-US" sz="1600" i="1" dirty="0">
              <a:solidFill>
                <a:srgbClr val="0000FF"/>
              </a:solidFill>
            </a:endParaRPr>
          </a:p>
        </p:txBody>
      </p:sp>
      <p:pic>
        <p:nvPicPr>
          <p:cNvPr id="3" name="Picture 2"/>
          <p:cNvPicPr>
            <a:picLocks noChangeAspect="1"/>
          </p:cNvPicPr>
          <p:nvPr/>
        </p:nvPicPr>
        <p:blipFill>
          <a:blip r:embed="rId3"/>
          <a:stretch>
            <a:fillRect/>
          </a:stretch>
        </p:blipFill>
        <p:spPr>
          <a:xfrm>
            <a:off x="35496" y="820615"/>
            <a:ext cx="4680520" cy="5776737"/>
          </a:xfrm>
          <a:prstGeom prst="rect">
            <a:avLst/>
          </a:prstGeom>
        </p:spPr>
      </p:pic>
      <p:sp>
        <p:nvSpPr>
          <p:cNvPr id="6" name="Rectangle 5"/>
          <p:cNvSpPr/>
          <p:nvPr/>
        </p:nvSpPr>
        <p:spPr>
          <a:xfrm>
            <a:off x="4788024" y="892827"/>
            <a:ext cx="4355976" cy="5816977"/>
          </a:xfrm>
          <a:prstGeom prst="rect">
            <a:avLst/>
          </a:prstGeom>
        </p:spPr>
        <p:txBody>
          <a:bodyPr wrap="square">
            <a:spAutoFit/>
          </a:bodyPr>
          <a:lstStyle/>
          <a:p>
            <a:r>
              <a:rPr lang="en-SG" sz="1200" b="1" dirty="0" err="1">
                <a:solidFill>
                  <a:srgbClr val="000000"/>
                </a:solidFill>
                <a:latin typeface="Times New Roman" panose="02020603050405020304" pitchFamily="18" charset="0"/>
              </a:rPr>
              <a:t>BoJ</a:t>
            </a:r>
            <a:r>
              <a:rPr lang="en-SG" sz="1200" b="1" dirty="0">
                <a:solidFill>
                  <a:srgbClr val="000000"/>
                </a:solidFill>
                <a:latin typeface="Times New Roman" panose="02020603050405020304" pitchFamily="18" charset="0"/>
              </a:rPr>
              <a:t>: Suspended Tightening </a:t>
            </a:r>
            <a:endParaRPr lang="en-SG" sz="1200" dirty="0">
              <a:solidFill>
                <a:srgbClr val="000000"/>
              </a:solidFill>
              <a:latin typeface="Times New Roman" panose="02020603050405020304" pitchFamily="18" charset="0"/>
            </a:endParaRPr>
          </a:p>
          <a:p>
            <a:r>
              <a:rPr lang="en-US" sz="1200" dirty="0" smtClean="0">
                <a:solidFill>
                  <a:srgbClr val="000000"/>
                </a:solidFill>
                <a:latin typeface="Times New Roman" panose="02020603050405020304" pitchFamily="18" charset="0"/>
              </a:rPr>
              <a:t>To </a:t>
            </a:r>
            <a:r>
              <a:rPr lang="en-US" sz="1200" dirty="0">
                <a:solidFill>
                  <a:srgbClr val="000000"/>
                </a:solidFill>
                <a:latin typeface="Times New Roman" panose="02020603050405020304" pitchFamily="18" charset="0"/>
              </a:rPr>
              <a:t>be sure, the </a:t>
            </a:r>
            <a:r>
              <a:rPr lang="en-US" sz="1200" dirty="0" err="1">
                <a:solidFill>
                  <a:srgbClr val="000000"/>
                </a:solidFill>
                <a:latin typeface="Times New Roman" panose="02020603050405020304" pitchFamily="18" charset="0"/>
              </a:rPr>
              <a:t>BoJ</a:t>
            </a:r>
            <a:r>
              <a:rPr lang="en-US" sz="1200" dirty="0">
                <a:solidFill>
                  <a:srgbClr val="000000"/>
                </a:solidFill>
                <a:latin typeface="Times New Roman" panose="02020603050405020304" pitchFamily="18" charset="0"/>
              </a:rPr>
              <a:t> was </a:t>
            </a:r>
            <a:r>
              <a:rPr lang="en-US" sz="1200" b="1" dirty="0">
                <a:solidFill>
                  <a:srgbClr val="000000"/>
                </a:solidFill>
                <a:latin typeface="Times New Roman" panose="02020603050405020304" pitchFamily="18" charset="0"/>
              </a:rPr>
              <a:t>steadfast about higher terminal rates </a:t>
            </a:r>
            <a:r>
              <a:rPr lang="en-US" sz="1200" dirty="0">
                <a:solidFill>
                  <a:srgbClr val="000000"/>
                </a:solidFill>
                <a:latin typeface="Times New Roman" panose="02020603050405020304" pitchFamily="18" charset="0"/>
              </a:rPr>
              <a:t>and the commitment to get there. </a:t>
            </a:r>
            <a:r>
              <a:rPr lang="en-US" sz="1200" dirty="0" smtClean="0">
                <a:solidFill>
                  <a:srgbClr val="000000"/>
                </a:solidFill>
                <a:latin typeface="Times New Roman" panose="02020603050405020304" pitchFamily="18" charset="0"/>
              </a:rPr>
              <a:t> So</a:t>
            </a:r>
            <a:r>
              <a:rPr lang="en-US" sz="1200" dirty="0">
                <a:solidFill>
                  <a:srgbClr val="000000"/>
                </a:solidFill>
                <a:latin typeface="Times New Roman" panose="02020603050405020304" pitchFamily="18" charset="0"/>
              </a:rPr>
              <a:t>, on the surface there are no signs of bailing on further hikes. </a:t>
            </a:r>
            <a:r>
              <a:rPr lang="en-US" sz="1200" dirty="0" smtClean="0">
                <a:solidFill>
                  <a:srgbClr val="000000"/>
                </a:solidFill>
                <a:latin typeface="Times New Roman" panose="02020603050405020304" pitchFamily="18" charset="0"/>
              </a:rPr>
              <a:t> </a:t>
            </a:r>
            <a:r>
              <a:rPr lang="en-US" sz="1200" b="1" i="1" dirty="0" smtClean="0">
                <a:solidFill>
                  <a:srgbClr val="000000"/>
                </a:solidFill>
                <a:latin typeface="Times New Roman" panose="02020603050405020304" pitchFamily="18" charset="0"/>
              </a:rPr>
              <a:t>But </a:t>
            </a:r>
            <a:r>
              <a:rPr lang="en-US" sz="1200" dirty="0">
                <a:solidFill>
                  <a:srgbClr val="000000"/>
                </a:solidFill>
                <a:latin typeface="Times New Roman" panose="02020603050405020304" pitchFamily="18" charset="0"/>
              </a:rPr>
              <a:t>the </a:t>
            </a:r>
            <a:r>
              <a:rPr lang="en-US" sz="1200" b="1" dirty="0" err="1">
                <a:solidFill>
                  <a:srgbClr val="000000"/>
                </a:solidFill>
                <a:latin typeface="Times New Roman" panose="02020603050405020304" pitchFamily="18" charset="0"/>
              </a:rPr>
              <a:t>BoJ</a:t>
            </a:r>
            <a:r>
              <a:rPr lang="en-US" sz="1200" b="1" dirty="0">
                <a:solidFill>
                  <a:srgbClr val="000000"/>
                </a:solidFill>
                <a:latin typeface="Times New Roman" panose="02020603050405020304" pitchFamily="18" charset="0"/>
              </a:rPr>
              <a:t> adeptly suspended its foreseeable tightening plans</a:t>
            </a:r>
            <a:r>
              <a:rPr lang="en-US" sz="1200" dirty="0">
                <a:solidFill>
                  <a:srgbClr val="000000"/>
                </a:solidFill>
                <a:latin typeface="Times New Roman" panose="02020603050405020304" pitchFamily="18" charset="0"/>
              </a:rPr>
              <a:t>. </a:t>
            </a:r>
          </a:p>
          <a:p>
            <a:endParaRPr lang="en-SG" sz="1200" dirty="0">
              <a:solidFill>
                <a:srgbClr val="000000"/>
              </a:solidFill>
              <a:latin typeface="Times New Roman" panose="02020603050405020304" pitchFamily="18" charset="0"/>
            </a:endParaRPr>
          </a:p>
          <a:p>
            <a:r>
              <a:rPr lang="en-US" sz="1200" dirty="0" smtClean="0">
                <a:solidFill>
                  <a:srgbClr val="000000"/>
                </a:solidFill>
                <a:latin typeface="Times New Roman" panose="02020603050405020304" pitchFamily="18" charset="0"/>
              </a:rPr>
              <a:t>Not </a:t>
            </a:r>
            <a:r>
              <a:rPr lang="en-US" sz="1200" dirty="0">
                <a:solidFill>
                  <a:srgbClr val="000000"/>
                </a:solidFill>
                <a:latin typeface="Times New Roman" panose="02020603050405020304" pitchFamily="18" charset="0"/>
              </a:rPr>
              <a:t>only by alluding to </a:t>
            </a:r>
            <a:r>
              <a:rPr lang="en-US" sz="1200" b="1" i="1" dirty="0">
                <a:solidFill>
                  <a:srgbClr val="000000"/>
                </a:solidFill>
                <a:latin typeface="Times New Roman" panose="02020603050405020304" pitchFamily="18" charset="0"/>
              </a:rPr>
              <a:t>assessment of its two hikes so far, </a:t>
            </a:r>
            <a:r>
              <a:rPr lang="en-US" sz="1200" dirty="0">
                <a:solidFill>
                  <a:srgbClr val="000000"/>
                </a:solidFill>
                <a:latin typeface="Times New Roman" panose="02020603050405020304" pitchFamily="18" charset="0"/>
              </a:rPr>
              <a:t>suggesting an interim </a:t>
            </a:r>
            <a:r>
              <a:rPr lang="en-US" sz="1200" dirty="0" smtClean="0">
                <a:solidFill>
                  <a:srgbClr val="000000"/>
                </a:solidFill>
                <a:latin typeface="Times New Roman" panose="02020603050405020304" pitchFamily="18" charset="0"/>
              </a:rPr>
              <a:t>pause. But </a:t>
            </a:r>
            <a:r>
              <a:rPr lang="en-US" sz="1200" dirty="0">
                <a:solidFill>
                  <a:srgbClr val="000000"/>
                </a:solidFill>
                <a:latin typeface="Times New Roman" panose="02020603050405020304" pitchFamily="18" charset="0"/>
              </a:rPr>
              <a:t>critically by inserting the </a:t>
            </a:r>
            <a:r>
              <a:rPr lang="en-US" sz="1200" b="1" i="1" dirty="0">
                <a:solidFill>
                  <a:srgbClr val="000000"/>
                </a:solidFill>
                <a:latin typeface="Times New Roman" panose="02020603050405020304" pitchFamily="18" charset="0"/>
              </a:rPr>
              <a:t>pre-condition of stable markets for further hikes</a:t>
            </a:r>
            <a:r>
              <a:rPr lang="en-US" sz="1200" i="1" dirty="0">
                <a:solidFill>
                  <a:srgbClr val="000000"/>
                </a:solidFill>
                <a:latin typeface="Times New Roman" panose="02020603050405020304" pitchFamily="18" charset="0"/>
              </a:rPr>
              <a:t>. </a:t>
            </a:r>
            <a:endParaRPr lang="en-US" sz="1200" dirty="0">
              <a:solidFill>
                <a:srgbClr val="000000"/>
              </a:solidFill>
              <a:latin typeface="Times New Roman" panose="02020603050405020304" pitchFamily="18" charset="0"/>
            </a:endParaRPr>
          </a:p>
          <a:p>
            <a:endParaRPr lang="en-SG" sz="1200" dirty="0">
              <a:solidFill>
                <a:srgbClr val="000000"/>
              </a:solidFill>
              <a:latin typeface="Times New Roman" panose="02020603050405020304" pitchFamily="18" charset="0"/>
            </a:endParaRPr>
          </a:p>
          <a:p>
            <a:r>
              <a:rPr lang="en-US" sz="1200" dirty="0" smtClean="0">
                <a:solidFill>
                  <a:srgbClr val="000000"/>
                </a:solidFill>
                <a:latin typeface="Times New Roman" panose="02020603050405020304" pitchFamily="18" charset="0"/>
              </a:rPr>
              <a:t>This </a:t>
            </a:r>
            <a:r>
              <a:rPr lang="en-US" sz="1200" dirty="0">
                <a:solidFill>
                  <a:srgbClr val="000000"/>
                </a:solidFill>
                <a:latin typeface="Times New Roman" panose="02020603050405020304" pitchFamily="18" charset="0"/>
              </a:rPr>
              <a:t>is unmistakable central bank speak for </a:t>
            </a:r>
            <a:r>
              <a:rPr lang="en-US" sz="1200" b="1" dirty="0">
                <a:solidFill>
                  <a:srgbClr val="000000"/>
                </a:solidFill>
                <a:latin typeface="Times New Roman" panose="02020603050405020304" pitchFamily="18" charset="0"/>
              </a:rPr>
              <a:t>sitting on its hands for now</a:t>
            </a:r>
            <a:r>
              <a:rPr lang="en-US" sz="1200" dirty="0">
                <a:solidFill>
                  <a:srgbClr val="000000"/>
                </a:solidFill>
                <a:latin typeface="Times New Roman" panose="02020603050405020304" pitchFamily="18" charset="0"/>
              </a:rPr>
              <a:t>. </a:t>
            </a:r>
          </a:p>
          <a:p>
            <a:endParaRPr lang="en-SG" sz="1200" dirty="0">
              <a:solidFill>
                <a:srgbClr val="000000"/>
              </a:solidFill>
              <a:latin typeface="Times New Roman" panose="02020603050405020304" pitchFamily="18" charset="0"/>
            </a:endParaRPr>
          </a:p>
          <a:p>
            <a:r>
              <a:rPr lang="en-US" sz="1200" dirty="0" smtClean="0">
                <a:solidFill>
                  <a:srgbClr val="000000"/>
                </a:solidFill>
                <a:latin typeface="Times New Roman" panose="02020603050405020304" pitchFamily="18" charset="0"/>
              </a:rPr>
              <a:t>Specifically</a:t>
            </a:r>
            <a:r>
              <a:rPr lang="en-US" sz="1200" dirty="0">
                <a:solidFill>
                  <a:srgbClr val="000000"/>
                </a:solidFill>
                <a:latin typeface="Times New Roman" panose="02020603050405020304" pitchFamily="18" charset="0"/>
              </a:rPr>
              <a:t>, </a:t>
            </a:r>
            <a:r>
              <a:rPr lang="en-US" sz="1200" i="1" dirty="0">
                <a:solidFill>
                  <a:srgbClr val="000000"/>
                </a:solidFill>
                <a:latin typeface="Times New Roman" panose="02020603050405020304" pitchFamily="18" charset="0"/>
              </a:rPr>
              <a:t>to avert any inadvertent outbursts of upside JPY volatility. </a:t>
            </a:r>
            <a:endParaRPr lang="en-US" sz="1200" dirty="0">
              <a:solidFill>
                <a:srgbClr val="000000"/>
              </a:solidFill>
              <a:latin typeface="Times New Roman" panose="02020603050405020304" pitchFamily="18" charset="0"/>
            </a:endParaRPr>
          </a:p>
          <a:p>
            <a:endParaRPr lang="en-SG" sz="1200" dirty="0">
              <a:solidFill>
                <a:srgbClr val="000000"/>
              </a:solidFill>
              <a:latin typeface="Times New Roman" panose="02020603050405020304" pitchFamily="18" charset="0"/>
            </a:endParaRPr>
          </a:p>
          <a:p>
            <a:r>
              <a:rPr lang="en-US" sz="1200" dirty="0" smtClean="0">
                <a:solidFill>
                  <a:srgbClr val="000000"/>
                </a:solidFill>
                <a:latin typeface="Times New Roman" panose="02020603050405020304" pitchFamily="18" charset="0"/>
              </a:rPr>
              <a:t>Which </a:t>
            </a:r>
            <a:r>
              <a:rPr lang="en-US" sz="1200" dirty="0">
                <a:solidFill>
                  <a:srgbClr val="000000"/>
                </a:solidFill>
                <a:latin typeface="Times New Roman" panose="02020603050405020304" pitchFamily="18" charset="0"/>
              </a:rPr>
              <a:t>is to the detriment of the economy from a double-whammy of adverse income and wealth effects. </a:t>
            </a:r>
            <a:endParaRPr lang="en-SG" sz="1400" dirty="0">
              <a:solidFill>
                <a:srgbClr val="000000"/>
              </a:solidFill>
              <a:latin typeface="Times New Roman" panose="02020603050405020304" pitchFamily="18" charset="0"/>
            </a:endParaRPr>
          </a:p>
          <a:p>
            <a:endParaRPr lang="en-US" sz="1200" dirty="0" smtClean="0">
              <a:solidFill>
                <a:srgbClr val="000000"/>
              </a:solidFill>
              <a:latin typeface="Times New Roman" panose="02020603050405020304" pitchFamily="18" charset="0"/>
            </a:endParaRPr>
          </a:p>
          <a:p>
            <a:r>
              <a:rPr lang="en-US" sz="1200" dirty="0" smtClean="0">
                <a:solidFill>
                  <a:srgbClr val="000000"/>
                </a:solidFill>
                <a:latin typeface="Times New Roman" panose="02020603050405020304" pitchFamily="18" charset="0"/>
              </a:rPr>
              <a:t>To </a:t>
            </a:r>
            <a:r>
              <a:rPr lang="en-US" sz="1200" dirty="0">
                <a:solidFill>
                  <a:srgbClr val="000000"/>
                </a:solidFill>
                <a:latin typeface="Times New Roman" panose="02020603050405020304" pitchFamily="18" charset="0"/>
              </a:rPr>
              <a:t>that end, </a:t>
            </a:r>
            <a:r>
              <a:rPr lang="en-US" sz="1200" b="1" dirty="0" err="1">
                <a:solidFill>
                  <a:srgbClr val="000000"/>
                </a:solidFill>
                <a:latin typeface="Times New Roman" panose="02020603050405020304" pitchFamily="18" charset="0"/>
              </a:rPr>
              <a:t>BoJ</a:t>
            </a:r>
            <a:r>
              <a:rPr lang="en-US" sz="1200" b="1" dirty="0">
                <a:solidFill>
                  <a:srgbClr val="000000"/>
                </a:solidFill>
                <a:latin typeface="Times New Roman" panose="02020603050405020304" pitchFamily="18" charset="0"/>
              </a:rPr>
              <a:t> recanting on imported inflation </a:t>
            </a:r>
            <a:r>
              <a:rPr lang="en-US" sz="1200" dirty="0">
                <a:solidFill>
                  <a:srgbClr val="000000"/>
                </a:solidFill>
                <a:latin typeface="Times New Roman" panose="02020603050405020304" pitchFamily="18" charset="0"/>
              </a:rPr>
              <a:t>risks from the JPY is the </a:t>
            </a:r>
            <a:r>
              <a:rPr lang="en-US" sz="1200" b="1" i="1" dirty="0">
                <a:solidFill>
                  <a:srgbClr val="000000"/>
                </a:solidFill>
                <a:latin typeface="Times New Roman" panose="02020603050405020304" pitchFamily="18" charset="0"/>
              </a:rPr>
              <a:t>most distinctive code for diminished urgency to tighten </a:t>
            </a:r>
            <a:r>
              <a:rPr lang="en-US" sz="1200" i="1" dirty="0">
                <a:solidFill>
                  <a:srgbClr val="000000"/>
                </a:solidFill>
                <a:latin typeface="Times New Roman" panose="02020603050405020304" pitchFamily="18" charset="0"/>
              </a:rPr>
              <a:t>and that is on account of JPY. </a:t>
            </a:r>
            <a:endParaRPr lang="en-US" sz="1200" dirty="0">
              <a:solidFill>
                <a:srgbClr val="000000"/>
              </a:solidFill>
              <a:latin typeface="Times New Roman" panose="02020603050405020304" pitchFamily="18" charset="0"/>
            </a:endParaRPr>
          </a:p>
          <a:p>
            <a:endParaRPr lang="en-SG" sz="1200" dirty="0">
              <a:solidFill>
                <a:srgbClr val="000000"/>
              </a:solidFill>
              <a:latin typeface="Times New Roman" panose="02020603050405020304" pitchFamily="18" charset="0"/>
            </a:endParaRPr>
          </a:p>
          <a:p>
            <a:r>
              <a:rPr lang="en-US" sz="1200" dirty="0" smtClean="0">
                <a:solidFill>
                  <a:srgbClr val="000000"/>
                </a:solidFill>
                <a:latin typeface="Times New Roman" panose="02020603050405020304" pitchFamily="18" charset="0"/>
              </a:rPr>
              <a:t>In </a:t>
            </a:r>
            <a:r>
              <a:rPr lang="en-US" sz="1200" dirty="0">
                <a:solidFill>
                  <a:srgbClr val="000000"/>
                </a:solidFill>
                <a:latin typeface="Times New Roman" panose="02020603050405020304" pitchFamily="18" charset="0"/>
              </a:rPr>
              <a:t>fact, it arguably </a:t>
            </a:r>
            <a:r>
              <a:rPr lang="en-US" sz="1200" b="1" dirty="0">
                <a:solidFill>
                  <a:srgbClr val="000000"/>
                </a:solidFill>
                <a:latin typeface="Times New Roman" panose="02020603050405020304" pitchFamily="18" charset="0"/>
              </a:rPr>
              <a:t>flips the nature of JPY risks to policy</a:t>
            </a:r>
            <a:r>
              <a:rPr lang="en-US" sz="1200" dirty="0">
                <a:solidFill>
                  <a:srgbClr val="000000"/>
                </a:solidFill>
                <a:latin typeface="Times New Roman" panose="02020603050405020304" pitchFamily="18" charset="0"/>
              </a:rPr>
              <a:t>. </a:t>
            </a:r>
          </a:p>
          <a:p>
            <a:endParaRPr lang="en-SG" sz="1200" dirty="0">
              <a:solidFill>
                <a:srgbClr val="000000"/>
              </a:solidFill>
              <a:latin typeface="Times New Roman" panose="02020603050405020304" pitchFamily="18" charset="0"/>
            </a:endParaRPr>
          </a:p>
          <a:p>
            <a:r>
              <a:rPr lang="en-US" sz="1200" i="1" dirty="0" smtClean="0">
                <a:solidFill>
                  <a:srgbClr val="000000"/>
                </a:solidFill>
                <a:latin typeface="Times New Roman" panose="02020603050405020304" pitchFamily="18" charset="0"/>
              </a:rPr>
              <a:t>From </a:t>
            </a:r>
            <a:r>
              <a:rPr lang="en-US" sz="1200" i="1" dirty="0">
                <a:solidFill>
                  <a:srgbClr val="000000"/>
                </a:solidFill>
                <a:latin typeface="Times New Roman" panose="02020603050405020304" pitchFamily="18" charset="0"/>
              </a:rPr>
              <a:t>a tightening bias to dampen JPY depreciation </a:t>
            </a:r>
            <a:r>
              <a:rPr lang="en-US" sz="1200" dirty="0">
                <a:solidFill>
                  <a:srgbClr val="000000"/>
                </a:solidFill>
                <a:latin typeface="Times New Roman" panose="02020603050405020304" pitchFamily="18" charset="0"/>
              </a:rPr>
              <a:t>pressures to a case for </a:t>
            </a:r>
            <a:r>
              <a:rPr lang="en-US" sz="1200" b="1" i="1" dirty="0">
                <a:solidFill>
                  <a:srgbClr val="000000"/>
                </a:solidFill>
                <a:latin typeface="Times New Roman" panose="02020603050405020304" pitchFamily="18" charset="0"/>
              </a:rPr>
              <a:t>delaying hikes on sharp JPY appreciation risks</a:t>
            </a:r>
            <a:r>
              <a:rPr lang="en-US" sz="1200" i="1" dirty="0">
                <a:solidFill>
                  <a:srgbClr val="000000"/>
                </a:solidFill>
                <a:latin typeface="Times New Roman" panose="02020603050405020304" pitchFamily="18" charset="0"/>
              </a:rPr>
              <a:t>. </a:t>
            </a:r>
            <a:endParaRPr lang="en-US" sz="1200" dirty="0">
              <a:solidFill>
                <a:srgbClr val="000000"/>
              </a:solidFill>
              <a:latin typeface="Times New Roman" panose="02020603050405020304" pitchFamily="18" charset="0"/>
            </a:endParaRPr>
          </a:p>
          <a:p>
            <a:endParaRPr lang="en-SG" sz="1200" dirty="0">
              <a:solidFill>
                <a:srgbClr val="000000"/>
              </a:solidFill>
              <a:latin typeface="Times New Roman" panose="02020603050405020304" pitchFamily="18" charset="0"/>
            </a:endParaRPr>
          </a:p>
          <a:p>
            <a:r>
              <a:rPr lang="en-US" sz="1200" dirty="0" smtClean="0">
                <a:solidFill>
                  <a:srgbClr val="000000"/>
                </a:solidFill>
                <a:latin typeface="Times New Roman" panose="02020603050405020304" pitchFamily="18" charset="0"/>
              </a:rPr>
              <a:t>But </a:t>
            </a:r>
            <a:r>
              <a:rPr lang="en-US" sz="1200" dirty="0">
                <a:solidFill>
                  <a:srgbClr val="000000"/>
                </a:solidFill>
                <a:latin typeface="Times New Roman" panose="02020603050405020304" pitchFamily="18" charset="0"/>
              </a:rPr>
              <a:t>all said, the </a:t>
            </a:r>
            <a:r>
              <a:rPr lang="en-US" sz="1200" b="1" dirty="0" err="1">
                <a:solidFill>
                  <a:srgbClr val="000000"/>
                </a:solidFill>
                <a:latin typeface="Times New Roman" panose="02020603050405020304" pitchFamily="18" charset="0"/>
              </a:rPr>
              <a:t>BoJ</a:t>
            </a:r>
            <a:r>
              <a:rPr lang="en-US" sz="1200" b="1" dirty="0">
                <a:solidFill>
                  <a:srgbClr val="000000"/>
                </a:solidFill>
                <a:latin typeface="Times New Roman" panose="02020603050405020304" pitchFamily="18" charset="0"/>
              </a:rPr>
              <a:t> is simply ensuring that it avoids no unforced errors </a:t>
            </a:r>
            <a:r>
              <a:rPr lang="en-US" sz="1200" dirty="0">
                <a:solidFill>
                  <a:srgbClr val="000000"/>
                </a:solidFill>
                <a:latin typeface="Times New Roman" panose="02020603050405020304" pitchFamily="18" charset="0"/>
              </a:rPr>
              <a:t>on its part. </a:t>
            </a:r>
          </a:p>
          <a:p>
            <a:endParaRPr lang="en-US" sz="120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39909683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1800" dirty="0" err="1" smtClean="0">
                <a:cs typeface="Times New Roman" pitchFamily="18" charset="0"/>
              </a:rPr>
              <a:t>BoJ</a:t>
            </a:r>
            <a:r>
              <a:rPr lang="en-US" altLang="ja-JP" sz="1800" dirty="0" smtClean="0">
                <a:cs typeface="Times New Roman" pitchFamily="18" charset="0"/>
              </a:rPr>
              <a:t>: THAT JPY Squeeze – Time-line &amp; Thoughts</a:t>
            </a:r>
            <a:endParaRPr lang="en-US" sz="1600" b="0" i="1" dirty="0">
              <a:solidFill>
                <a:schemeClr val="accent6">
                  <a:lumMod val="75000"/>
                </a:schemeClr>
              </a:solidFill>
            </a:endParaRPr>
          </a:p>
        </p:txBody>
      </p:sp>
      <p:pic>
        <p:nvPicPr>
          <p:cNvPr id="3" name="Picture 2"/>
          <p:cNvPicPr>
            <a:picLocks noChangeAspect="1"/>
          </p:cNvPicPr>
          <p:nvPr/>
        </p:nvPicPr>
        <p:blipFill>
          <a:blip r:embed="rId3"/>
          <a:stretch>
            <a:fillRect/>
          </a:stretch>
        </p:blipFill>
        <p:spPr>
          <a:xfrm>
            <a:off x="179512" y="908720"/>
            <a:ext cx="8784976" cy="5544616"/>
          </a:xfrm>
          <a:prstGeom prst="rect">
            <a:avLst/>
          </a:prstGeom>
        </p:spPr>
      </p:pic>
      <p:cxnSp>
        <p:nvCxnSpPr>
          <p:cNvPr id="6" name="Straight Arrow Connector 5"/>
          <p:cNvCxnSpPr/>
          <p:nvPr/>
        </p:nvCxnSpPr>
        <p:spPr>
          <a:xfrm>
            <a:off x="5262772" y="3135107"/>
            <a:ext cx="317340" cy="653933"/>
          </a:xfrm>
          <a:prstGeom prst="straightConnector1">
            <a:avLst/>
          </a:prstGeom>
          <a:ln w="6350">
            <a:headEnd type="ova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262772" y="2702334"/>
            <a:ext cx="1224136" cy="523220"/>
          </a:xfrm>
          <a:prstGeom prst="rect">
            <a:avLst/>
          </a:prstGeom>
          <a:noFill/>
          <a:ln>
            <a:noFill/>
          </a:ln>
        </p:spPr>
        <p:txBody>
          <a:bodyPr wrap="square" rtlCol="0">
            <a:spAutoFit/>
          </a:bodyPr>
          <a:lstStyle/>
          <a:p>
            <a:r>
              <a:rPr lang="en-US" sz="1400" dirty="0" err="1" smtClean="0">
                <a:solidFill>
                  <a:schemeClr val="accent1"/>
                </a:solidFill>
              </a:rPr>
              <a:t>BoJ</a:t>
            </a:r>
            <a:r>
              <a:rPr lang="en-US" sz="1400" dirty="0" smtClean="0">
                <a:solidFill>
                  <a:schemeClr val="accent1"/>
                </a:solidFill>
              </a:rPr>
              <a:t> Hikes</a:t>
            </a:r>
          </a:p>
          <a:p>
            <a:r>
              <a:rPr lang="en-US" sz="1400" dirty="0" smtClean="0">
                <a:solidFill>
                  <a:schemeClr val="accent1"/>
                </a:solidFill>
              </a:rPr>
              <a:t>Hawkish Talk</a:t>
            </a:r>
            <a:endParaRPr lang="en-SG" sz="1400" dirty="0">
              <a:solidFill>
                <a:schemeClr val="accent1"/>
              </a:solidFill>
            </a:endParaRPr>
          </a:p>
        </p:txBody>
      </p:sp>
      <p:cxnSp>
        <p:nvCxnSpPr>
          <p:cNvPr id="9" name="Straight Arrow Connector 8"/>
          <p:cNvCxnSpPr/>
          <p:nvPr/>
        </p:nvCxnSpPr>
        <p:spPr>
          <a:xfrm>
            <a:off x="6257492" y="3975757"/>
            <a:ext cx="576064" cy="1728192"/>
          </a:xfrm>
          <a:prstGeom prst="straightConnector1">
            <a:avLst/>
          </a:prstGeom>
          <a:ln w="6350">
            <a:headEnd type="ova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967917" y="4509120"/>
            <a:ext cx="1584176" cy="523220"/>
          </a:xfrm>
          <a:prstGeom prst="rect">
            <a:avLst/>
          </a:prstGeom>
          <a:noFill/>
          <a:ln>
            <a:noFill/>
          </a:ln>
        </p:spPr>
        <p:txBody>
          <a:bodyPr wrap="square" rtlCol="0">
            <a:spAutoFit/>
          </a:bodyPr>
          <a:lstStyle/>
          <a:p>
            <a:r>
              <a:rPr lang="en-US" sz="1400" dirty="0" smtClean="0">
                <a:solidFill>
                  <a:schemeClr val="accent1"/>
                </a:solidFill>
              </a:rPr>
              <a:t>US Jobs Report Recession Fears</a:t>
            </a:r>
          </a:p>
        </p:txBody>
      </p:sp>
      <p:cxnSp>
        <p:nvCxnSpPr>
          <p:cNvPr id="13" name="Straight Arrow Connector 12"/>
          <p:cNvCxnSpPr/>
          <p:nvPr/>
        </p:nvCxnSpPr>
        <p:spPr>
          <a:xfrm flipV="1">
            <a:off x="7380312" y="4365104"/>
            <a:ext cx="360040" cy="792088"/>
          </a:xfrm>
          <a:prstGeom prst="straightConnector1">
            <a:avLst/>
          </a:prstGeom>
          <a:ln w="6350">
            <a:headEnd type="ova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414520" y="5032340"/>
            <a:ext cx="1296353" cy="523220"/>
          </a:xfrm>
          <a:prstGeom prst="rect">
            <a:avLst/>
          </a:prstGeom>
          <a:noFill/>
          <a:ln>
            <a:noFill/>
          </a:ln>
        </p:spPr>
        <p:txBody>
          <a:bodyPr wrap="square" rtlCol="0">
            <a:spAutoFit/>
          </a:bodyPr>
          <a:lstStyle/>
          <a:p>
            <a:r>
              <a:rPr lang="en-US" sz="1400" dirty="0" err="1" smtClean="0">
                <a:solidFill>
                  <a:schemeClr val="accent1"/>
                </a:solidFill>
              </a:rPr>
              <a:t>BoJ</a:t>
            </a:r>
            <a:r>
              <a:rPr lang="en-US" sz="1400" dirty="0" smtClean="0">
                <a:solidFill>
                  <a:schemeClr val="accent1"/>
                </a:solidFill>
              </a:rPr>
              <a:t> Dovish</a:t>
            </a:r>
          </a:p>
          <a:p>
            <a:r>
              <a:rPr lang="en-US" sz="1400" dirty="0" smtClean="0">
                <a:solidFill>
                  <a:schemeClr val="accent1"/>
                </a:solidFill>
              </a:rPr>
              <a:t>Augmentation</a:t>
            </a:r>
            <a:endParaRPr lang="en-SG" sz="1400" dirty="0">
              <a:solidFill>
                <a:schemeClr val="accent1"/>
              </a:solidFill>
            </a:endParaRPr>
          </a:p>
        </p:txBody>
      </p:sp>
    </p:spTree>
    <p:extLst>
      <p:ext uri="{BB962C8B-B14F-4D97-AF65-F5344CB8AC3E}">
        <p14:creationId xmlns:p14="http://schemas.microsoft.com/office/powerpoint/2010/main" val="17890956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193918" y="1023286"/>
            <a:ext cx="8862376" cy="5091066"/>
          </a:xfrm>
          <a:prstGeom prst="rect">
            <a:avLst/>
          </a:prstGeom>
          <a:noFill/>
          <a:ln/>
        </p:spPr>
        <p:txBody>
          <a:bodyPr lIns="98715" tIns="49357" rIns="98715" bIns="49357"/>
          <a:lstStyle/>
          <a:p>
            <a:r>
              <a:rPr lang="en-SG" sz="1000" b="1" dirty="0"/>
              <a:t>Important Information</a:t>
            </a:r>
            <a:endParaRPr lang="en-US" sz="1000" dirty="0"/>
          </a:p>
          <a:p>
            <a:r>
              <a:rPr lang="en-SG" sz="700" dirty="0"/>
              <a:t>This publication has been prepared by Mizuho Bank, Ltd. (“Mizuho”) and represents the views of the author.  It has not been prepared by an independent research department and it has not been prepared in accordance with legal requirements in any country or jurisdiction designed to promote the independence of investment research and is not subject to any prohibition on dealing ahead of the dissemination of investment research. </a:t>
            </a:r>
          </a:p>
          <a:p>
            <a:endParaRPr lang="en-US" sz="1700" dirty="0"/>
          </a:p>
          <a:p>
            <a:r>
              <a:rPr lang="en-SG" sz="1000" b="1" dirty="0"/>
              <a:t>Disclaimer</a:t>
            </a:r>
            <a:endParaRPr lang="en-US" sz="1000" dirty="0"/>
          </a:p>
          <a:p>
            <a:r>
              <a:rPr lang="en-SG" sz="700" dirty="0"/>
              <a:t>Unless otherwise stated, all views or opinions herein are solely those of the author(s) as of the date of this publication and are not to be relied upon as authoritative or taken in substitution for the exercise of judgement by any recipient, and are subject to change without notice. </a:t>
            </a:r>
            <a:endParaRPr lang="en-US" sz="700" dirty="0"/>
          </a:p>
          <a:p>
            <a:r>
              <a:rPr lang="en-SG" sz="700" dirty="0"/>
              <a:t>This publication has been prepared by Mizuho solely from publicly available information. Information contained herein and the data underlying it have been obtained from, or based upon, sources believed by us to be reliable, but no assurance can be given that the information, data or any computations based thereon are accurate or complete. This publication provides general background information only. It is information in summary form and does not purport to be complete</a:t>
            </a:r>
            <a:r>
              <a:rPr lang="en-SG" sz="700" b="1" dirty="0"/>
              <a:t>. </a:t>
            </a:r>
            <a:r>
              <a:rPr lang="en-SG" sz="700" dirty="0"/>
              <a:t>This publication has been prepared for information purposes only and is not intended by Mizuho or its affiliates to constitute investment, legal, accounting, tax or other advice of any kind and all recipients of this publication are advised to contact independent advisors in order to evaluate the publication, including, without limitation, the suitability of any security, commodity, futures contract or instrument or related derivative (hereinafter, a “financial instrument”), product or strategy herein described. This publication is not intended to be relied upon as advice to investors or potential investors and does not take into account investment objectives, financial situation or needs of any particular investor. It is not intended for persons who are Retail Clients within the meaning of the United Kingdom’s Financial Conduct Authority rules nor for persons who are restricted in accordance with US, Japanese, Singapore or any other applicable securities laws.</a:t>
            </a:r>
            <a:endParaRPr lang="en-US" sz="700" dirty="0"/>
          </a:p>
          <a:p>
            <a:r>
              <a:rPr lang="en-SG" sz="700" dirty="0"/>
              <a:t>This publication has been prepared for information purposes only and is not intended by Mizuho to market any financial instrument, product or service or serve as a recommendation to take or refrain from taking any particular course of action or participate in any trading or other strategy. This publication is not an offer to buy or sell or a solicitation of any offer to buy or sell any security or any of the assets, businesses or undertakings described herein, or any other financial instrument, nor is it an offer to participate in any trading or other strategy, nor a disclosure document under applicable laws, rules, regulations or guidelines. Nothing contained herein is in any way intended by Mizuho or its affiliates to offer, solicit and/or market any financial instrument, product or service, or to act as any inducement to enter into any contract or commitment whatsoever.  Neither the author, Mizuho nor any affiliate accepts any liability whatsoever with respect to the use of this publication or its contents </a:t>
            </a:r>
            <a:r>
              <a:rPr lang="en-US" sz="700" dirty="0"/>
              <a:t>or for any errors or omissions herein</a:t>
            </a:r>
            <a:r>
              <a:rPr lang="en-SG" sz="700" dirty="0"/>
              <a:t>.</a:t>
            </a:r>
            <a:endParaRPr lang="en-US" sz="700" dirty="0"/>
          </a:p>
          <a:p>
            <a:r>
              <a:rPr lang="en-SG" sz="700" dirty="0"/>
              <a:t>Mizuho and its affiliates, connected companies, employees or clients may take the other side of any order by you, enter into transactions contrary to any recommendations contained herein or have positions or make markets or act as principal or agent in transactions in any securities mentioned herein or derivative transactions relating thereto or perform or seek financial or advisory services for the issuers of those securities or financial instruments.</a:t>
            </a:r>
            <a:endParaRPr lang="en-US" sz="700" dirty="0"/>
          </a:p>
          <a:p>
            <a:r>
              <a:rPr lang="en-SG" sz="700" dirty="0"/>
              <a:t>All of the information contained in this publication is subject to further modification without prior notice and any and all opinions, forecasts, projections or forward-looking statements contained herein shall not be relied upon as facts nor relied upon as any indication of future results. Opinions stated in this publication are subject to change without notice. Future results may materially vary from such opinions, forecasts, projections or forward-looking statements. The information contained in this publication may not be current due to, among other things, changes in the financial markets or economic environment. </a:t>
            </a:r>
            <a:r>
              <a:rPr lang="en-US" sz="700" dirty="0"/>
              <a:t>Mizuho has no obligation to update any information contained in this publication. </a:t>
            </a:r>
            <a:r>
              <a:rPr lang="en-SG" sz="700" dirty="0"/>
              <a:t>Past performance is not indicative of future performance. </a:t>
            </a:r>
            <a:endParaRPr lang="en-US" sz="700" dirty="0"/>
          </a:p>
          <a:p>
            <a:r>
              <a:rPr lang="en-US" sz="700" dirty="0"/>
              <a:t>This is a strictly privileged and confidential publication. This publication contains information addressed only to a specific individual and is not intended for distribution to, or use by, any person other than the named addressee or any person or entity in any jurisdiction or country where such distribution or use would be contrary to law or regulation. Save with Mizuho’s prior written consent, you may not disclose, divulge, reproduce or furnish any information contained herein to any other party. Please notify the sender immediately if you have mistakenly received this publication.</a:t>
            </a:r>
          </a:p>
          <a:p>
            <a:r>
              <a:rPr lang="en-SG" sz="700" b="1" dirty="0"/>
              <a:t>Singapore</a:t>
            </a:r>
            <a:r>
              <a:rPr lang="en-SG" sz="700" dirty="0"/>
              <a:t>: Mizuho is licensed as a bank under the Banking Act (Chapter 19) of Singapore, and is regulated by the Monetary Authority of Singapore.</a:t>
            </a:r>
            <a:endParaRPr lang="en-US" sz="700" dirty="0"/>
          </a:p>
          <a:p>
            <a:r>
              <a:rPr lang="en-SG" sz="700" b="1" dirty="0"/>
              <a:t>Japan: </a:t>
            </a:r>
            <a:r>
              <a:rPr lang="en-SG" sz="700" dirty="0"/>
              <a:t>Mizuho is authorised and regulated by the Financial Services Agency of Japan.</a:t>
            </a:r>
            <a:endParaRPr lang="en-US" sz="700" dirty="0"/>
          </a:p>
          <a:p>
            <a:r>
              <a:rPr lang="en-SG" sz="700" b="1" dirty="0"/>
              <a:t>United Kingdom / European Economic Area: </a:t>
            </a:r>
            <a:r>
              <a:rPr lang="en-SG" sz="700" dirty="0"/>
              <a:t>In the UK, Mizuho is authorised by the Prudential Regulation Authority and subject to regulation by the Financial Conduct Authority and limited regulation by the Prudential Regulation Authority. Details about the extent of MHBK's regulation by the Prudential Regulation Authority are available upon request. This publication may also be distributed by Mizuho International plc (“MHI”). MHI is authorised by the Prudential Regulation Authority and regulated by the Financial Conduct Authority and the Prudential Regulation Authority.</a:t>
            </a:r>
            <a:endParaRPr lang="en-US" sz="700" dirty="0"/>
          </a:p>
          <a:p>
            <a:r>
              <a:rPr lang="en-SG" sz="700" b="1" dirty="0"/>
              <a:t>United States: </a:t>
            </a:r>
            <a:r>
              <a:rPr lang="en-SG" sz="700" dirty="0"/>
              <a:t>This publication is not a “research report” as defined in Commodity Futures Trading Commission (“CFTC”) Regulations 1.71 and 23.605. The content of publications distributed by Mizuho Securities USA Inc. (“MSUSA”) is the responsibility of MSUSA. The content of publications distributed directly to US customers by Mizuho is the responsibility of Mizuho. US investors must effect any order for a security that is the subject of this report through MSUSA. </a:t>
            </a:r>
            <a:endParaRPr lang="en-US" sz="700" dirty="0"/>
          </a:p>
          <a:p>
            <a:r>
              <a:rPr lang="en-SG" sz="700" dirty="0"/>
              <a:t>© 2014 Mizuho Bank Ltd. </a:t>
            </a:r>
            <a:endParaRPr lang="en-US" sz="700" dirty="0"/>
          </a:p>
          <a:p>
            <a:pPr marL="370179" indent="-370179">
              <a:spcBef>
                <a:spcPct val="20000"/>
              </a:spcBef>
              <a:buFont typeface="Arial" pitchFamily="34" charset="0"/>
              <a:buChar char="•"/>
              <a:defRPr/>
            </a:pPr>
            <a:endParaRPr kumimoji="1" lang="en-US" altLang="ja-JP" sz="1700" dirty="0">
              <a:latin typeface="Arial" pitchFamily="34" charset="0"/>
              <a:cs typeface="Arial" pitchFamily="34" charset="0"/>
            </a:endParaRPr>
          </a:p>
        </p:txBody>
      </p:sp>
      <p:sp>
        <p:nvSpPr>
          <p:cNvPr id="4" name="Title 1"/>
          <p:cNvSpPr>
            <a:spLocks noGrp="1"/>
          </p:cNvSpPr>
          <p:nvPr>
            <p:ph type="title"/>
          </p:nvPr>
        </p:nvSpPr>
        <p:spPr>
          <a:xfrm>
            <a:off x="320792" y="0"/>
            <a:ext cx="8500990" cy="796473"/>
          </a:xfrm>
        </p:spPr>
        <p:txBody>
          <a:bodyPr/>
          <a:lstStyle/>
          <a:p>
            <a:r>
              <a:rPr lang="en-US" dirty="0">
                <a:latin typeface="+mj-lt"/>
              </a:rPr>
              <a:t>Disclaimer</a:t>
            </a:r>
          </a:p>
        </p:txBody>
      </p:sp>
    </p:spTree>
    <p:extLst>
      <p:ext uri="{BB962C8B-B14F-4D97-AF65-F5344CB8AC3E}">
        <p14:creationId xmlns:p14="http://schemas.microsoft.com/office/powerpoint/2010/main" val="35238505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98839B-8082-6228-0215-0030909B4D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B26E2A-6663-A66C-F5B4-63058FD75A64}"/>
              </a:ext>
            </a:extLst>
          </p:cNvPr>
          <p:cNvSpPr>
            <a:spLocks noGrp="1"/>
          </p:cNvSpPr>
          <p:nvPr>
            <p:ph type="title"/>
          </p:nvPr>
        </p:nvSpPr>
        <p:spPr/>
        <p:txBody>
          <a:bodyPr>
            <a:normAutofit/>
          </a:bodyPr>
          <a:lstStyle/>
          <a:p>
            <a:r>
              <a:rPr lang="en-US" sz="1800" dirty="0" smtClean="0">
                <a:solidFill>
                  <a:schemeClr val="tx1"/>
                </a:solidFill>
              </a:rPr>
              <a:t>September </a:t>
            </a:r>
            <a:r>
              <a:rPr lang="en-US" sz="1800" dirty="0">
                <a:solidFill>
                  <a:schemeClr val="tx1"/>
                </a:solidFill>
              </a:rPr>
              <a:t>FOMC: The First Step: Quantitative (Dot Plot) and Qualitative (Rhetoric) Easing </a:t>
            </a:r>
            <a:r>
              <a:rPr lang="en-US" sz="1800" dirty="0" smtClean="0">
                <a:solidFill>
                  <a:schemeClr val="tx1"/>
                </a:solidFill>
              </a:rPr>
              <a:t>Signals: </a:t>
            </a:r>
            <a:r>
              <a:rPr lang="en-US" sz="1800" dirty="0" smtClean="0">
                <a:solidFill>
                  <a:schemeClr val="tx2">
                    <a:lumMod val="40000"/>
                    <a:lumOff val="60000"/>
                  </a:schemeClr>
                </a:solidFill>
              </a:rPr>
              <a:t>Goldilocks and No More Bears? </a:t>
            </a:r>
            <a:endParaRPr lang="en-US" sz="1600" b="0" i="1" dirty="0">
              <a:solidFill>
                <a:schemeClr val="tx2">
                  <a:lumMod val="40000"/>
                  <a:lumOff val="60000"/>
                </a:schemeClr>
              </a:solidFill>
            </a:endParaRPr>
          </a:p>
        </p:txBody>
      </p:sp>
      <p:sp>
        <p:nvSpPr>
          <p:cNvPr id="6" name="Rounded Rectangle 5"/>
          <p:cNvSpPr/>
          <p:nvPr/>
        </p:nvSpPr>
        <p:spPr>
          <a:xfrm>
            <a:off x="395537" y="5949280"/>
            <a:ext cx="1440160" cy="463819"/>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Projections</a:t>
            </a:r>
          </a:p>
        </p:txBody>
      </p:sp>
      <p:sp>
        <p:nvSpPr>
          <p:cNvPr id="8" name="Rounded Rectangle 7"/>
          <p:cNvSpPr/>
          <p:nvPr/>
        </p:nvSpPr>
        <p:spPr>
          <a:xfrm>
            <a:off x="1907704" y="5954196"/>
            <a:ext cx="1440160" cy="463819"/>
          </a:xfrm>
          <a:prstGeom prst="roundRect">
            <a:avLst/>
          </a:prstGeom>
          <a:solidFill>
            <a:schemeClr val="accent1">
              <a:lumMod val="75000"/>
            </a:schemeClr>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GAP</a:t>
            </a:r>
            <a:endParaRPr lang="en-SG" dirty="0"/>
          </a:p>
        </p:txBody>
      </p:sp>
      <p:sp>
        <p:nvSpPr>
          <p:cNvPr id="15" name="Rounded Rectangle 14"/>
          <p:cNvSpPr/>
          <p:nvPr/>
        </p:nvSpPr>
        <p:spPr>
          <a:xfrm>
            <a:off x="3491880" y="5949280"/>
            <a:ext cx="1440160" cy="463819"/>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Rhetoric</a:t>
            </a:r>
            <a:endParaRPr lang="en-SG" dirty="0"/>
          </a:p>
        </p:txBody>
      </p:sp>
      <p:pic>
        <p:nvPicPr>
          <p:cNvPr id="7" name="Picture 6"/>
          <p:cNvPicPr>
            <a:picLocks noChangeAspect="1"/>
          </p:cNvPicPr>
          <p:nvPr/>
        </p:nvPicPr>
        <p:blipFill>
          <a:blip r:embed="rId3"/>
          <a:stretch>
            <a:fillRect/>
          </a:stretch>
        </p:blipFill>
        <p:spPr>
          <a:xfrm>
            <a:off x="0" y="1246141"/>
            <a:ext cx="5302652" cy="4687507"/>
          </a:xfrm>
          <a:prstGeom prst="rect">
            <a:avLst/>
          </a:prstGeom>
        </p:spPr>
      </p:pic>
      <p:sp>
        <p:nvSpPr>
          <p:cNvPr id="11" name="Rounded Rectangle 10"/>
          <p:cNvSpPr/>
          <p:nvPr/>
        </p:nvSpPr>
        <p:spPr>
          <a:xfrm>
            <a:off x="1691680" y="1916832"/>
            <a:ext cx="1656184" cy="72008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2024: 2 Cuts</a:t>
            </a:r>
          </a:p>
          <a:p>
            <a:pPr algn="ctr"/>
            <a:r>
              <a:rPr lang="en-US" dirty="0" smtClean="0"/>
              <a:t>2025: 4 Cuts</a:t>
            </a:r>
            <a:endParaRPr lang="en-SG" dirty="0"/>
          </a:p>
        </p:txBody>
      </p:sp>
      <p:pic>
        <p:nvPicPr>
          <p:cNvPr id="14" name="Picture 13"/>
          <p:cNvPicPr>
            <a:picLocks noChangeAspect="1"/>
          </p:cNvPicPr>
          <p:nvPr/>
        </p:nvPicPr>
        <p:blipFill rotWithShape="1">
          <a:blip r:embed="rId4">
            <a:extLst>
              <a:ext uri="{28A0092B-C50C-407E-A947-70E740481C1C}">
                <a14:useLocalDpi xmlns:a14="http://schemas.microsoft.com/office/drawing/2010/main" val="0"/>
              </a:ext>
            </a:extLst>
          </a:blip>
          <a:srcRect l="-2509" t="-53926" r="627" b="55061"/>
          <a:stretch/>
        </p:blipFill>
        <p:spPr>
          <a:xfrm>
            <a:off x="5148064" y="-2115616"/>
            <a:ext cx="3960440" cy="5544616"/>
          </a:xfrm>
          <a:prstGeom prst="rect">
            <a:avLst/>
          </a:prstGeom>
        </p:spPr>
      </p:pic>
      <p:sp>
        <p:nvSpPr>
          <p:cNvPr id="16" name="Rounded Rectangle 15"/>
          <p:cNvSpPr/>
          <p:nvPr/>
        </p:nvSpPr>
        <p:spPr>
          <a:xfrm>
            <a:off x="179512" y="846774"/>
            <a:ext cx="4644515" cy="380588"/>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September FOMC: -50bp</a:t>
            </a:r>
            <a:endParaRPr lang="en-SG" dirty="0"/>
          </a:p>
        </p:txBody>
      </p:sp>
      <p:cxnSp>
        <p:nvCxnSpPr>
          <p:cNvPr id="18" name="Straight Connector 17"/>
          <p:cNvCxnSpPr/>
          <p:nvPr/>
        </p:nvCxnSpPr>
        <p:spPr>
          <a:xfrm flipV="1">
            <a:off x="5652120" y="2492896"/>
            <a:ext cx="3024336"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31030" y="3447779"/>
            <a:ext cx="3866516" cy="2808312"/>
          </a:xfrm>
          <a:prstGeom prst="rect">
            <a:avLst/>
          </a:prstGeom>
        </p:spPr>
      </p:pic>
    </p:spTree>
    <p:extLst>
      <p:ext uri="{BB962C8B-B14F-4D97-AF65-F5344CB8AC3E}">
        <p14:creationId xmlns:p14="http://schemas.microsoft.com/office/powerpoint/2010/main" val="19953038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98839B-8082-6228-0215-0030909B4D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B26E2A-6663-A66C-F5B4-63058FD75A64}"/>
              </a:ext>
            </a:extLst>
          </p:cNvPr>
          <p:cNvSpPr>
            <a:spLocks noGrp="1"/>
          </p:cNvSpPr>
          <p:nvPr>
            <p:ph type="title"/>
          </p:nvPr>
        </p:nvSpPr>
        <p:spPr/>
        <p:txBody>
          <a:bodyPr>
            <a:normAutofit/>
          </a:bodyPr>
          <a:lstStyle/>
          <a:p>
            <a:r>
              <a:rPr lang="en-US" sz="1800" dirty="0" smtClean="0">
                <a:solidFill>
                  <a:schemeClr val="tx1"/>
                </a:solidFill>
              </a:rPr>
              <a:t>September </a:t>
            </a:r>
            <a:r>
              <a:rPr lang="en-US" sz="1800" dirty="0">
                <a:solidFill>
                  <a:schemeClr val="tx1"/>
                </a:solidFill>
              </a:rPr>
              <a:t>FOMC: The First Step: Quantitative (Dot Plot) and Qualitative (Rhetoric) Easing Signals </a:t>
            </a:r>
            <a:endParaRPr lang="en-US" sz="1600" b="0" i="1" dirty="0">
              <a:solidFill>
                <a:srgbClr val="0070C0"/>
              </a:solidFill>
            </a:endParaRPr>
          </a:p>
        </p:txBody>
      </p:sp>
      <p:pic>
        <p:nvPicPr>
          <p:cNvPr id="3" name="Picture 2"/>
          <p:cNvPicPr>
            <a:picLocks noChangeAspect="1"/>
          </p:cNvPicPr>
          <p:nvPr/>
        </p:nvPicPr>
        <p:blipFill>
          <a:blip r:embed="rId3"/>
          <a:stretch>
            <a:fillRect/>
          </a:stretch>
        </p:blipFill>
        <p:spPr>
          <a:xfrm>
            <a:off x="5091148" y="908720"/>
            <a:ext cx="4026152" cy="5270004"/>
          </a:xfrm>
          <a:prstGeom prst="rect">
            <a:avLst/>
          </a:prstGeom>
        </p:spPr>
      </p:pic>
      <p:sp>
        <p:nvSpPr>
          <p:cNvPr id="10" name="Rounded Rectangle 9"/>
          <p:cNvSpPr/>
          <p:nvPr/>
        </p:nvSpPr>
        <p:spPr>
          <a:xfrm>
            <a:off x="395537" y="5949280"/>
            <a:ext cx="1440160" cy="463819"/>
          </a:xfrm>
          <a:prstGeom prst="roundRect">
            <a:avLst/>
          </a:prstGeom>
          <a:solidFill>
            <a:schemeClr val="accent1">
              <a:lumMod val="5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Projections</a:t>
            </a:r>
            <a:endParaRPr lang="en-SG" dirty="0"/>
          </a:p>
        </p:txBody>
      </p:sp>
      <p:sp>
        <p:nvSpPr>
          <p:cNvPr id="12" name="Rounded Rectangle 11"/>
          <p:cNvSpPr/>
          <p:nvPr/>
        </p:nvSpPr>
        <p:spPr>
          <a:xfrm>
            <a:off x="1907704" y="5954196"/>
            <a:ext cx="1440160" cy="46381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GAP</a:t>
            </a:r>
            <a:endParaRPr lang="en-SG" dirty="0"/>
          </a:p>
        </p:txBody>
      </p:sp>
      <p:sp>
        <p:nvSpPr>
          <p:cNvPr id="13" name="Rounded Rectangle 12"/>
          <p:cNvSpPr/>
          <p:nvPr/>
        </p:nvSpPr>
        <p:spPr>
          <a:xfrm>
            <a:off x="3491880" y="5949280"/>
            <a:ext cx="1440160" cy="463819"/>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Rhetoric</a:t>
            </a:r>
            <a:endParaRPr lang="en-SG" dirty="0"/>
          </a:p>
        </p:txBody>
      </p:sp>
      <p:sp>
        <p:nvSpPr>
          <p:cNvPr id="9" name="Rounded Rectangle 8"/>
          <p:cNvSpPr/>
          <p:nvPr/>
        </p:nvSpPr>
        <p:spPr>
          <a:xfrm>
            <a:off x="6156176" y="2636912"/>
            <a:ext cx="2961124" cy="792088"/>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pic>
        <p:nvPicPr>
          <p:cNvPr id="16" name="Picture 15"/>
          <p:cNvPicPr>
            <a:picLocks noChangeAspect="1"/>
          </p:cNvPicPr>
          <p:nvPr/>
        </p:nvPicPr>
        <p:blipFill>
          <a:blip r:embed="rId4"/>
          <a:stretch>
            <a:fillRect/>
          </a:stretch>
        </p:blipFill>
        <p:spPr>
          <a:xfrm>
            <a:off x="400523" y="1196752"/>
            <a:ext cx="4253648" cy="4104456"/>
          </a:xfrm>
          <a:prstGeom prst="rect">
            <a:avLst/>
          </a:prstGeom>
        </p:spPr>
      </p:pic>
      <p:sp>
        <p:nvSpPr>
          <p:cNvPr id="17" name="Rounded Rectangle 16"/>
          <p:cNvSpPr/>
          <p:nvPr/>
        </p:nvSpPr>
        <p:spPr>
          <a:xfrm>
            <a:off x="6084168" y="4179848"/>
            <a:ext cx="2961124" cy="792088"/>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Tree>
    <p:extLst>
      <p:ext uri="{BB962C8B-B14F-4D97-AF65-F5344CB8AC3E}">
        <p14:creationId xmlns:p14="http://schemas.microsoft.com/office/powerpoint/2010/main" val="32803533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98839B-8082-6228-0215-0030909B4D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B26E2A-6663-A66C-F5B4-63058FD75A64}"/>
              </a:ext>
            </a:extLst>
          </p:cNvPr>
          <p:cNvSpPr>
            <a:spLocks noGrp="1"/>
          </p:cNvSpPr>
          <p:nvPr>
            <p:ph type="title"/>
          </p:nvPr>
        </p:nvSpPr>
        <p:spPr/>
        <p:txBody>
          <a:bodyPr>
            <a:normAutofit/>
          </a:bodyPr>
          <a:lstStyle/>
          <a:p>
            <a:r>
              <a:rPr lang="en-US" sz="1800" dirty="0" smtClean="0">
                <a:solidFill>
                  <a:schemeClr val="tx1"/>
                </a:solidFill>
              </a:rPr>
              <a:t>September </a:t>
            </a:r>
            <a:r>
              <a:rPr lang="en-US" sz="1800" dirty="0">
                <a:solidFill>
                  <a:schemeClr val="tx1"/>
                </a:solidFill>
              </a:rPr>
              <a:t>FOMC: The First Step: Quantitative (Dot Plot) and Qualitative (Rhetoric) Easing Signals </a:t>
            </a:r>
            <a:endParaRPr lang="en-US" sz="1600" b="0" i="1" dirty="0">
              <a:solidFill>
                <a:srgbClr val="0070C0"/>
              </a:solidFill>
            </a:endParaRPr>
          </a:p>
        </p:txBody>
      </p:sp>
      <p:pic>
        <p:nvPicPr>
          <p:cNvPr id="3" name="Picture 2"/>
          <p:cNvPicPr>
            <a:picLocks noChangeAspect="1"/>
          </p:cNvPicPr>
          <p:nvPr/>
        </p:nvPicPr>
        <p:blipFill>
          <a:blip r:embed="rId3"/>
          <a:stretch>
            <a:fillRect/>
          </a:stretch>
        </p:blipFill>
        <p:spPr>
          <a:xfrm>
            <a:off x="5091148" y="908720"/>
            <a:ext cx="4026152" cy="5270004"/>
          </a:xfrm>
          <a:prstGeom prst="rect">
            <a:avLst/>
          </a:prstGeom>
        </p:spPr>
      </p:pic>
      <p:sp>
        <p:nvSpPr>
          <p:cNvPr id="10" name="Rounded Rectangle 9"/>
          <p:cNvSpPr/>
          <p:nvPr/>
        </p:nvSpPr>
        <p:spPr>
          <a:xfrm>
            <a:off x="395537" y="5949280"/>
            <a:ext cx="1440160" cy="463819"/>
          </a:xfrm>
          <a:prstGeom prst="roundRect">
            <a:avLst/>
          </a:prstGeom>
          <a:solidFill>
            <a:schemeClr val="accent1">
              <a:lumMod val="5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Projections</a:t>
            </a:r>
            <a:endParaRPr lang="en-SG" dirty="0"/>
          </a:p>
        </p:txBody>
      </p:sp>
      <p:sp>
        <p:nvSpPr>
          <p:cNvPr id="12" name="Rounded Rectangle 11"/>
          <p:cNvSpPr/>
          <p:nvPr/>
        </p:nvSpPr>
        <p:spPr>
          <a:xfrm>
            <a:off x="1907704" y="5954196"/>
            <a:ext cx="1440160" cy="46381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GAP</a:t>
            </a:r>
            <a:endParaRPr lang="en-SG" dirty="0"/>
          </a:p>
        </p:txBody>
      </p:sp>
      <p:sp>
        <p:nvSpPr>
          <p:cNvPr id="13" name="Rounded Rectangle 12"/>
          <p:cNvSpPr/>
          <p:nvPr/>
        </p:nvSpPr>
        <p:spPr>
          <a:xfrm>
            <a:off x="3491880" y="5949280"/>
            <a:ext cx="1440160" cy="463819"/>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Rhetoric</a:t>
            </a:r>
            <a:endParaRPr lang="en-SG" dirty="0"/>
          </a:p>
        </p:txBody>
      </p:sp>
      <p:sp>
        <p:nvSpPr>
          <p:cNvPr id="9" name="Rounded Rectangle 8"/>
          <p:cNvSpPr/>
          <p:nvPr/>
        </p:nvSpPr>
        <p:spPr>
          <a:xfrm>
            <a:off x="6156176" y="2636912"/>
            <a:ext cx="1224136" cy="792088"/>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
        <p:nvSpPr>
          <p:cNvPr id="17" name="Rounded Rectangle 16"/>
          <p:cNvSpPr/>
          <p:nvPr/>
        </p:nvSpPr>
        <p:spPr>
          <a:xfrm>
            <a:off x="6084168" y="4179848"/>
            <a:ext cx="1224136" cy="792088"/>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pic>
        <p:nvPicPr>
          <p:cNvPr id="11" name="Picture 10"/>
          <p:cNvPicPr>
            <a:picLocks noChangeAspect="1"/>
          </p:cNvPicPr>
          <p:nvPr/>
        </p:nvPicPr>
        <p:blipFill rotWithShape="1">
          <a:blip r:embed="rId4"/>
          <a:srcRect b="23525"/>
          <a:stretch/>
        </p:blipFill>
        <p:spPr>
          <a:xfrm>
            <a:off x="172294" y="815693"/>
            <a:ext cx="4183681" cy="1461179"/>
          </a:xfrm>
          <a:prstGeom prst="rect">
            <a:avLst/>
          </a:prstGeom>
        </p:spPr>
      </p:pic>
      <p:sp>
        <p:nvSpPr>
          <p:cNvPr id="14" name="Rectangle 13"/>
          <p:cNvSpPr/>
          <p:nvPr/>
        </p:nvSpPr>
        <p:spPr>
          <a:xfrm>
            <a:off x="0" y="1063338"/>
            <a:ext cx="899592" cy="2160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smtClean="0">
                <a:solidFill>
                  <a:srgbClr val="FF0000"/>
                </a:solidFill>
              </a:rPr>
              <a:t>1.75%-2.25%</a:t>
            </a:r>
            <a:endParaRPr lang="en-SG" sz="1000" dirty="0">
              <a:solidFill>
                <a:srgbClr val="FF0000"/>
              </a:solidFill>
            </a:endParaRPr>
          </a:p>
        </p:txBody>
      </p:sp>
      <p:sp>
        <p:nvSpPr>
          <p:cNvPr id="15" name="Rectangle 14"/>
          <p:cNvSpPr/>
          <p:nvPr/>
        </p:nvSpPr>
        <p:spPr>
          <a:xfrm>
            <a:off x="967325" y="1082628"/>
            <a:ext cx="551023" cy="2160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smtClean="0">
                <a:solidFill>
                  <a:srgbClr val="FF0000"/>
                </a:solidFill>
              </a:rPr>
              <a:t>1.8%</a:t>
            </a:r>
            <a:endParaRPr lang="en-SG" sz="1000" dirty="0">
              <a:solidFill>
                <a:srgbClr val="FF0000"/>
              </a:solidFill>
            </a:endParaRPr>
          </a:p>
        </p:txBody>
      </p:sp>
      <p:sp>
        <p:nvSpPr>
          <p:cNvPr id="18" name="Rectangle 17"/>
          <p:cNvSpPr/>
          <p:nvPr/>
        </p:nvSpPr>
        <p:spPr>
          <a:xfrm>
            <a:off x="1772871" y="1082628"/>
            <a:ext cx="521702" cy="2160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smtClean="0">
                <a:solidFill>
                  <a:srgbClr val="FF0000"/>
                </a:solidFill>
              </a:rPr>
              <a:t>3.7%</a:t>
            </a:r>
            <a:endParaRPr lang="en-SG" sz="1000" dirty="0">
              <a:solidFill>
                <a:srgbClr val="FF0000"/>
              </a:solidFill>
            </a:endParaRPr>
          </a:p>
        </p:txBody>
      </p:sp>
      <p:sp>
        <p:nvSpPr>
          <p:cNvPr id="19" name="Rectangle 18"/>
          <p:cNvSpPr/>
          <p:nvPr/>
        </p:nvSpPr>
        <p:spPr>
          <a:xfrm>
            <a:off x="2549096" y="1092866"/>
            <a:ext cx="521702" cy="2160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smtClean="0">
                <a:solidFill>
                  <a:srgbClr val="FF0000"/>
                </a:solidFill>
                <a:sym typeface="Wingdings" panose="05000000000000000000" pitchFamily="2" charset="2"/>
              </a:rPr>
              <a:t></a:t>
            </a:r>
            <a:r>
              <a:rPr lang="en-SG" sz="1000" dirty="0" smtClean="0">
                <a:solidFill>
                  <a:srgbClr val="FF0000"/>
                </a:solidFill>
                <a:sym typeface="Wingdings" panose="05000000000000000000" pitchFamily="2" charset="2"/>
              </a:rPr>
              <a:t>2019</a:t>
            </a:r>
            <a:endParaRPr lang="en-US" sz="1000" dirty="0" smtClean="0">
              <a:solidFill>
                <a:srgbClr val="FF0000"/>
              </a:solidFill>
              <a:sym typeface="Wingdings" panose="05000000000000000000" pitchFamily="2" charset="2"/>
            </a:endParaRPr>
          </a:p>
        </p:txBody>
      </p:sp>
      <p:sp>
        <p:nvSpPr>
          <p:cNvPr id="21" name="Rectangle 20"/>
          <p:cNvSpPr/>
          <p:nvPr/>
        </p:nvSpPr>
        <p:spPr>
          <a:xfrm>
            <a:off x="214456" y="2477832"/>
            <a:ext cx="4026451" cy="584775"/>
          </a:xfrm>
          <a:prstGeom prst="rect">
            <a:avLst/>
          </a:prstGeom>
          <a:solidFill>
            <a:srgbClr val="FEE2F0"/>
          </a:solidFill>
        </p:spPr>
        <p:txBody>
          <a:bodyPr wrap="square">
            <a:spAutoFit/>
          </a:bodyPr>
          <a:lstStyle/>
          <a:p>
            <a:r>
              <a:rPr lang="en-US" sz="1600" dirty="0" smtClean="0">
                <a:solidFill>
                  <a:srgbClr val="002060"/>
                </a:solidFill>
                <a:latin typeface="Times New Roman" panose="02020603050405020304" pitchFamily="18" charset="0"/>
                <a:ea typeface="MS Mincho" panose="02020609040205080304" pitchFamily="49" charset="-128"/>
              </a:rPr>
              <a:t>Squarely focus on Dual Mandate</a:t>
            </a:r>
          </a:p>
          <a:p>
            <a:r>
              <a:rPr lang="en-US" sz="1600" dirty="0" smtClean="0">
                <a:solidFill>
                  <a:srgbClr val="002060"/>
                </a:solidFill>
                <a:latin typeface="Times New Roman" panose="02020603050405020304" pitchFamily="18" charset="0"/>
                <a:ea typeface="MS Mincho" panose="02020609040205080304" pitchFamily="49" charset="-128"/>
              </a:rPr>
              <a:t>- Fed Chair Powell </a:t>
            </a:r>
            <a:endParaRPr lang="en-SG" sz="1600" dirty="0"/>
          </a:p>
        </p:txBody>
      </p:sp>
      <p:sp>
        <p:nvSpPr>
          <p:cNvPr id="22" name="Rectangle 21"/>
          <p:cNvSpPr/>
          <p:nvPr/>
        </p:nvSpPr>
        <p:spPr>
          <a:xfrm>
            <a:off x="172294" y="3371431"/>
            <a:ext cx="4067869" cy="584775"/>
          </a:xfrm>
          <a:prstGeom prst="rect">
            <a:avLst/>
          </a:prstGeom>
          <a:solidFill>
            <a:schemeClr val="accent1">
              <a:lumMod val="60000"/>
              <a:lumOff val="40000"/>
            </a:schemeClr>
          </a:solidFill>
        </p:spPr>
        <p:txBody>
          <a:bodyPr wrap="square">
            <a:spAutoFit/>
          </a:bodyPr>
          <a:lstStyle/>
          <a:p>
            <a:r>
              <a:rPr lang="en-US" sz="1600" dirty="0" smtClean="0">
                <a:solidFill>
                  <a:srgbClr val="002060"/>
                </a:solidFill>
                <a:latin typeface="Times New Roman" panose="02020603050405020304" pitchFamily="18" charset="0"/>
                <a:ea typeface="MS Mincho" panose="02020609040205080304" pitchFamily="49" charset="-128"/>
              </a:rPr>
              <a:t> ∆r = </a:t>
            </a:r>
          </a:p>
          <a:p>
            <a:r>
              <a:rPr lang="en-US" sz="1600" dirty="0" smtClean="0">
                <a:solidFill>
                  <a:srgbClr val="002060"/>
                </a:solidFill>
                <a:latin typeface="Times New Roman" panose="02020603050405020304" pitchFamily="18" charset="0"/>
                <a:ea typeface="MS Mincho" panose="02020609040205080304" pitchFamily="49" charset="-128"/>
              </a:rPr>
              <a:t>Weight*∆inflation + Weight*∆unemployment</a:t>
            </a:r>
            <a:endParaRPr lang="en-SG" sz="1600" dirty="0"/>
          </a:p>
        </p:txBody>
      </p:sp>
      <p:sp>
        <p:nvSpPr>
          <p:cNvPr id="23" name="Rectangle 22"/>
          <p:cNvSpPr/>
          <p:nvPr/>
        </p:nvSpPr>
        <p:spPr>
          <a:xfrm>
            <a:off x="193746" y="4475822"/>
            <a:ext cx="4067869" cy="338554"/>
          </a:xfrm>
          <a:prstGeom prst="rect">
            <a:avLst/>
          </a:prstGeom>
          <a:solidFill>
            <a:schemeClr val="accent2">
              <a:lumMod val="60000"/>
              <a:lumOff val="40000"/>
            </a:schemeClr>
          </a:solidFill>
        </p:spPr>
        <p:txBody>
          <a:bodyPr wrap="square">
            <a:spAutoFit/>
          </a:bodyPr>
          <a:lstStyle/>
          <a:p>
            <a:r>
              <a:rPr lang="en-US" sz="1600" dirty="0" smtClean="0">
                <a:solidFill>
                  <a:srgbClr val="002060"/>
                </a:solidFill>
                <a:latin typeface="Times New Roman" panose="02020603050405020304" pitchFamily="18" charset="0"/>
                <a:ea typeface="MS Mincho" panose="02020609040205080304" pitchFamily="49" charset="-128"/>
              </a:rPr>
              <a:t>Projections conditional on policy paths? </a:t>
            </a:r>
            <a:endParaRPr lang="en-SG" sz="1600" dirty="0"/>
          </a:p>
        </p:txBody>
      </p:sp>
    </p:spTree>
    <p:extLst>
      <p:ext uri="{BB962C8B-B14F-4D97-AF65-F5344CB8AC3E}">
        <p14:creationId xmlns:p14="http://schemas.microsoft.com/office/powerpoint/2010/main" val="1638939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8" grpId="0" animBg="1"/>
      <p:bldP spid="1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98839B-8082-6228-0215-0030909B4D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B26E2A-6663-A66C-F5B4-63058FD75A64}"/>
              </a:ext>
            </a:extLst>
          </p:cNvPr>
          <p:cNvSpPr>
            <a:spLocks noGrp="1"/>
          </p:cNvSpPr>
          <p:nvPr>
            <p:ph type="title"/>
          </p:nvPr>
        </p:nvSpPr>
        <p:spPr/>
        <p:txBody>
          <a:bodyPr>
            <a:normAutofit/>
          </a:bodyPr>
          <a:lstStyle/>
          <a:p>
            <a:r>
              <a:rPr lang="en-US" sz="1800" dirty="0" smtClean="0">
                <a:solidFill>
                  <a:schemeClr val="tx1"/>
                </a:solidFill>
              </a:rPr>
              <a:t>September </a:t>
            </a:r>
            <a:r>
              <a:rPr lang="en-US" sz="1800" dirty="0">
                <a:solidFill>
                  <a:schemeClr val="tx1"/>
                </a:solidFill>
              </a:rPr>
              <a:t>FOMC: The First Step: Quantitative (Dot Plot) and Qualitative (Rhetoric) Easing Signals </a:t>
            </a:r>
            <a:endParaRPr lang="en-US" sz="1600" b="0" i="1" dirty="0">
              <a:solidFill>
                <a:srgbClr val="0070C0"/>
              </a:solidFill>
            </a:endParaRPr>
          </a:p>
        </p:txBody>
      </p:sp>
      <p:sp>
        <p:nvSpPr>
          <p:cNvPr id="6" name="Rounded Rectangle 5"/>
          <p:cNvSpPr/>
          <p:nvPr/>
        </p:nvSpPr>
        <p:spPr>
          <a:xfrm>
            <a:off x="395537" y="5949280"/>
            <a:ext cx="1440160" cy="463819"/>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Projections</a:t>
            </a:r>
            <a:endParaRPr lang="en-SG" dirty="0"/>
          </a:p>
        </p:txBody>
      </p:sp>
      <p:sp>
        <p:nvSpPr>
          <p:cNvPr id="8" name="Rounded Rectangle 7"/>
          <p:cNvSpPr/>
          <p:nvPr/>
        </p:nvSpPr>
        <p:spPr>
          <a:xfrm>
            <a:off x="1907704" y="5954196"/>
            <a:ext cx="1440160" cy="46381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GAP</a:t>
            </a:r>
            <a:endParaRPr lang="en-SG" dirty="0"/>
          </a:p>
        </p:txBody>
      </p:sp>
      <p:sp>
        <p:nvSpPr>
          <p:cNvPr id="15" name="Rounded Rectangle 14"/>
          <p:cNvSpPr/>
          <p:nvPr/>
        </p:nvSpPr>
        <p:spPr>
          <a:xfrm>
            <a:off x="3491880" y="5949280"/>
            <a:ext cx="1440160" cy="463819"/>
          </a:xfrm>
          <a:prstGeom prst="roundRect">
            <a:avLst/>
          </a:prstGeom>
          <a:solidFill>
            <a:schemeClr val="accent1">
              <a:lumMod val="60000"/>
              <a:lumOff val="4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Rhetoric</a:t>
            </a:r>
            <a:endParaRPr lang="en-SG" dirty="0"/>
          </a:p>
        </p:txBody>
      </p:sp>
      <p:pic>
        <p:nvPicPr>
          <p:cNvPr id="9" name="Picture 8"/>
          <p:cNvPicPr>
            <a:picLocks noChangeAspect="1"/>
          </p:cNvPicPr>
          <p:nvPr/>
        </p:nvPicPr>
        <p:blipFill>
          <a:blip r:embed="rId3"/>
          <a:stretch>
            <a:fillRect/>
          </a:stretch>
        </p:blipFill>
        <p:spPr>
          <a:xfrm>
            <a:off x="19834" y="829619"/>
            <a:ext cx="1671846" cy="1794581"/>
          </a:xfrm>
          <a:prstGeom prst="rect">
            <a:avLst/>
          </a:prstGeom>
        </p:spPr>
      </p:pic>
      <p:sp>
        <p:nvSpPr>
          <p:cNvPr id="10" name="Rectangle 9"/>
          <p:cNvSpPr/>
          <p:nvPr/>
        </p:nvSpPr>
        <p:spPr>
          <a:xfrm>
            <a:off x="1691680" y="1239617"/>
            <a:ext cx="3456384" cy="1200329"/>
          </a:xfrm>
          <a:prstGeom prst="rect">
            <a:avLst/>
          </a:prstGeom>
        </p:spPr>
        <p:txBody>
          <a:bodyPr wrap="square">
            <a:spAutoFit/>
          </a:bodyPr>
          <a:lstStyle/>
          <a:p>
            <a:r>
              <a:rPr lang="en-US" dirty="0">
                <a:solidFill>
                  <a:srgbClr val="002060"/>
                </a:solidFill>
                <a:latin typeface="Times New Roman" panose="02020603050405020304" pitchFamily="18" charset="0"/>
                <a:ea typeface="MS Mincho" panose="02020609040205080304" pitchFamily="49" charset="-128"/>
              </a:rPr>
              <a:t>Fed “</a:t>
            </a:r>
            <a:r>
              <a:rPr lang="en-US" b="1" i="1" dirty="0">
                <a:solidFill>
                  <a:srgbClr val="0070C0"/>
                </a:solidFill>
                <a:latin typeface="Times New Roman" panose="02020603050405020304" pitchFamily="18" charset="0"/>
                <a:ea typeface="MS Mincho" panose="02020609040205080304" pitchFamily="49" charset="-128"/>
              </a:rPr>
              <a:t>do(</a:t>
            </a:r>
            <a:r>
              <a:rPr lang="en-US" b="1" i="1" dirty="0" err="1">
                <a:solidFill>
                  <a:srgbClr val="0070C0"/>
                </a:solidFill>
                <a:latin typeface="Times New Roman" panose="02020603050405020304" pitchFamily="18" charset="0"/>
                <a:ea typeface="MS Mincho" panose="02020609040205080304" pitchFamily="49" charset="-128"/>
              </a:rPr>
              <a:t>es</a:t>
            </a:r>
            <a:r>
              <a:rPr lang="en-US" b="1" i="1" dirty="0">
                <a:solidFill>
                  <a:srgbClr val="0070C0"/>
                </a:solidFill>
                <a:latin typeface="Times New Roman" panose="02020603050405020304" pitchFamily="18" charset="0"/>
                <a:ea typeface="MS Mincho" panose="02020609040205080304" pitchFamily="49" charset="-128"/>
              </a:rPr>
              <a:t>) not seek or welcome further cooling in labor market conditions</a:t>
            </a:r>
            <a:r>
              <a:rPr lang="en-US" dirty="0" smtClean="0">
                <a:solidFill>
                  <a:srgbClr val="002060"/>
                </a:solidFill>
                <a:latin typeface="Times New Roman" panose="02020603050405020304" pitchFamily="18" charset="0"/>
                <a:ea typeface="MS Mincho" panose="02020609040205080304" pitchFamily="49" charset="-128"/>
              </a:rPr>
              <a:t>”</a:t>
            </a:r>
          </a:p>
          <a:p>
            <a:r>
              <a:rPr lang="en-US" dirty="0" smtClean="0">
                <a:solidFill>
                  <a:srgbClr val="002060"/>
                </a:solidFill>
                <a:latin typeface="Times New Roman" panose="02020603050405020304" pitchFamily="18" charset="0"/>
                <a:ea typeface="MS Mincho" panose="02020609040205080304" pitchFamily="49" charset="-128"/>
              </a:rPr>
              <a:t>- Fed Chair Powell at Jackson Hole </a:t>
            </a:r>
            <a:endParaRPr lang="en-SG" dirty="0"/>
          </a:p>
        </p:txBody>
      </p:sp>
      <p:sp>
        <p:nvSpPr>
          <p:cNvPr id="12" name="Rectangle 11"/>
          <p:cNvSpPr/>
          <p:nvPr/>
        </p:nvSpPr>
        <p:spPr>
          <a:xfrm>
            <a:off x="-712" y="3506976"/>
            <a:ext cx="3947561" cy="861774"/>
          </a:xfrm>
          <a:prstGeom prst="rect">
            <a:avLst/>
          </a:prstGeom>
          <a:solidFill>
            <a:srgbClr val="FEE2F0"/>
          </a:solidFill>
        </p:spPr>
        <p:txBody>
          <a:bodyPr wrap="square">
            <a:spAutoFit/>
          </a:bodyPr>
          <a:lstStyle/>
          <a:p>
            <a:r>
              <a:rPr lang="en-US" sz="1600" dirty="0" smtClean="0">
                <a:solidFill>
                  <a:srgbClr val="002060"/>
                </a:solidFill>
                <a:latin typeface="Times New Roman" panose="02020603050405020304" pitchFamily="18" charset="0"/>
                <a:ea typeface="MS Mincho" panose="02020609040205080304" pitchFamily="49" charset="-128"/>
              </a:rPr>
              <a:t>No one should look at the 50bps cut and think that this is the new pace. </a:t>
            </a:r>
          </a:p>
          <a:p>
            <a:r>
              <a:rPr lang="en-US" sz="1600" dirty="0" smtClean="0">
                <a:solidFill>
                  <a:srgbClr val="002060"/>
                </a:solidFill>
                <a:latin typeface="Times New Roman" panose="02020603050405020304" pitchFamily="18" charset="0"/>
                <a:ea typeface="MS Mincho" panose="02020609040205080304" pitchFamily="49" charset="-128"/>
              </a:rPr>
              <a:t>- Fed Chair Powell </a:t>
            </a:r>
            <a:endParaRPr lang="en-SG" sz="1600" dirty="0"/>
          </a:p>
        </p:txBody>
      </p:sp>
      <p:sp>
        <p:nvSpPr>
          <p:cNvPr id="13" name="Rectangle 12"/>
          <p:cNvSpPr/>
          <p:nvPr/>
        </p:nvSpPr>
        <p:spPr>
          <a:xfrm>
            <a:off x="-23633" y="4604426"/>
            <a:ext cx="3947561" cy="861774"/>
          </a:xfrm>
          <a:prstGeom prst="rect">
            <a:avLst/>
          </a:prstGeom>
          <a:solidFill>
            <a:srgbClr val="E1FFE7"/>
          </a:solidFill>
        </p:spPr>
        <p:txBody>
          <a:bodyPr wrap="square">
            <a:spAutoFit/>
          </a:bodyPr>
          <a:lstStyle/>
          <a:p>
            <a:r>
              <a:rPr lang="en-US" sz="1600" dirty="0" smtClean="0">
                <a:solidFill>
                  <a:srgbClr val="002060"/>
                </a:solidFill>
                <a:latin typeface="Times New Roman" panose="02020603050405020304" pitchFamily="18" charset="0"/>
                <a:ea typeface="MS Mincho" panose="02020609040205080304" pitchFamily="49" charset="-128"/>
              </a:rPr>
              <a:t>Dot plot projections are not policy plans Fed will </a:t>
            </a:r>
            <a:r>
              <a:rPr lang="en-US" sz="1600" b="1" dirty="0" smtClean="0">
                <a:solidFill>
                  <a:srgbClr val="002060"/>
                </a:solidFill>
                <a:latin typeface="Times New Roman" panose="02020603050405020304" pitchFamily="18" charset="0"/>
                <a:ea typeface="MS Mincho" panose="02020609040205080304" pitchFamily="49" charset="-128"/>
              </a:rPr>
              <a:t>move as fast or as slow as needed</a:t>
            </a:r>
            <a:r>
              <a:rPr lang="en-US" sz="1600" dirty="0" smtClean="0">
                <a:solidFill>
                  <a:srgbClr val="002060"/>
                </a:solidFill>
                <a:latin typeface="Times New Roman" panose="02020603050405020304" pitchFamily="18" charset="0"/>
                <a:ea typeface="MS Mincho" panose="02020609040205080304" pitchFamily="49" charset="-128"/>
              </a:rPr>
              <a:t>.</a:t>
            </a:r>
          </a:p>
          <a:p>
            <a:r>
              <a:rPr lang="en-US" sz="1600" dirty="0" smtClean="0">
                <a:solidFill>
                  <a:srgbClr val="002060"/>
                </a:solidFill>
                <a:latin typeface="Times New Roman" panose="02020603050405020304" pitchFamily="18" charset="0"/>
                <a:ea typeface="MS Mincho" panose="02020609040205080304" pitchFamily="49" charset="-128"/>
              </a:rPr>
              <a:t>- Fed Chair Powell </a:t>
            </a:r>
            <a:endParaRPr lang="en-SG" sz="1600" dirty="0"/>
          </a:p>
        </p:txBody>
      </p:sp>
      <p:sp>
        <p:nvSpPr>
          <p:cNvPr id="17" name="Rectangle 16"/>
          <p:cNvSpPr/>
          <p:nvPr/>
        </p:nvSpPr>
        <p:spPr>
          <a:xfrm>
            <a:off x="5053135" y="4581174"/>
            <a:ext cx="3947561" cy="584775"/>
          </a:xfrm>
          <a:prstGeom prst="rect">
            <a:avLst/>
          </a:prstGeom>
          <a:solidFill>
            <a:srgbClr val="E1FFE7"/>
          </a:solidFill>
        </p:spPr>
        <p:txBody>
          <a:bodyPr wrap="square">
            <a:spAutoFit/>
          </a:bodyPr>
          <a:lstStyle/>
          <a:p>
            <a:r>
              <a:rPr lang="en-US" sz="1600" dirty="0" smtClean="0">
                <a:solidFill>
                  <a:srgbClr val="002060"/>
                </a:solidFill>
                <a:latin typeface="Times New Roman" panose="02020603050405020304" pitchFamily="18" charset="0"/>
                <a:ea typeface="MS Mincho" panose="02020609040205080304" pitchFamily="49" charset="-128"/>
              </a:rPr>
              <a:t>We don’t think we are behind the curve</a:t>
            </a:r>
          </a:p>
          <a:p>
            <a:r>
              <a:rPr lang="en-US" sz="1600" dirty="0" smtClean="0">
                <a:solidFill>
                  <a:srgbClr val="002060"/>
                </a:solidFill>
                <a:latin typeface="Times New Roman" panose="02020603050405020304" pitchFamily="18" charset="0"/>
                <a:ea typeface="MS Mincho" panose="02020609040205080304" pitchFamily="49" charset="-128"/>
              </a:rPr>
              <a:t>- Fed Chair Powell </a:t>
            </a:r>
            <a:endParaRPr lang="en-SG" sz="1600" dirty="0"/>
          </a:p>
        </p:txBody>
      </p:sp>
      <p:sp>
        <p:nvSpPr>
          <p:cNvPr id="18" name="Rectangle 17"/>
          <p:cNvSpPr/>
          <p:nvPr/>
        </p:nvSpPr>
        <p:spPr>
          <a:xfrm>
            <a:off x="5069531" y="3506976"/>
            <a:ext cx="3947561" cy="584775"/>
          </a:xfrm>
          <a:prstGeom prst="rect">
            <a:avLst/>
          </a:prstGeom>
          <a:solidFill>
            <a:srgbClr val="FEE2F0"/>
          </a:solidFill>
        </p:spPr>
        <p:txBody>
          <a:bodyPr wrap="square">
            <a:spAutoFit/>
          </a:bodyPr>
          <a:lstStyle/>
          <a:p>
            <a:r>
              <a:rPr lang="en-US" sz="1600" dirty="0" smtClean="0">
                <a:solidFill>
                  <a:srgbClr val="002060"/>
                </a:solidFill>
                <a:latin typeface="Times New Roman" panose="02020603050405020304" pitchFamily="18" charset="0"/>
                <a:ea typeface="MS Mincho" panose="02020609040205080304" pitchFamily="49" charset="-128"/>
              </a:rPr>
              <a:t>Notable step down in payroll gains. </a:t>
            </a:r>
          </a:p>
          <a:p>
            <a:r>
              <a:rPr lang="en-US" sz="1600" dirty="0" smtClean="0">
                <a:solidFill>
                  <a:srgbClr val="002060"/>
                </a:solidFill>
                <a:latin typeface="Times New Roman" panose="02020603050405020304" pitchFamily="18" charset="0"/>
                <a:ea typeface="MS Mincho" panose="02020609040205080304" pitchFamily="49" charset="-128"/>
              </a:rPr>
              <a:t>- Fed Chair Powell </a:t>
            </a:r>
            <a:endParaRPr lang="en-SG" sz="1600" dirty="0"/>
          </a:p>
        </p:txBody>
      </p:sp>
      <p:sp>
        <p:nvSpPr>
          <p:cNvPr id="19" name="Rectangle 18"/>
          <p:cNvSpPr/>
          <p:nvPr/>
        </p:nvSpPr>
        <p:spPr>
          <a:xfrm>
            <a:off x="5796136" y="1285898"/>
            <a:ext cx="3220957" cy="584775"/>
          </a:xfrm>
          <a:prstGeom prst="rect">
            <a:avLst/>
          </a:prstGeom>
          <a:solidFill>
            <a:srgbClr val="FEE2F0"/>
          </a:solidFill>
        </p:spPr>
        <p:txBody>
          <a:bodyPr wrap="square">
            <a:spAutoFit/>
          </a:bodyPr>
          <a:lstStyle/>
          <a:p>
            <a:r>
              <a:rPr lang="en-US" sz="1600" dirty="0" smtClean="0">
                <a:solidFill>
                  <a:srgbClr val="002060"/>
                </a:solidFill>
                <a:latin typeface="Times New Roman" panose="02020603050405020304" pitchFamily="18" charset="0"/>
                <a:ea typeface="MS Mincho" panose="02020609040205080304" pitchFamily="49" charset="-128"/>
              </a:rPr>
              <a:t>Broad Support for today’s decision. </a:t>
            </a:r>
          </a:p>
          <a:p>
            <a:r>
              <a:rPr lang="en-US" sz="1600" dirty="0" smtClean="0">
                <a:solidFill>
                  <a:srgbClr val="002060"/>
                </a:solidFill>
                <a:latin typeface="Times New Roman" panose="02020603050405020304" pitchFamily="18" charset="0"/>
                <a:ea typeface="MS Mincho" panose="02020609040205080304" pitchFamily="49" charset="-128"/>
              </a:rPr>
              <a:t>- Fed Chair Powell </a:t>
            </a:r>
            <a:endParaRPr lang="en-SG" sz="1600" dirty="0"/>
          </a:p>
        </p:txBody>
      </p:sp>
    </p:spTree>
    <p:extLst>
      <p:ext uri="{BB962C8B-B14F-4D97-AF65-F5344CB8AC3E}">
        <p14:creationId xmlns:p14="http://schemas.microsoft.com/office/powerpoint/2010/main" val="5850950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3"/>
          <a:stretch>
            <a:fillRect/>
          </a:stretch>
        </p:blipFill>
        <p:spPr>
          <a:xfrm>
            <a:off x="138872" y="922912"/>
            <a:ext cx="6469713" cy="4059716"/>
          </a:xfrm>
          <a:prstGeom prst="rect">
            <a:avLst/>
          </a:prstGeom>
        </p:spPr>
      </p:pic>
      <p:sp>
        <p:nvSpPr>
          <p:cNvPr id="2" name="Title 1"/>
          <p:cNvSpPr>
            <a:spLocks noGrp="1"/>
          </p:cNvSpPr>
          <p:nvPr>
            <p:ph type="title"/>
          </p:nvPr>
        </p:nvSpPr>
        <p:spPr/>
        <p:txBody>
          <a:bodyPr>
            <a:normAutofit/>
          </a:bodyPr>
          <a:lstStyle/>
          <a:p>
            <a:r>
              <a:rPr lang="en-US" sz="1800" dirty="0" smtClean="0">
                <a:solidFill>
                  <a:schemeClr val="tx1"/>
                </a:solidFill>
              </a:rPr>
              <a:t>US </a:t>
            </a:r>
            <a:r>
              <a:rPr lang="en-US" sz="1800" dirty="0">
                <a:solidFill>
                  <a:schemeClr val="tx1"/>
                </a:solidFill>
              </a:rPr>
              <a:t>Jobs: SAHM rule Panic? </a:t>
            </a:r>
            <a:endParaRPr lang="en-US" sz="1600" b="0" i="1" dirty="0">
              <a:solidFill>
                <a:srgbClr val="0070C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dirty="0"/>
              <a:t> </a:t>
            </a:r>
          </a:p>
        </p:txBody>
      </p:sp>
      <p:sp>
        <p:nvSpPr>
          <p:cNvPr id="12" name="TextBox 11"/>
          <p:cNvSpPr txBox="1"/>
          <p:nvPr/>
        </p:nvSpPr>
        <p:spPr>
          <a:xfrm>
            <a:off x="5364088" y="1556792"/>
            <a:ext cx="936104" cy="1169551"/>
          </a:xfrm>
          <a:prstGeom prst="rect">
            <a:avLst/>
          </a:prstGeom>
          <a:noFill/>
          <a:ln>
            <a:noFill/>
          </a:ln>
        </p:spPr>
        <p:txBody>
          <a:bodyPr wrap="square" rtlCol="0">
            <a:spAutoFit/>
          </a:bodyPr>
          <a:lstStyle/>
          <a:p>
            <a:r>
              <a:rPr lang="en-US" sz="1000" dirty="0" smtClean="0">
                <a:solidFill>
                  <a:srgbClr val="7030A0"/>
                </a:solidFill>
              </a:rPr>
              <a:t>US recession fears triggered suggests fragility of “Goldilocks” assumptions.</a:t>
            </a:r>
            <a:endParaRPr lang="en-SG" sz="1000" dirty="0">
              <a:solidFill>
                <a:srgbClr val="7030A0"/>
              </a:solidFill>
            </a:endParaRPr>
          </a:p>
        </p:txBody>
      </p:sp>
      <p:pic>
        <p:nvPicPr>
          <p:cNvPr id="5" name="Picture 4"/>
          <p:cNvPicPr>
            <a:picLocks noChangeAspect="1"/>
          </p:cNvPicPr>
          <p:nvPr/>
        </p:nvPicPr>
        <p:blipFill>
          <a:blip r:embed="rId4"/>
          <a:stretch>
            <a:fillRect/>
          </a:stretch>
        </p:blipFill>
        <p:spPr>
          <a:xfrm>
            <a:off x="6703598" y="3900391"/>
            <a:ext cx="2473240" cy="1199562"/>
          </a:xfrm>
          <a:prstGeom prst="rect">
            <a:avLst/>
          </a:prstGeom>
        </p:spPr>
      </p:pic>
      <p:pic>
        <p:nvPicPr>
          <p:cNvPr id="8" name="Picture 7"/>
          <p:cNvPicPr>
            <a:picLocks noChangeAspect="1"/>
          </p:cNvPicPr>
          <p:nvPr/>
        </p:nvPicPr>
        <p:blipFill>
          <a:blip r:embed="rId5"/>
          <a:stretch>
            <a:fillRect/>
          </a:stretch>
        </p:blipFill>
        <p:spPr>
          <a:xfrm>
            <a:off x="6592202" y="1052736"/>
            <a:ext cx="2562662" cy="2847655"/>
          </a:xfrm>
          <a:prstGeom prst="rect">
            <a:avLst/>
          </a:prstGeom>
        </p:spPr>
      </p:pic>
      <p:pic>
        <p:nvPicPr>
          <p:cNvPr id="9" name="Picture 8"/>
          <p:cNvPicPr>
            <a:picLocks noChangeAspect="1"/>
          </p:cNvPicPr>
          <p:nvPr/>
        </p:nvPicPr>
        <p:blipFill>
          <a:blip r:embed="rId6"/>
          <a:stretch>
            <a:fillRect/>
          </a:stretch>
        </p:blipFill>
        <p:spPr>
          <a:xfrm>
            <a:off x="0" y="4982628"/>
            <a:ext cx="6791281" cy="1614724"/>
          </a:xfrm>
          <a:prstGeom prst="rect">
            <a:avLst/>
          </a:prstGeom>
        </p:spPr>
      </p:pic>
      <p:sp>
        <p:nvSpPr>
          <p:cNvPr id="16" name="Rectangle 15"/>
          <p:cNvSpPr/>
          <p:nvPr/>
        </p:nvSpPr>
        <p:spPr>
          <a:xfrm>
            <a:off x="6791281" y="5082927"/>
            <a:ext cx="1526380" cy="276999"/>
          </a:xfrm>
          <a:prstGeom prst="rect">
            <a:avLst/>
          </a:prstGeom>
        </p:spPr>
        <p:txBody>
          <a:bodyPr wrap="none">
            <a:spAutoFit/>
          </a:bodyPr>
          <a:lstStyle/>
          <a:p>
            <a:r>
              <a:rPr lang="en-SG" sz="1200" b="1" dirty="0">
                <a:solidFill>
                  <a:srgbClr val="202122"/>
                </a:solidFill>
                <a:latin typeface="Arial" panose="020B0604020202020204" pitchFamily="34" charset="0"/>
              </a:rPr>
              <a:t>Claudia Rae </a:t>
            </a:r>
            <a:r>
              <a:rPr lang="en-SG" sz="1200" b="1" dirty="0" err="1">
                <a:solidFill>
                  <a:srgbClr val="202122"/>
                </a:solidFill>
                <a:latin typeface="Arial" panose="020B0604020202020204" pitchFamily="34" charset="0"/>
              </a:rPr>
              <a:t>Sahm</a:t>
            </a:r>
            <a:endParaRPr lang="en-SG" sz="1200" dirty="0"/>
          </a:p>
        </p:txBody>
      </p:sp>
    </p:spTree>
    <p:extLst>
      <p:ext uri="{BB962C8B-B14F-4D97-AF65-F5344CB8AC3E}">
        <p14:creationId xmlns:p14="http://schemas.microsoft.com/office/powerpoint/2010/main" val="10599952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US </a:t>
            </a:r>
            <a:r>
              <a:rPr lang="en-US" sz="1800" dirty="0">
                <a:solidFill>
                  <a:schemeClr val="tx1"/>
                </a:solidFill>
              </a:rPr>
              <a:t>Jobs: SAHM rule Panic? </a:t>
            </a:r>
            <a:endParaRPr lang="en-US" sz="1600" b="0" i="1" dirty="0">
              <a:solidFill>
                <a:srgbClr val="0070C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dirty="0"/>
              <a:t> </a:t>
            </a:r>
          </a:p>
        </p:txBody>
      </p:sp>
      <p:pic>
        <p:nvPicPr>
          <p:cNvPr id="3" name="Picture 2"/>
          <p:cNvPicPr>
            <a:picLocks noChangeAspect="1"/>
          </p:cNvPicPr>
          <p:nvPr/>
        </p:nvPicPr>
        <p:blipFill>
          <a:blip r:embed="rId3"/>
          <a:stretch>
            <a:fillRect/>
          </a:stretch>
        </p:blipFill>
        <p:spPr>
          <a:xfrm>
            <a:off x="4740410" y="3649711"/>
            <a:ext cx="4296086" cy="2860117"/>
          </a:xfrm>
          <a:prstGeom prst="rect">
            <a:avLst/>
          </a:prstGeom>
        </p:spPr>
      </p:pic>
      <p:pic>
        <p:nvPicPr>
          <p:cNvPr id="4" name="Picture 3"/>
          <p:cNvPicPr>
            <a:picLocks noChangeAspect="1"/>
          </p:cNvPicPr>
          <p:nvPr/>
        </p:nvPicPr>
        <p:blipFill>
          <a:blip r:embed="rId4"/>
          <a:stretch>
            <a:fillRect/>
          </a:stretch>
        </p:blipFill>
        <p:spPr>
          <a:xfrm>
            <a:off x="68410" y="3869081"/>
            <a:ext cx="4575597" cy="2658028"/>
          </a:xfrm>
          <a:prstGeom prst="rect">
            <a:avLst/>
          </a:prstGeom>
        </p:spPr>
      </p:pic>
      <p:pic>
        <p:nvPicPr>
          <p:cNvPr id="8" name="Picture 7"/>
          <p:cNvPicPr>
            <a:picLocks noChangeAspect="1"/>
          </p:cNvPicPr>
          <p:nvPr/>
        </p:nvPicPr>
        <p:blipFill>
          <a:blip r:embed="rId5"/>
          <a:stretch>
            <a:fillRect/>
          </a:stretch>
        </p:blipFill>
        <p:spPr>
          <a:xfrm>
            <a:off x="3646680" y="4437112"/>
            <a:ext cx="767526" cy="270891"/>
          </a:xfrm>
          <a:prstGeom prst="rect">
            <a:avLst/>
          </a:prstGeom>
        </p:spPr>
      </p:pic>
      <p:pic>
        <p:nvPicPr>
          <p:cNvPr id="9" name="Picture 8"/>
          <p:cNvPicPr>
            <a:picLocks noChangeAspect="1"/>
          </p:cNvPicPr>
          <p:nvPr/>
        </p:nvPicPr>
        <p:blipFill>
          <a:blip r:embed="rId6"/>
          <a:stretch>
            <a:fillRect/>
          </a:stretch>
        </p:blipFill>
        <p:spPr>
          <a:xfrm>
            <a:off x="68411" y="839627"/>
            <a:ext cx="4671999" cy="2994115"/>
          </a:xfrm>
          <a:prstGeom prst="rect">
            <a:avLst/>
          </a:prstGeom>
        </p:spPr>
      </p:pic>
      <p:pic>
        <p:nvPicPr>
          <p:cNvPr id="11" name="Picture 10"/>
          <p:cNvPicPr>
            <a:picLocks noChangeAspect="1"/>
          </p:cNvPicPr>
          <p:nvPr/>
        </p:nvPicPr>
        <p:blipFill>
          <a:blip r:embed="rId7"/>
          <a:stretch>
            <a:fillRect/>
          </a:stretch>
        </p:blipFill>
        <p:spPr>
          <a:xfrm>
            <a:off x="4860033" y="817446"/>
            <a:ext cx="4259574" cy="2839716"/>
          </a:xfrm>
          <a:prstGeom prst="rect">
            <a:avLst/>
          </a:prstGeom>
        </p:spPr>
      </p:pic>
      <p:sp>
        <p:nvSpPr>
          <p:cNvPr id="12" name="TextBox 11"/>
          <p:cNvSpPr txBox="1"/>
          <p:nvPr/>
        </p:nvSpPr>
        <p:spPr>
          <a:xfrm>
            <a:off x="3275856" y="1121252"/>
            <a:ext cx="936104" cy="707886"/>
          </a:xfrm>
          <a:prstGeom prst="rect">
            <a:avLst/>
          </a:prstGeom>
          <a:noFill/>
          <a:ln>
            <a:solidFill>
              <a:srgbClr val="FF0000"/>
            </a:solidFill>
          </a:ln>
        </p:spPr>
        <p:txBody>
          <a:bodyPr wrap="square" rtlCol="0">
            <a:spAutoFit/>
          </a:bodyPr>
          <a:lstStyle/>
          <a:p>
            <a:r>
              <a:rPr lang="en-US" sz="1000" dirty="0" smtClean="0">
                <a:solidFill>
                  <a:srgbClr val="7030A0"/>
                </a:solidFill>
              </a:rPr>
              <a:t>Downward revisions to prior 2 months: -86k</a:t>
            </a:r>
            <a:endParaRPr lang="en-SG" sz="1000" dirty="0">
              <a:solidFill>
                <a:srgbClr val="7030A0"/>
              </a:solidFill>
            </a:endParaRPr>
          </a:p>
        </p:txBody>
      </p:sp>
      <p:sp>
        <p:nvSpPr>
          <p:cNvPr id="13" name="TextBox 12"/>
          <p:cNvSpPr txBox="1"/>
          <p:nvPr/>
        </p:nvSpPr>
        <p:spPr>
          <a:xfrm>
            <a:off x="1811301" y="1072689"/>
            <a:ext cx="1344931" cy="553998"/>
          </a:xfrm>
          <a:prstGeom prst="rect">
            <a:avLst/>
          </a:prstGeom>
          <a:noFill/>
          <a:ln>
            <a:solidFill>
              <a:srgbClr val="FF0000"/>
            </a:solidFill>
          </a:ln>
        </p:spPr>
        <p:txBody>
          <a:bodyPr wrap="square" rtlCol="0">
            <a:spAutoFit/>
          </a:bodyPr>
          <a:lstStyle/>
          <a:p>
            <a:r>
              <a:rPr lang="en-US" sz="1000" dirty="0" smtClean="0">
                <a:solidFill>
                  <a:srgbClr val="7030A0"/>
                </a:solidFill>
              </a:rPr>
              <a:t>Downward revisions to March 23 to 24: -818k</a:t>
            </a:r>
            <a:endParaRPr lang="en-SG" sz="1000" dirty="0">
              <a:solidFill>
                <a:srgbClr val="7030A0"/>
              </a:solidFill>
            </a:endParaRPr>
          </a:p>
        </p:txBody>
      </p:sp>
    </p:spTree>
    <p:extLst>
      <p:ext uri="{BB962C8B-B14F-4D97-AF65-F5344CB8AC3E}">
        <p14:creationId xmlns:p14="http://schemas.microsoft.com/office/powerpoint/2010/main" val="33962090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US </a:t>
            </a:r>
            <a:r>
              <a:rPr lang="en-US" sz="1800" dirty="0">
                <a:solidFill>
                  <a:schemeClr val="tx1"/>
                </a:solidFill>
              </a:rPr>
              <a:t>CPI: Further Progress: Sufficient or Not</a:t>
            </a:r>
            <a:r>
              <a:rPr lang="en-US" sz="1800" dirty="0" smtClean="0">
                <a:solidFill>
                  <a:schemeClr val="tx1"/>
                </a:solidFill>
              </a:rPr>
              <a:t>??</a:t>
            </a:r>
            <a:endParaRPr lang="en-US" sz="1600" b="0" i="1" dirty="0">
              <a:solidFill>
                <a:srgbClr val="0070C0"/>
              </a:solidFill>
            </a:endParaRPr>
          </a:p>
        </p:txBody>
      </p:sp>
      <p:sp>
        <p:nvSpPr>
          <p:cNvPr id="6" name="Rectangle 5"/>
          <p:cNvSpPr/>
          <p:nvPr/>
        </p:nvSpPr>
        <p:spPr>
          <a:xfrm>
            <a:off x="3447085" y="1017904"/>
            <a:ext cx="831247" cy="192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pic>
        <p:nvPicPr>
          <p:cNvPr id="4" name="Picture 3"/>
          <p:cNvPicPr>
            <a:picLocks noChangeAspect="1"/>
          </p:cNvPicPr>
          <p:nvPr/>
        </p:nvPicPr>
        <p:blipFill>
          <a:blip r:embed="rId3"/>
          <a:stretch>
            <a:fillRect/>
          </a:stretch>
        </p:blipFill>
        <p:spPr>
          <a:xfrm>
            <a:off x="4812305" y="3482497"/>
            <a:ext cx="4266512" cy="285729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20" y="818297"/>
            <a:ext cx="4775511" cy="2678945"/>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22750" y="825600"/>
            <a:ext cx="4356067" cy="2647491"/>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881" y="3497242"/>
            <a:ext cx="4775511" cy="2816287"/>
          </a:xfrm>
          <a:prstGeom prst="rect">
            <a:avLst/>
          </a:prstGeom>
        </p:spPr>
      </p:pic>
      <p:sp>
        <p:nvSpPr>
          <p:cNvPr id="9" name="Rectangle 8"/>
          <p:cNvSpPr/>
          <p:nvPr/>
        </p:nvSpPr>
        <p:spPr>
          <a:xfrm>
            <a:off x="1547664" y="796475"/>
            <a:ext cx="576064" cy="131762"/>
          </a:xfrm>
          <a:prstGeom prst="rect">
            <a:avLst/>
          </a:prstGeom>
          <a:noFill/>
          <a:ln w="285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
        <p:nvSpPr>
          <p:cNvPr id="10" name="Rectangle 9"/>
          <p:cNvSpPr/>
          <p:nvPr/>
        </p:nvSpPr>
        <p:spPr>
          <a:xfrm>
            <a:off x="6163096" y="803778"/>
            <a:ext cx="576064" cy="131762"/>
          </a:xfrm>
          <a:prstGeom prst="rect">
            <a:avLst/>
          </a:prstGeom>
          <a:noFill/>
          <a:ln w="285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
        <p:nvSpPr>
          <p:cNvPr id="11" name="Rectangle 10"/>
          <p:cNvSpPr/>
          <p:nvPr/>
        </p:nvSpPr>
        <p:spPr>
          <a:xfrm>
            <a:off x="0" y="5596860"/>
            <a:ext cx="1979712" cy="64388"/>
          </a:xfrm>
          <a:prstGeom prst="rect">
            <a:avLst/>
          </a:prstGeom>
          <a:noFill/>
          <a:ln w="19050">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Tree>
    <p:extLst>
      <p:ext uri="{BB962C8B-B14F-4D97-AF65-F5344CB8AC3E}">
        <p14:creationId xmlns:p14="http://schemas.microsoft.com/office/powerpoint/2010/main" val="25643315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UST Yields: The Usual Bull Steepening</a:t>
            </a:r>
            <a:endParaRPr lang="en-US" sz="1600" b="0" i="1" dirty="0">
              <a:solidFill>
                <a:srgbClr val="0070C0"/>
              </a:solidFill>
            </a:endParaRPr>
          </a:p>
        </p:txBody>
      </p:sp>
      <p:sp>
        <p:nvSpPr>
          <p:cNvPr id="6" name="Rectangle 5"/>
          <p:cNvSpPr/>
          <p:nvPr/>
        </p:nvSpPr>
        <p:spPr>
          <a:xfrm>
            <a:off x="3447085" y="1017904"/>
            <a:ext cx="831247" cy="192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pic>
        <p:nvPicPr>
          <p:cNvPr id="12" name="Picture 11"/>
          <p:cNvPicPr>
            <a:picLocks noChangeAspect="1"/>
          </p:cNvPicPr>
          <p:nvPr/>
        </p:nvPicPr>
        <p:blipFill>
          <a:blip r:embed="rId3"/>
          <a:stretch>
            <a:fillRect/>
          </a:stretch>
        </p:blipFill>
        <p:spPr>
          <a:xfrm>
            <a:off x="89193" y="999695"/>
            <a:ext cx="9054807" cy="5439172"/>
          </a:xfrm>
          <a:prstGeom prst="rect">
            <a:avLst/>
          </a:prstGeom>
        </p:spPr>
      </p:pic>
    </p:spTree>
    <p:extLst>
      <p:ext uri="{BB962C8B-B14F-4D97-AF65-F5344CB8AC3E}">
        <p14:creationId xmlns:p14="http://schemas.microsoft.com/office/powerpoint/2010/main" val="898603782"/>
      </p:ext>
    </p:extLst>
  </p:cSld>
  <p:clrMapOvr>
    <a:masterClrMapping/>
  </p:clrMapOvr>
  <p:timing>
    <p:tnLst>
      <p:par>
        <p:cTn id="1" dur="indefinite" restart="never" nodeType="tmRoot"/>
      </p:par>
    </p:tnLst>
  </p:timing>
</p:sld>
</file>

<file path=ppt/theme/theme1.xml><?xml version="1.0" encoding="utf-8"?>
<a:theme xmlns:a="http://schemas.openxmlformats.org/drawingml/2006/main" name="160237-Mizuho-FF-PPT-Template-Panacee-A4">
  <a:themeElements>
    <a:clrScheme name="Future Frame">
      <a:dk1>
        <a:srgbClr val="000000"/>
      </a:dk1>
      <a:lt1>
        <a:srgbClr val="FFFFFF"/>
      </a:lt1>
      <a:dk2>
        <a:srgbClr val="140078"/>
      </a:dk2>
      <a:lt2>
        <a:srgbClr val="CCCCCC"/>
      </a:lt2>
      <a:accent1>
        <a:srgbClr val="85C0DB"/>
      </a:accent1>
      <a:accent2>
        <a:srgbClr val="E9C45C"/>
      </a:accent2>
      <a:accent3>
        <a:srgbClr val="8EBA69"/>
      </a:accent3>
      <a:accent4>
        <a:srgbClr val="FF9797"/>
      </a:accent4>
      <a:accent5>
        <a:srgbClr val="A791B3"/>
      </a:accent5>
      <a:accent6>
        <a:srgbClr val="EB9864"/>
      </a:accent6>
      <a:hlink>
        <a:srgbClr val="006FBC"/>
      </a:hlink>
      <a:folHlink>
        <a:srgbClr val="00A5E3"/>
      </a:folHlink>
    </a:clrScheme>
    <a:fontScheme name="Mizuho 2016">
      <a:majorFont>
        <a:latin typeface="Arial"/>
        <a:ea typeface="MS PGothic"/>
        <a:cs typeface="Arial"/>
      </a:majorFont>
      <a:minorFont>
        <a:latin typeface="Arial"/>
        <a:ea typeface="MS PGothic"/>
        <a:cs typeface="Arial"/>
      </a:minorFont>
    </a:fontScheme>
    <a:fmtScheme name="Mizuho 2016">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spDef>
      <a:spPr>
        <a:solidFill>
          <a:schemeClr val="bg2"/>
        </a:solidFill>
        <a:ln>
          <a:noFill/>
        </a:ln>
      </a:spPr>
      <a:bodyPr lIns="0" tIns="0" rIns="0" bIns="0"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pPr>
      <a:bodyPr/>
      <a:lstStyle/>
      <a:style>
        <a:lnRef idx="1">
          <a:schemeClr val="accent1"/>
        </a:lnRef>
        <a:fillRef idx="0">
          <a:schemeClr val="accent1"/>
        </a:fillRef>
        <a:effectRef idx="0">
          <a:schemeClr val="accent1"/>
        </a:effectRef>
        <a:fontRef idx="minor">
          <a:schemeClr val="tx1"/>
        </a:fontRef>
      </a:style>
    </a:lnDef>
    <a:txDef>
      <a:spPr>
        <a:noFill/>
        <a:ln>
          <a:solidFill>
            <a:schemeClr val="bg1">
              <a:lumMod val="50000"/>
            </a:schemeClr>
          </a:solidFill>
        </a:ln>
      </a:spPr>
      <a:bodyPr wrap="square" rtlCol="0">
        <a:spAutoFit/>
      </a:bodyPr>
      <a:lstStyle>
        <a:defPPr>
          <a:defRPr sz="1400" dirty="0"/>
        </a:defPPr>
      </a:lstStyle>
    </a:txDef>
  </a:objectDefaults>
  <a:extraClrSchemeLst/>
  <a:extLst>
    <a:ext uri="{05A4C25C-085E-4340-85A3-A5531E510DB2}">
      <thm15:themeFamily xmlns:thm15="http://schemas.microsoft.com/office/thememl/2012/main" name="160237-Mizuho-FF-PPT-Template-Panacee-A4-v12.potx" id="{4F088A2F-1C72-4473-B8B0-B9AF2AB4BA45}" vid="{77905348-0567-40CD-9A19-2A19487EDF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159988</TotalTime>
  <Words>5572</Words>
  <Application>Microsoft Office PowerPoint</Application>
  <PresentationFormat>On-screen Show (4:3)</PresentationFormat>
  <Paragraphs>222</Paragraphs>
  <Slides>15</Slides>
  <Notes>14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15</vt:i4>
      </vt:variant>
    </vt:vector>
  </HeadingPairs>
  <TitlesOfParts>
    <vt:vector size="27" baseType="lpstr">
      <vt:lpstr>MS Mincho</vt:lpstr>
      <vt:lpstr>MS PGothic</vt:lpstr>
      <vt:lpstr>Yu Gothic</vt:lpstr>
      <vt:lpstr>Arial</vt:lpstr>
      <vt:lpstr>Arial Narrow</vt:lpstr>
      <vt:lpstr>Book Antiqua</vt:lpstr>
      <vt:lpstr>Calibri</vt:lpstr>
      <vt:lpstr>Courier New</vt:lpstr>
      <vt:lpstr>Times New Roman</vt:lpstr>
      <vt:lpstr>Wingdings</vt:lpstr>
      <vt:lpstr>Wingdings 2</vt:lpstr>
      <vt:lpstr>160237-Mizuho-FF-PPT-Template-Panacee-A4</vt:lpstr>
      <vt:lpstr>Mizuho Asia Quarterly - September FOMC and Beyond: The First Step ?</vt:lpstr>
      <vt:lpstr>September FOMC: The First Step: Quantitative (Dot Plot) and Qualitative (Rhetoric) Easing Signals: Goldilocks and No More Bears? </vt:lpstr>
      <vt:lpstr>September FOMC: The First Step: Quantitative (Dot Plot) and Qualitative (Rhetoric) Easing Signals </vt:lpstr>
      <vt:lpstr>September FOMC: The First Step: Quantitative (Dot Plot) and Qualitative (Rhetoric) Easing Signals </vt:lpstr>
      <vt:lpstr>September FOMC: The First Step: Quantitative (Dot Plot) and Qualitative (Rhetoric) Easing Signals </vt:lpstr>
      <vt:lpstr>US Jobs: SAHM rule Panic? </vt:lpstr>
      <vt:lpstr>US Jobs: SAHM rule Panic? </vt:lpstr>
      <vt:lpstr>US CPI: Further Progress: Sufficient or Not??</vt:lpstr>
      <vt:lpstr>UST Yields: The Usual Bull Steepening</vt:lpstr>
      <vt:lpstr>UST Yields: US Elections</vt:lpstr>
      <vt:lpstr>UST Yields: Why Our Fiscal &amp; Consequent Yield Curve Views are Agnostic to Politics</vt:lpstr>
      <vt:lpstr>RISK - Policy: USD Bears are Exhausting One-Sided/Dimensional, Dialled-up Fed (Cut) Bets</vt:lpstr>
      <vt:lpstr>RISK: Fed-BoJ &amp; JPY Correlations: Fed’s Greater Sway on JPY</vt:lpstr>
      <vt:lpstr>BoJ: THAT JPY Squeeze – Time-line &amp; Thoughts</vt:lpstr>
      <vt:lpstr>Disclaimer</vt:lpstr>
    </vt:vector>
  </TitlesOfParts>
  <Company>Mizuho Bank,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All’s Fair In Love &amp; War?</dc:title>
  <dc:creator>Huani</dc:creator>
  <cp:lastModifiedBy>Tan Boon Heng</cp:lastModifiedBy>
  <cp:revision>2604</cp:revision>
  <cp:lastPrinted>2020-01-20T08:53:48Z</cp:lastPrinted>
  <dcterms:created xsi:type="dcterms:W3CDTF">2019-10-08T01:37:15Z</dcterms:created>
  <dcterms:modified xsi:type="dcterms:W3CDTF">2024-09-23T03:56:14Z</dcterms:modified>
</cp:coreProperties>
</file>