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1171" r:id="rId2"/>
    <p:sldId id="1255" r:id="rId3"/>
    <p:sldId id="1261" r:id="rId4"/>
    <p:sldId id="1262" r:id="rId5"/>
    <p:sldId id="1243" r:id="rId6"/>
    <p:sldId id="1268" r:id="rId7"/>
    <p:sldId id="1264" r:id="rId8"/>
    <p:sldId id="1257" r:id="rId9"/>
    <p:sldId id="1244" r:id="rId10"/>
    <p:sldId id="1269" r:id="rId11"/>
    <p:sldId id="1266" r:id="rId12"/>
    <p:sldId id="1256" r:id="rId13"/>
    <p:sldId id="1263" r:id="rId14"/>
    <p:sldId id="1254" r:id="rId15"/>
    <p:sldId id="1265" r:id="rId16"/>
    <p:sldId id="775"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0033"/>
    <a:srgbClr val="FF9900"/>
    <a:srgbClr val="C2FC64"/>
    <a:srgbClr val="140078"/>
    <a:srgbClr val="C4DA2D"/>
    <a:srgbClr val="FCFDFB"/>
    <a:srgbClr val="1290B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73" autoAdjust="0"/>
    <p:restoredTop sz="73852" autoAdjust="0"/>
  </p:normalViewPr>
  <p:slideViewPr>
    <p:cSldViewPr>
      <p:cViewPr varScale="1">
        <p:scale>
          <a:sx n="121" d="100"/>
          <a:sy n="121" d="100"/>
        </p:scale>
        <p:origin x="285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E6E67C-4CC3-4F6A-89E2-EDE0FF2F661B}"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CD571E65-3071-42C7-B1B2-E9E12EED983B}">
      <dgm:prSet phldrT="[Text]"/>
      <dgm:spPr>
        <a:solidFill>
          <a:srgbClr val="002060"/>
        </a:solidFill>
      </dgm:spPr>
      <dgm:t>
        <a:bodyPr/>
        <a:lstStyle/>
        <a:p>
          <a:r>
            <a:rPr lang="en-US" dirty="0"/>
            <a:t>Trump 2.0</a:t>
          </a:r>
        </a:p>
      </dgm:t>
    </dgm:pt>
    <dgm:pt modelId="{0859BCEA-3E39-4434-BDF2-FD6E2DEB7180}" type="parTrans" cxnId="{7D1CC6A7-1189-410F-8106-A70443C82F78}">
      <dgm:prSet/>
      <dgm:spPr/>
      <dgm:t>
        <a:bodyPr/>
        <a:lstStyle/>
        <a:p>
          <a:endParaRPr lang="en-US"/>
        </a:p>
      </dgm:t>
    </dgm:pt>
    <dgm:pt modelId="{79EF8A82-1799-4251-87AB-9C8B26E97EAF}" type="sibTrans" cxnId="{7D1CC6A7-1189-410F-8106-A70443C82F78}">
      <dgm:prSet/>
      <dgm:spPr/>
      <dgm:t>
        <a:bodyPr/>
        <a:lstStyle/>
        <a:p>
          <a:endParaRPr lang="en-US"/>
        </a:p>
      </dgm:t>
    </dgm:pt>
    <dgm:pt modelId="{2190CBF9-9558-45EA-A840-7FCC8DC9285A}">
      <dgm:prSet phldrT="[Text]"/>
      <dgm:spPr>
        <a:solidFill>
          <a:srgbClr val="FF9900"/>
        </a:solidFill>
      </dgm:spPr>
      <dgm:t>
        <a:bodyPr/>
        <a:lstStyle/>
        <a:p>
          <a:r>
            <a:rPr lang="en-US" dirty="0"/>
            <a:t>Trade (Tariffs)</a:t>
          </a:r>
        </a:p>
      </dgm:t>
    </dgm:pt>
    <dgm:pt modelId="{5EDC4CEB-3219-4AAC-AEF0-833043FB09A9}" type="parTrans" cxnId="{3A240920-4E0B-402E-B489-77E899198DA7}">
      <dgm:prSet/>
      <dgm:spPr/>
      <dgm:t>
        <a:bodyPr/>
        <a:lstStyle/>
        <a:p>
          <a:endParaRPr lang="en-US"/>
        </a:p>
      </dgm:t>
    </dgm:pt>
    <dgm:pt modelId="{773A441A-23CD-4CBB-BBC2-65F0C2ECA66F}" type="sibTrans" cxnId="{3A240920-4E0B-402E-B489-77E899198DA7}">
      <dgm:prSet/>
      <dgm:spPr/>
      <dgm:t>
        <a:bodyPr/>
        <a:lstStyle/>
        <a:p>
          <a:endParaRPr lang="en-US"/>
        </a:p>
      </dgm:t>
    </dgm:pt>
    <dgm:pt modelId="{314A8AEF-5345-4149-937B-FF999940395B}">
      <dgm:prSet phldrT="[Text]"/>
      <dgm:spPr>
        <a:solidFill>
          <a:schemeClr val="tx1"/>
        </a:solidFill>
      </dgm:spPr>
      <dgm:t>
        <a:bodyPr/>
        <a:lstStyle/>
        <a:p>
          <a:r>
            <a:rPr lang="en-US" dirty="0"/>
            <a:t>Energy/Oil</a:t>
          </a:r>
        </a:p>
      </dgm:t>
    </dgm:pt>
    <dgm:pt modelId="{FE7D818A-0C03-4B4D-A713-1D689BA2623D}" type="parTrans" cxnId="{C6189846-03D5-4B59-91E3-36DFDA036017}">
      <dgm:prSet/>
      <dgm:spPr/>
      <dgm:t>
        <a:bodyPr/>
        <a:lstStyle/>
        <a:p>
          <a:endParaRPr lang="en-US"/>
        </a:p>
      </dgm:t>
    </dgm:pt>
    <dgm:pt modelId="{EACAB97B-A9BF-472A-9347-2DBBC63DA0D4}" type="sibTrans" cxnId="{C6189846-03D5-4B59-91E3-36DFDA036017}">
      <dgm:prSet/>
      <dgm:spPr/>
      <dgm:t>
        <a:bodyPr/>
        <a:lstStyle/>
        <a:p>
          <a:endParaRPr lang="en-US"/>
        </a:p>
      </dgm:t>
    </dgm:pt>
    <dgm:pt modelId="{C1787128-30C9-4FF4-86D8-B769F341A75D}">
      <dgm:prSet phldrT="[Text]"/>
      <dgm:spPr>
        <a:solidFill>
          <a:schemeClr val="accent3">
            <a:lumMod val="50000"/>
          </a:schemeClr>
        </a:solidFill>
      </dgm:spPr>
      <dgm:t>
        <a:bodyPr/>
        <a:lstStyle/>
        <a:p>
          <a:r>
            <a:rPr lang="en-US" dirty="0"/>
            <a:t>Remove Restrictions</a:t>
          </a:r>
        </a:p>
      </dgm:t>
    </dgm:pt>
    <dgm:pt modelId="{0A2B93BA-6BF8-44AB-8B91-1D81371395FB}" type="parTrans" cxnId="{FABDD84B-0C01-485D-A0F2-C8F8D87E23F3}">
      <dgm:prSet/>
      <dgm:spPr/>
      <dgm:t>
        <a:bodyPr/>
        <a:lstStyle/>
        <a:p>
          <a:endParaRPr lang="en-US"/>
        </a:p>
      </dgm:t>
    </dgm:pt>
    <dgm:pt modelId="{A5E6F2F1-9048-44D3-8F3F-126DF336046E}" type="sibTrans" cxnId="{FABDD84B-0C01-485D-A0F2-C8F8D87E23F3}">
      <dgm:prSet/>
      <dgm:spPr/>
      <dgm:t>
        <a:bodyPr/>
        <a:lstStyle/>
        <a:p>
          <a:endParaRPr lang="en-US"/>
        </a:p>
      </dgm:t>
    </dgm:pt>
    <dgm:pt modelId="{AE3431D5-736D-48CD-A3D4-2B9E6EC7BA99}">
      <dgm:prSet/>
      <dgm:spPr>
        <a:solidFill>
          <a:srgbClr val="FF0000"/>
        </a:solidFill>
      </dgm:spPr>
      <dgm:t>
        <a:bodyPr/>
        <a:lstStyle/>
        <a:p>
          <a:r>
            <a:rPr lang="en-US" dirty="0"/>
            <a:t>Impose Higher China/wider Tariffs!</a:t>
          </a:r>
        </a:p>
      </dgm:t>
    </dgm:pt>
    <dgm:pt modelId="{35F84066-47EC-47A1-B3F5-3784519B5D49}" type="parTrans" cxnId="{8D3F9B8F-9B57-4E0B-81E9-FF8F061A0791}">
      <dgm:prSet/>
      <dgm:spPr/>
      <dgm:t>
        <a:bodyPr/>
        <a:lstStyle/>
        <a:p>
          <a:endParaRPr lang="en-US"/>
        </a:p>
      </dgm:t>
    </dgm:pt>
    <dgm:pt modelId="{90B77512-8CB4-4A7A-8A6B-FAC1D9E3437C}" type="sibTrans" cxnId="{8D3F9B8F-9B57-4E0B-81E9-FF8F061A0791}">
      <dgm:prSet/>
      <dgm:spPr/>
      <dgm:t>
        <a:bodyPr/>
        <a:lstStyle/>
        <a:p>
          <a:endParaRPr lang="en-US"/>
        </a:p>
      </dgm:t>
    </dgm:pt>
    <dgm:pt modelId="{D50C0828-A5F1-4602-84EB-BD66DA75DE38}">
      <dgm:prSet/>
      <dgm:spPr/>
      <dgm:t>
        <a:bodyPr/>
        <a:lstStyle/>
        <a:p>
          <a:r>
            <a:rPr lang="en-US" dirty="0"/>
            <a:t>Infrastructure [Fiscal]</a:t>
          </a:r>
          <a:endParaRPr lang="en-SG" dirty="0"/>
        </a:p>
      </dgm:t>
    </dgm:pt>
    <dgm:pt modelId="{AA977378-BDB9-4754-964F-C1C7B5E35EF4}" type="parTrans" cxnId="{3F9D0E78-641C-4F0A-83D0-907E754419DB}">
      <dgm:prSet/>
      <dgm:spPr/>
      <dgm:t>
        <a:bodyPr/>
        <a:lstStyle/>
        <a:p>
          <a:endParaRPr lang="en-SG"/>
        </a:p>
      </dgm:t>
    </dgm:pt>
    <dgm:pt modelId="{76963991-0828-4115-8605-52DAEADDE2FE}" type="sibTrans" cxnId="{3F9D0E78-641C-4F0A-83D0-907E754419DB}">
      <dgm:prSet/>
      <dgm:spPr/>
      <dgm:t>
        <a:bodyPr/>
        <a:lstStyle/>
        <a:p>
          <a:endParaRPr lang="en-SG"/>
        </a:p>
      </dgm:t>
    </dgm:pt>
    <dgm:pt modelId="{F91D678D-AEDA-40D2-9EC7-C1D8616A3DC4}">
      <dgm:prSet/>
      <dgm:spPr/>
      <dgm:t>
        <a:bodyPr/>
        <a:lstStyle/>
        <a:p>
          <a:r>
            <a:rPr lang="en-US" dirty="0"/>
            <a:t>Tax Cuts [Fiscal]</a:t>
          </a:r>
          <a:endParaRPr lang="en-SG" dirty="0"/>
        </a:p>
      </dgm:t>
    </dgm:pt>
    <dgm:pt modelId="{B18E5E1B-3CF5-44D4-8353-9B89A83316BC}" type="parTrans" cxnId="{73624CC2-70F7-479A-AA50-0EA2C52D9B02}">
      <dgm:prSet/>
      <dgm:spPr/>
      <dgm:t>
        <a:bodyPr/>
        <a:lstStyle/>
        <a:p>
          <a:endParaRPr lang="en-SG"/>
        </a:p>
      </dgm:t>
    </dgm:pt>
    <dgm:pt modelId="{168801AA-ABB1-43E3-B06E-FF8E2325EDD3}" type="sibTrans" cxnId="{73624CC2-70F7-479A-AA50-0EA2C52D9B02}">
      <dgm:prSet/>
      <dgm:spPr/>
      <dgm:t>
        <a:bodyPr/>
        <a:lstStyle/>
        <a:p>
          <a:endParaRPr lang="en-SG"/>
        </a:p>
      </dgm:t>
    </dgm:pt>
    <dgm:pt modelId="{80BD22E9-EFE8-4BFF-8CC8-A1C5DADF9174}">
      <dgm:prSet/>
      <dgm:spPr>
        <a:solidFill>
          <a:schemeClr val="accent6">
            <a:lumMod val="75000"/>
          </a:schemeClr>
        </a:solidFill>
      </dgm:spPr>
      <dgm:t>
        <a:bodyPr/>
        <a:lstStyle/>
        <a:p>
          <a:r>
            <a:rPr lang="en-US" dirty="0"/>
            <a:t>Ukraine [Conflict]</a:t>
          </a:r>
          <a:endParaRPr lang="en-SG" dirty="0"/>
        </a:p>
      </dgm:t>
    </dgm:pt>
    <dgm:pt modelId="{F8EB45BD-7D9B-4600-9395-E286CC1CCDAF}" type="parTrans" cxnId="{72E28F3B-1FD8-489D-BB65-C620173729A6}">
      <dgm:prSet/>
      <dgm:spPr/>
      <dgm:t>
        <a:bodyPr/>
        <a:lstStyle/>
        <a:p>
          <a:endParaRPr lang="en-SG"/>
        </a:p>
      </dgm:t>
    </dgm:pt>
    <dgm:pt modelId="{BFE21E79-E241-4D9B-B6D8-CA2356BAF376}" type="sibTrans" cxnId="{72E28F3B-1FD8-489D-BB65-C620173729A6}">
      <dgm:prSet/>
      <dgm:spPr/>
      <dgm:t>
        <a:bodyPr/>
        <a:lstStyle/>
        <a:p>
          <a:endParaRPr lang="en-SG"/>
        </a:p>
      </dgm:t>
    </dgm:pt>
    <dgm:pt modelId="{46548E05-4DB7-40A2-BE76-0F824CF9802C}">
      <dgm:prSet/>
      <dgm:spPr>
        <a:solidFill>
          <a:schemeClr val="accent6">
            <a:lumMod val="75000"/>
          </a:schemeClr>
        </a:solidFill>
      </dgm:spPr>
      <dgm:t>
        <a:bodyPr/>
        <a:lstStyle/>
        <a:p>
          <a:r>
            <a:rPr lang="en-US" dirty="0"/>
            <a:t>Gaza [Conflict]</a:t>
          </a:r>
          <a:endParaRPr lang="en-SG" dirty="0"/>
        </a:p>
      </dgm:t>
    </dgm:pt>
    <dgm:pt modelId="{A1A2064D-EFEB-4920-AB52-F9320E888C12}" type="parTrans" cxnId="{5D7E6235-A08A-4FD6-BDCF-C031B49832F4}">
      <dgm:prSet/>
      <dgm:spPr/>
      <dgm:t>
        <a:bodyPr/>
        <a:lstStyle/>
        <a:p>
          <a:endParaRPr lang="en-SG"/>
        </a:p>
      </dgm:t>
    </dgm:pt>
    <dgm:pt modelId="{9285F0A8-01BF-4580-B46B-E29ECA5CC435}" type="sibTrans" cxnId="{5D7E6235-A08A-4FD6-BDCF-C031B49832F4}">
      <dgm:prSet/>
      <dgm:spPr/>
      <dgm:t>
        <a:bodyPr/>
        <a:lstStyle/>
        <a:p>
          <a:endParaRPr lang="en-SG"/>
        </a:p>
      </dgm:t>
    </dgm:pt>
    <dgm:pt modelId="{56635637-664C-4FAE-A6B7-DD95FA31C850}">
      <dgm:prSet/>
      <dgm:spPr>
        <a:solidFill>
          <a:schemeClr val="bg2">
            <a:lumMod val="75000"/>
          </a:schemeClr>
        </a:solidFill>
      </dgm:spPr>
      <dgm:t>
        <a:bodyPr/>
        <a:lstStyle/>
        <a:p>
          <a:r>
            <a:rPr lang="en-US" dirty="0"/>
            <a:t>Pull/Cut Aid</a:t>
          </a:r>
          <a:endParaRPr lang="en-SG" dirty="0"/>
        </a:p>
      </dgm:t>
    </dgm:pt>
    <dgm:pt modelId="{EF0A0B7E-2F7D-40E4-9786-14BD14C27CDD}" type="parTrans" cxnId="{5CEDC0ED-5BA6-4BF2-AE73-FC04C8D8CEFE}">
      <dgm:prSet/>
      <dgm:spPr/>
      <dgm:t>
        <a:bodyPr/>
        <a:lstStyle/>
        <a:p>
          <a:endParaRPr lang="en-SG"/>
        </a:p>
      </dgm:t>
    </dgm:pt>
    <dgm:pt modelId="{E510DE58-DE98-4D9B-8993-839EE26CC0D7}" type="sibTrans" cxnId="{5CEDC0ED-5BA6-4BF2-AE73-FC04C8D8CEFE}">
      <dgm:prSet/>
      <dgm:spPr/>
      <dgm:t>
        <a:bodyPr/>
        <a:lstStyle/>
        <a:p>
          <a:endParaRPr lang="en-SG"/>
        </a:p>
      </dgm:t>
    </dgm:pt>
    <dgm:pt modelId="{A7DC0D7F-CE37-4A56-8E85-6235C6837D2A}">
      <dgm:prSet/>
      <dgm:spPr>
        <a:solidFill>
          <a:schemeClr val="accent5">
            <a:lumMod val="60000"/>
            <a:lumOff val="40000"/>
          </a:schemeClr>
        </a:solidFill>
      </dgm:spPr>
      <dgm:t>
        <a:bodyPr/>
        <a:lstStyle/>
        <a:p>
          <a:r>
            <a:rPr lang="en-US" dirty="0"/>
            <a:t>Uncertain  Israel-Saudi Dynamics</a:t>
          </a:r>
          <a:endParaRPr lang="en-SG" dirty="0"/>
        </a:p>
      </dgm:t>
    </dgm:pt>
    <dgm:pt modelId="{03B213DF-6F82-44FA-9780-7B8C084BCEF6}" type="parTrans" cxnId="{40C255F1-93EE-41E5-93A5-982E355DE52B}">
      <dgm:prSet/>
      <dgm:spPr/>
      <dgm:t>
        <a:bodyPr/>
        <a:lstStyle/>
        <a:p>
          <a:endParaRPr lang="en-SG"/>
        </a:p>
      </dgm:t>
    </dgm:pt>
    <dgm:pt modelId="{72F02E16-AC2C-43A2-9C52-8FED71B5068B}" type="sibTrans" cxnId="{40C255F1-93EE-41E5-93A5-982E355DE52B}">
      <dgm:prSet/>
      <dgm:spPr/>
      <dgm:t>
        <a:bodyPr/>
        <a:lstStyle/>
        <a:p>
          <a:endParaRPr lang="en-SG"/>
        </a:p>
      </dgm:t>
    </dgm:pt>
    <dgm:pt modelId="{DC747BA3-72C6-4ED4-83CB-7436622DBDFF}">
      <dgm:prSet/>
      <dgm:spPr>
        <a:solidFill>
          <a:schemeClr val="tx2">
            <a:lumMod val="40000"/>
            <a:lumOff val="60000"/>
          </a:schemeClr>
        </a:solidFill>
      </dgm:spPr>
      <dgm:t>
        <a:bodyPr/>
        <a:lstStyle/>
        <a:p>
          <a:r>
            <a:rPr lang="en-US" dirty="0"/>
            <a:t>Ramp-up Spending?</a:t>
          </a:r>
          <a:endParaRPr lang="en-SG" dirty="0"/>
        </a:p>
      </dgm:t>
    </dgm:pt>
    <dgm:pt modelId="{2ADDB7B1-0909-4BA0-A022-CB613D9A6612}" type="parTrans" cxnId="{0B125DD0-E629-47E8-9223-A7AF5EBE501A}">
      <dgm:prSet/>
      <dgm:spPr/>
      <dgm:t>
        <a:bodyPr/>
        <a:lstStyle/>
        <a:p>
          <a:endParaRPr lang="en-SG"/>
        </a:p>
      </dgm:t>
    </dgm:pt>
    <dgm:pt modelId="{D80E50E9-61D2-43BE-ABE8-BF7F6C6CAF50}" type="sibTrans" cxnId="{0B125DD0-E629-47E8-9223-A7AF5EBE501A}">
      <dgm:prSet/>
      <dgm:spPr/>
      <dgm:t>
        <a:bodyPr/>
        <a:lstStyle/>
        <a:p>
          <a:endParaRPr lang="en-SG"/>
        </a:p>
      </dgm:t>
    </dgm:pt>
    <dgm:pt modelId="{9B77F3F7-A976-46F7-8066-F3A3E672F5F5}">
      <dgm:prSet/>
      <dgm:spPr>
        <a:solidFill>
          <a:schemeClr val="tx2">
            <a:lumMod val="40000"/>
            <a:lumOff val="60000"/>
          </a:schemeClr>
        </a:solidFill>
      </dgm:spPr>
      <dgm:t>
        <a:bodyPr/>
        <a:lstStyle/>
        <a:p>
          <a:r>
            <a:rPr lang="en-US" dirty="0"/>
            <a:t>Extend Tax Cuts</a:t>
          </a:r>
          <a:endParaRPr lang="en-SG" dirty="0"/>
        </a:p>
      </dgm:t>
    </dgm:pt>
    <dgm:pt modelId="{6D121BE2-66C2-4633-A676-309A81296AAE}" type="parTrans" cxnId="{4A1D8CC9-54F3-4EEB-A90B-743263C84654}">
      <dgm:prSet/>
      <dgm:spPr/>
      <dgm:t>
        <a:bodyPr/>
        <a:lstStyle/>
        <a:p>
          <a:endParaRPr lang="en-SG"/>
        </a:p>
      </dgm:t>
    </dgm:pt>
    <dgm:pt modelId="{73F7C3E0-62AB-4DAD-82D5-84ABBC97A296}" type="sibTrans" cxnId="{4A1D8CC9-54F3-4EEB-A90B-743263C84654}">
      <dgm:prSet/>
      <dgm:spPr/>
      <dgm:t>
        <a:bodyPr/>
        <a:lstStyle/>
        <a:p>
          <a:endParaRPr lang="en-SG"/>
        </a:p>
      </dgm:t>
    </dgm:pt>
    <dgm:pt modelId="{B8CD517F-3B01-43C9-9329-B08961D07A89}" type="pres">
      <dgm:prSet presAssocID="{B6E6E67C-4CC3-4F6A-89E2-EDE0FF2F661B}" presName="diagram" presStyleCnt="0">
        <dgm:presLayoutVars>
          <dgm:chPref val="1"/>
          <dgm:dir/>
          <dgm:animOne val="branch"/>
          <dgm:animLvl val="lvl"/>
          <dgm:resizeHandles val="exact"/>
        </dgm:presLayoutVars>
      </dgm:prSet>
      <dgm:spPr/>
      <dgm:t>
        <a:bodyPr/>
        <a:lstStyle/>
        <a:p>
          <a:endParaRPr lang="en-US"/>
        </a:p>
      </dgm:t>
    </dgm:pt>
    <dgm:pt modelId="{300A918A-B14A-48CF-9433-47F97879435E}" type="pres">
      <dgm:prSet presAssocID="{CD571E65-3071-42C7-B1B2-E9E12EED983B}" presName="root1" presStyleCnt="0"/>
      <dgm:spPr/>
    </dgm:pt>
    <dgm:pt modelId="{73732AB8-87A6-455A-BC45-79213F3D5107}" type="pres">
      <dgm:prSet presAssocID="{CD571E65-3071-42C7-B1B2-E9E12EED983B}" presName="LevelOneTextNode" presStyleLbl="node0" presStyleIdx="0" presStyleCnt="1" custScaleY="172240" custLinFactX="-58241" custLinFactNeighborX="-100000" custLinFactNeighborY="-22752">
        <dgm:presLayoutVars>
          <dgm:chPref val="3"/>
        </dgm:presLayoutVars>
      </dgm:prSet>
      <dgm:spPr/>
      <dgm:t>
        <a:bodyPr/>
        <a:lstStyle/>
        <a:p>
          <a:endParaRPr lang="en-US"/>
        </a:p>
      </dgm:t>
    </dgm:pt>
    <dgm:pt modelId="{F325D09F-8889-4522-9671-822790946083}" type="pres">
      <dgm:prSet presAssocID="{CD571E65-3071-42C7-B1B2-E9E12EED983B}" presName="level2hierChild" presStyleCnt="0"/>
      <dgm:spPr/>
    </dgm:pt>
    <dgm:pt modelId="{84A0FC85-1D0B-4F00-8DDA-ABE909C38EB8}" type="pres">
      <dgm:prSet presAssocID="{5EDC4CEB-3219-4AAC-AEF0-833043FB09A9}" presName="conn2-1" presStyleLbl="parChTrans1D2" presStyleIdx="0" presStyleCnt="6"/>
      <dgm:spPr/>
      <dgm:t>
        <a:bodyPr/>
        <a:lstStyle/>
        <a:p>
          <a:endParaRPr lang="en-US"/>
        </a:p>
      </dgm:t>
    </dgm:pt>
    <dgm:pt modelId="{CB2709EB-8389-42CD-943C-C8DD12035B4C}" type="pres">
      <dgm:prSet presAssocID="{5EDC4CEB-3219-4AAC-AEF0-833043FB09A9}" presName="connTx" presStyleLbl="parChTrans1D2" presStyleIdx="0" presStyleCnt="6"/>
      <dgm:spPr/>
      <dgm:t>
        <a:bodyPr/>
        <a:lstStyle/>
        <a:p>
          <a:endParaRPr lang="en-US"/>
        </a:p>
      </dgm:t>
    </dgm:pt>
    <dgm:pt modelId="{D4987809-6DBA-4FB4-819E-85D45D538423}" type="pres">
      <dgm:prSet presAssocID="{2190CBF9-9558-45EA-A840-7FCC8DC9285A}" presName="root2" presStyleCnt="0"/>
      <dgm:spPr/>
    </dgm:pt>
    <dgm:pt modelId="{0435728C-3777-43C8-90F4-B07D74A21E53}" type="pres">
      <dgm:prSet presAssocID="{2190CBF9-9558-45EA-A840-7FCC8DC9285A}" presName="LevelTwoTextNode" presStyleLbl="node2" presStyleIdx="0" presStyleCnt="6" custLinFactNeighborX="-97604" custLinFactNeighborY="6896">
        <dgm:presLayoutVars>
          <dgm:chPref val="3"/>
        </dgm:presLayoutVars>
      </dgm:prSet>
      <dgm:spPr/>
      <dgm:t>
        <a:bodyPr/>
        <a:lstStyle/>
        <a:p>
          <a:endParaRPr lang="en-US"/>
        </a:p>
      </dgm:t>
    </dgm:pt>
    <dgm:pt modelId="{BBA30CBB-FCCC-49EE-8C82-D57A15B6CE59}" type="pres">
      <dgm:prSet presAssocID="{2190CBF9-9558-45EA-A840-7FCC8DC9285A}" presName="level3hierChild" presStyleCnt="0"/>
      <dgm:spPr/>
    </dgm:pt>
    <dgm:pt modelId="{7C80F808-E2CB-47AF-A86B-FFBED6C794AA}" type="pres">
      <dgm:prSet presAssocID="{35F84066-47EC-47A1-B3F5-3784519B5D49}" presName="conn2-1" presStyleLbl="parChTrans1D3" presStyleIdx="0" presStyleCnt="6"/>
      <dgm:spPr/>
      <dgm:t>
        <a:bodyPr/>
        <a:lstStyle/>
        <a:p>
          <a:endParaRPr lang="en-US"/>
        </a:p>
      </dgm:t>
    </dgm:pt>
    <dgm:pt modelId="{AB73524D-14B0-429E-8BB8-F3477A6EAE9B}" type="pres">
      <dgm:prSet presAssocID="{35F84066-47EC-47A1-B3F5-3784519B5D49}" presName="connTx" presStyleLbl="parChTrans1D3" presStyleIdx="0" presStyleCnt="6"/>
      <dgm:spPr/>
      <dgm:t>
        <a:bodyPr/>
        <a:lstStyle/>
        <a:p>
          <a:endParaRPr lang="en-US"/>
        </a:p>
      </dgm:t>
    </dgm:pt>
    <dgm:pt modelId="{F780BC12-9E1C-48DB-9CA3-13FA11F76BE9}" type="pres">
      <dgm:prSet presAssocID="{AE3431D5-736D-48CD-A3D4-2B9E6EC7BA99}" presName="root2" presStyleCnt="0"/>
      <dgm:spPr/>
    </dgm:pt>
    <dgm:pt modelId="{714BE149-A002-4691-A121-24942E8B3CF9}" type="pres">
      <dgm:prSet presAssocID="{AE3431D5-736D-48CD-A3D4-2B9E6EC7BA99}" presName="LevelTwoTextNode" presStyleLbl="node3" presStyleIdx="0" presStyleCnt="6" custLinFactX="-7145" custLinFactNeighborX="-100000" custLinFactNeighborY="6803">
        <dgm:presLayoutVars>
          <dgm:chPref val="3"/>
        </dgm:presLayoutVars>
      </dgm:prSet>
      <dgm:spPr/>
      <dgm:t>
        <a:bodyPr/>
        <a:lstStyle/>
        <a:p>
          <a:endParaRPr lang="en-US"/>
        </a:p>
      </dgm:t>
    </dgm:pt>
    <dgm:pt modelId="{E61A7A3C-3037-4810-A02E-A0CBC37AF771}" type="pres">
      <dgm:prSet presAssocID="{AE3431D5-736D-48CD-A3D4-2B9E6EC7BA99}" presName="level3hierChild" presStyleCnt="0"/>
      <dgm:spPr/>
    </dgm:pt>
    <dgm:pt modelId="{BDD24580-61AE-43EF-9DB8-30D4FC170E30}" type="pres">
      <dgm:prSet presAssocID="{FE7D818A-0C03-4B4D-A713-1D689BA2623D}" presName="conn2-1" presStyleLbl="parChTrans1D2" presStyleIdx="1" presStyleCnt="6"/>
      <dgm:spPr/>
      <dgm:t>
        <a:bodyPr/>
        <a:lstStyle/>
        <a:p>
          <a:endParaRPr lang="en-US"/>
        </a:p>
      </dgm:t>
    </dgm:pt>
    <dgm:pt modelId="{7919134A-46B4-4EB9-B7C5-0E0CC9676544}" type="pres">
      <dgm:prSet presAssocID="{FE7D818A-0C03-4B4D-A713-1D689BA2623D}" presName="connTx" presStyleLbl="parChTrans1D2" presStyleIdx="1" presStyleCnt="6"/>
      <dgm:spPr/>
      <dgm:t>
        <a:bodyPr/>
        <a:lstStyle/>
        <a:p>
          <a:endParaRPr lang="en-US"/>
        </a:p>
      </dgm:t>
    </dgm:pt>
    <dgm:pt modelId="{F8138AD2-433A-4F75-B04C-549B62EA1D12}" type="pres">
      <dgm:prSet presAssocID="{314A8AEF-5345-4149-937B-FF999940395B}" presName="root2" presStyleCnt="0"/>
      <dgm:spPr/>
    </dgm:pt>
    <dgm:pt modelId="{712E2E82-493B-4ACE-8FC4-282F54BD5CA5}" type="pres">
      <dgm:prSet presAssocID="{314A8AEF-5345-4149-937B-FF999940395B}" presName="LevelTwoTextNode" presStyleLbl="node2" presStyleIdx="1" presStyleCnt="6" custLinFactY="100000" custLinFactNeighborX="-97604" custLinFactNeighborY="117556">
        <dgm:presLayoutVars>
          <dgm:chPref val="3"/>
        </dgm:presLayoutVars>
      </dgm:prSet>
      <dgm:spPr/>
      <dgm:t>
        <a:bodyPr/>
        <a:lstStyle/>
        <a:p>
          <a:endParaRPr lang="en-US"/>
        </a:p>
      </dgm:t>
    </dgm:pt>
    <dgm:pt modelId="{9BEC83B4-0077-41FD-ADCF-2B192C7B5379}" type="pres">
      <dgm:prSet presAssocID="{314A8AEF-5345-4149-937B-FF999940395B}" presName="level3hierChild" presStyleCnt="0"/>
      <dgm:spPr/>
    </dgm:pt>
    <dgm:pt modelId="{E57DCDD9-10CB-4E1A-A804-4A00DDB310F1}" type="pres">
      <dgm:prSet presAssocID="{0A2B93BA-6BF8-44AB-8B91-1D81371395FB}" presName="conn2-1" presStyleLbl="parChTrans1D3" presStyleIdx="1" presStyleCnt="6"/>
      <dgm:spPr/>
      <dgm:t>
        <a:bodyPr/>
        <a:lstStyle/>
        <a:p>
          <a:endParaRPr lang="en-US"/>
        </a:p>
      </dgm:t>
    </dgm:pt>
    <dgm:pt modelId="{DF83CDFD-9013-4B96-9491-015CF82B2C12}" type="pres">
      <dgm:prSet presAssocID="{0A2B93BA-6BF8-44AB-8B91-1D81371395FB}" presName="connTx" presStyleLbl="parChTrans1D3" presStyleIdx="1" presStyleCnt="6"/>
      <dgm:spPr/>
      <dgm:t>
        <a:bodyPr/>
        <a:lstStyle/>
        <a:p>
          <a:endParaRPr lang="en-US"/>
        </a:p>
      </dgm:t>
    </dgm:pt>
    <dgm:pt modelId="{0AB16935-5FFC-4923-8217-8ACD18F425E2}" type="pres">
      <dgm:prSet presAssocID="{C1787128-30C9-4FF4-86D8-B769F341A75D}" presName="root2" presStyleCnt="0"/>
      <dgm:spPr/>
    </dgm:pt>
    <dgm:pt modelId="{BAA335FF-1E8C-4C1C-96AF-C5FB7D76650A}" type="pres">
      <dgm:prSet presAssocID="{C1787128-30C9-4FF4-86D8-B769F341A75D}" presName="LevelTwoTextNode" presStyleLbl="node3" presStyleIdx="1" presStyleCnt="6" custLinFactX="-8562" custLinFactY="100000" custLinFactNeighborX="-100000" custLinFactNeighborY="117770">
        <dgm:presLayoutVars>
          <dgm:chPref val="3"/>
        </dgm:presLayoutVars>
      </dgm:prSet>
      <dgm:spPr/>
      <dgm:t>
        <a:bodyPr/>
        <a:lstStyle/>
        <a:p>
          <a:endParaRPr lang="en-US"/>
        </a:p>
      </dgm:t>
    </dgm:pt>
    <dgm:pt modelId="{F5366839-5E68-4223-9895-2C5A763C1DC6}" type="pres">
      <dgm:prSet presAssocID="{C1787128-30C9-4FF4-86D8-B769F341A75D}" presName="level3hierChild" presStyleCnt="0"/>
      <dgm:spPr/>
    </dgm:pt>
    <dgm:pt modelId="{AAF6B652-15B4-410D-882B-B54EAC279444}" type="pres">
      <dgm:prSet presAssocID="{AA977378-BDB9-4754-964F-C1C7B5E35EF4}" presName="conn2-1" presStyleLbl="parChTrans1D2" presStyleIdx="2" presStyleCnt="6"/>
      <dgm:spPr/>
      <dgm:t>
        <a:bodyPr/>
        <a:lstStyle/>
        <a:p>
          <a:endParaRPr lang="en-US"/>
        </a:p>
      </dgm:t>
    </dgm:pt>
    <dgm:pt modelId="{46AFB245-D497-4809-B644-7CF3D748C4E9}" type="pres">
      <dgm:prSet presAssocID="{AA977378-BDB9-4754-964F-C1C7B5E35EF4}" presName="connTx" presStyleLbl="parChTrans1D2" presStyleIdx="2" presStyleCnt="6"/>
      <dgm:spPr/>
      <dgm:t>
        <a:bodyPr/>
        <a:lstStyle/>
        <a:p>
          <a:endParaRPr lang="en-US"/>
        </a:p>
      </dgm:t>
    </dgm:pt>
    <dgm:pt modelId="{F08FABA4-97BD-4848-8645-A9461D695C0B}" type="pres">
      <dgm:prSet presAssocID="{D50C0828-A5F1-4602-84EB-BD66DA75DE38}" presName="root2" presStyleCnt="0"/>
      <dgm:spPr/>
    </dgm:pt>
    <dgm:pt modelId="{4FAB657F-020A-43D6-AA62-59C3413211E0}" type="pres">
      <dgm:prSet presAssocID="{D50C0828-A5F1-4602-84EB-BD66DA75DE38}" presName="LevelTwoTextNode" presStyleLbl="node2" presStyleIdx="2" presStyleCnt="6" custLinFactY="100000" custLinFactNeighborX="-97604" custLinFactNeighborY="115436">
        <dgm:presLayoutVars>
          <dgm:chPref val="3"/>
        </dgm:presLayoutVars>
      </dgm:prSet>
      <dgm:spPr/>
      <dgm:t>
        <a:bodyPr/>
        <a:lstStyle/>
        <a:p>
          <a:endParaRPr lang="en-US"/>
        </a:p>
      </dgm:t>
    </dgm:pt>
    <dgm:pt modelId="{557BD897-3B0F-4522-8DA5-EA523F4234D1}" type="pres">
      <dgm:prSet presAssocID="{D50C0828-A5F1-4602-84EB-BD66DA75DE38}" presName="level3hierChild" presStyleCnt="0"/>
      <dgm:spPr/>
    </dgm:pt>
    <dgm:pt modelId="{943B47DD-6DBD-4469-8498-E2EC600FD1DB}" type="pres">
      <dgm:prSet presAssocID="{2ADDB7B1-0909-4BA0-A022-CB613D9A6612}" presName="conn2-1" presStyleLbl="parChTrans1D3" presStyleIdx="2" presStyleCnt="6"/>
      <dgm:spPr/>
      <dgm:t>
        <a:bodyPr/>
        <a:lstStyle/>
        <a:p>
          <a:endParaRPr lang="en-US"/>
        </a:p>
      </dgm:t>
    </dgm:pt>
    <dgm:pt modelId="{9FBE4030-DDA3-4431-A937-E5FBE77230A1}" type="pres">
      <dgm:prSet presAssocID="{2ADDB7B1-0909-4BA0-A022-CB613D9A6612}" presName="connTx" presStyleLbl="parChTrans1D3" presStyleIdx="2" presStyleCnt="6"/>
      <dgm:spPr/>
      <dgm:t>
        <a:bodyPr/>
        <a:lstStyle/>
        <a:p>
          <a:endParaRPr lang="en-US"/>
        </a:p>
      </dgm:t>
    </dgm:pt>
    <dgm:pt modelId="{0153DAB3-F872-480A-BB7E-B678A99435B0}" type="pres">
      <dgm:prSet presAssocID="{DC747BA3-72C6-4ED4-83CB-7436622DBDFF}" presName="root2" presStyleCnt="0"/>
      <dgm:spPr/>
    </dgm:pt>
    <dgm:pt modelId="{E1F7FCD4-61CD-4434-BC7D-0CF2E0406895}" type="pres">
      <dgm:prSet presAssocID="{DC747BA3-72C6-4ED4-83CB-7436622DBDFF}" presName="LevelTwoTextNode" presStyleLbl="node3" presStyleIdx="2" presStyleCnt="6" custLinFactX="-8562" custLinFactY="100000" custLinFactNeighborX="-100000" custLinFactNeighborY="114222">
        <dgm:presLayoutVars>
          <dgm:chPref val="3"/>
        </dgm:presLayoutVars>
      </dgm:prSet>
      <dgm:spPr/>
      <dgm:t>
        <a:bodyPr/>
        <a:lstStyle/>
        <a:p>
          <a:endParaRPr lang="en-US"/>
        </a:p>
      </dgm:t>
    </dgm:pt>
    <dgm:pt modelId="{8F8B31FD-AE39-4EE1-A5E4-339777F43C3E}" type="pres">
      <dgm:prSet presAssocID="{DC747BA3-72C6-4ED4-83CB-7436622DBDFF}" presName="level3hierChild" presStyleCnt="0"/>
      <dgm:spPr/>
    </dgm:pt>
    <dgm:pt modelId="{6C951F11-9021-49A5-ABA1-A6C7FA313E9D}" type="pres">
      <dgm:prSet presAssocID="{B18E5E1B-3CF5-44D4-8353-9B89A83316BC}" presName="conn2-1" presStyleLbl="parChTrans1D2" presStyleIdx="3" presStyleCnt="6"/>
      <dgm:spPr/>
      <dgm:t>
        <a:bodyPr/>
        <a:lstStyle/>
        <a:p>
          <a:endParaRPr lang="en-US"/>
        </a:p>
      </dgm:t>
    </dgm:pt>
    <dgm:pt modelId="{9EB4BDCF-672B-4E19-B444-A4580413E835}" type="pres">
      <dgm:prSet presAssocID="{B18E5E1B-3CF5-44D4-8353-9B89A83316BC}" presName="connTx" presStyleLbl="parChTrans1D2" presStyleIdx="3" presStyleCnt="6"/>
      <dgm:spPr/>
      <dgm:t>
        <a:bodyPr/>
        <a:lstStyle/>
        <a:p>
          <a:endParaRPr lang="en-US"/>
        </a:p>
      </dgm:t>
    </dgm:pt>
    <dgm:pt modelId="{0F096B75-CFA8-4A32-B549-4676B0AD0612}" type="pres">
      <dgm:prSet presAssocID="{F91D678D-AEDA-40D2-9EC7-C1D8616A3DC4}" presName="root2" presStyleCnt="0"/>
      <dgm:spPr/>
    </dgm:pt>
    <dgm:pt modelId="{5C0C9A15-066A-4358-857F-2FE451D1D1BE}" type="pres">
      <dgm:prSet presAssocID="{F91D678D-AEDA-40D2-9EC7-C1D8616A3DC4}" presName="LevelTwoTextNode" presStyleLbl="node2" presStyleIdx="3" presStyleCnt="6" custLinFactY="100000" custLinFactNeighborX="-97604" custLinFactNeighborY="113309">
        <dgm:presLayoutVars>
          <dgm:chPref val="3"/>
        </dgm:presLayoutVars>
      </dgm:prSet>
      <dgm:spPr/>
      <dgm:t>
        <a:bodyPr/>
        <a:lstStyle/>
        <a:p>
          <a:endParaRPr lang="en-US"/>
        </a:p>
      </dgm:t>
    </dgm:pt>
    <dgm:pt modelId="{202876D6-BB66-43EC-BDD2-D2D9869F9D8C}" type="pres">
      <dgm:prSet presAssocID="{F91D678D-AEDA-40D2-9EC7-C1D8616A3DC4}" presName="level3hierChild" presStyleCnt="0"/>
      <dgm:spPr/>
    </dgm:pt>
    <dgm:pt modelId="{4F6346DF-12AF-425B-BDDB-DFC5FFAB8330}" type="pres">
      <dgm:prSet presAssocID="{6D121BE2-66C2-4633-A676-309A81296AAE}" presName="conn2-1" presStyleLbl="parChTrans1D3" presStyleIdx="3" presStyleCnt="6"/>
      <dgm:spPr/>
      <dgm:t>
        <a:bodyPr/>
        <a:lstStyle/>
        <a:p>
          <a:endParaRPr lang="en-US"/>
        </a:p>
      </dgm:t>
    </dgm:pt>
    <dgm:pt modelId="{D43422D5-F323-4985-86A2-07861541F199}" type="pres">
      <dgm:prSet presAssocID="{6D121BE2-66C2-4633-A676-309A81296AAE}" presName="connTx" presStyleLbl="parChTrans1D3" presStyleIdx="3" presStyleCnt="6"/>
      <dgm:spPr/>
      <dgm:t>
        <a:bodyPr/>
        <a:lstStyle/>
        <a:p>
          <a:endParaRPr lang="en-US"/>
        </a:p>
      </dgm:t>
    </dgm:pt>
    <dgm:pt modelId="{6D61DB82-D54A-4052-B747-7E2A6D089392}" type="pres">
      <dgm:prSet presAssocID="{9B77F3F7-A976-46F7-8066-F3A3E672F5F5}" presName="root2" presStyleCnt="0"/>
      <dgm:spPr/>
    </dgm:pt>
    <dgm:pt modelId="{B33748C4-E4E3-4592-BBBF-849CC6FDC62F}" type="pres">
      <dgm:prSet presAssocID="{9B77F3F7-A976-46F7-8066-F3A3E672F5F5}" presName="LevelTwoTextNode" presStyleLbl="node3" presStyleIdx="3" presStyleCnt="6" custLinFactX="-8858" custLinFactY="100000" custLinFactNeighborX="-100000" custLinFactNeighborY="112707">
        <dgm:presLayoutVars>
          <dgm:chPref val="3"/>
        </dgm:presLayoutVars>
      </dgm:prSet>
      <dgm:spPr/>
      <dgm:t>
        <a:bodyPr/>
        <a:lstStyle/>
        <a:p>
          <a:endParaRPr lang="en-US"/>
        </a:p>
      </dgm:t>
    </dgm:pt>
    <dgm:pt modelId="{19713324-DDE2-4FF9-9F0F-2F0BDF8605CE}" type="pres">
      <dgm:prSet presAssocID="{9B77F3F7-A976-46F7-8066-F3A3E672F5F5}" presName="level3hierChild" presStyleCnt="0"/>
      <dgm:spPr/>
    </dgm:pt>
    <dgm:pt modelId="{A9BF1673-E65E-4F97-BA53-9890471C2C5D}" type="pres">
      <dgm:prSet presAssocID="{F8EB45BD-7D9B-4600-9395-E286CC1CCDAF}" presName="conn2-1" presStyleLbl="parChTrans1D2" presStyleIdx="4" presStyleCnt="6"/>
      <dgm:spPr/>
      <dgm:t>
        <a:bodyPr/>
        <a:lstStyle/>
        <a:p>
          <a:endParaRPr lang="en-US"/>
        </a:p>
      </dgm:t>
    </dgm:pt>
    <dgm:pt modelId="{2EC3AE13-7468-40C2-AF1C-52AB8A3FF595}" type="pres">
      <dgm:prSet presAssocID="{F8EB45BD-7D9B-4600-9395-E286CC1CCDAF}" presName="connTx" presStyleLbl="parChTrans1D2" presStyleIdx="4" presStyleCnt="6"/>
      <dgm:spPr/>
      <dgm:t>
        <a:bodyPr/>
        <a:lstStyle/>
        <a:p>
          <a:endParaRPr lang="en-US"/>
        </a:p>
      </dgm:t>
    </dgm:pt>
    <dgm:pt modelId="{8B905518-26A1-4ABC-A800-0C1823444204}" type="pres">
      <dgm:prSet presAssocID="{80BD22E9-EFE8-4BFF-8CC8-A1C5DADF9174}" presName="root2" presStyleCnt="0"/>
      <dgm:spPr/>
    </dgm:pt>
    <dgm:pt modelId="{AA217B9D-CDDB-45D5-A23A-90714B36C923}" type="pres">
      <dgm:prSet presAssocID="{80BD22E9-EFE8-4BFF-8CC8-A1C5DADF9174}" presName="LevelTwoTextNode" presStyleLbl="node2" presStyleIdx="4" presStyleCnt="6" custLinFactY="-144722" custLinFactNeighborX="-97604" custLinFactNeighborY="-200000">
        <dgm:presLayoutVars>
          <dgm:chPref val="3"/>
        </dgm:presLayoutVars>
      </dgm:prSet>
      <dgm:spPr/>
      <dgm:t>
        <a:bodyPr/>
        <a:lstStyle/>
        <a:p>
          <a:endParaRPr lang="en-US"/>
        </a:p>
      </dgm:t>
    </dgm:pt>
    <dgm:pt modelId="{D2C312D9-3986-443F-B840-2534E3E89ADA}" type="pres">
      <dgm:prSet presAssocID="{80BD22E9-EFE8-4BFF-8CC8-A1C5DADF9174}" presName="level3hierChild" presStyleCnt="0"/>
      <dgm:spPr/>
    </dgm:pt>
    <dgm:pt modelId="{2232A47B-DEEF-4A55-B66C-7FE02301FE6C}" type="pres">
      <dgm:prSet presAssocID="{EF0A0B7E-2F7D-40E4-9786-14BD14C27CDD}" presName="conn2-1" presStyleLbl="parChTrans1D3" presStyleIdx="4" presStyleCnt="6"/>
      <dgm:spPr/>
      <dgm:t>
        <a:bodyPr/>
        <a:lstStyle/>
        <a:p>
          <a:endParaRPr lang="en-US"/>
        </a:p>
      </dgm:t>
    </dgm:pt>
    <dgm:pt modelId="{E37AB792-91ED-4863-9A8A-D83C2C9648D7}" type="pres">
      <dgm:prSet presAssocID="{EF0A0B7E-2F7D-40E4-9786-14BD14C27CDD}" presName="connTx" presStyleLbl="parChTrans1D3" presStyleIdx="4" presStyleCnt="6"/>
      <dgm:spPr/>
      <dgm:t>
        <a:bodyPr/>
        <a:lstStyle/>
        <a:p>
          <a:endParaRPr lang="en-US"/>
        </a:p>
      </dgm:t>
    </dgm:pt>
    <dgm:pt modelId="{2058A129-0877-4C2C-B9AA-9D512E6ECE0E}" type="pres">
      <dgm:prSet presAssocID="{56635637-664C-4FAE-A6B7-DD95FA31C850}" presName="root2" presStyleCnt="0"/>
      <dgm:spPr/>
    </dgm:pt>
    <dgm:pt modelId="{8D582D28-8A8A-49E4-ADCA-EAD9B750CC18}" type="pres">
      <dgm:prSet presAssocID="{56635637-664C-4FAE-A6B7-DD95FA31C850}" presName="LevelTwoTextNode" presStyleLbl="node3" presStyleIdx="4" presStyleCnt="6" custLinFactX="-7145" custLinFactY="-143849" custLinFactNeighborX="-100000" custLinFactNeighborY="-200000">
        <dgm:presLayoutVars>
          <dgm:chPref val="3"/>
        </dgm:presLayoutVars>
      </dgm:prSet>
      <dgm:spPr/>
      <dgm:t>
        <a:bodyPr/>
        <a:lstStyle/>
        <a:p>
          <a:endParaRPr lang="en-US"/>
        </a:p>
      </dgm:t>
    </dgm:pt>
    <dgm:pt modelId="{6136D931-70C8-4926-9599-A988B54C2693}" type="pres">
      <dgm:prSet presAssocID="{56635637-664C-4FAE-A6B7-DD95FA31C850}" presName="level3hierChild" presStyleCnt="0"/>
      <dgm:spPr/>
    </dgm:pt>
    <dgm:pt modelId="{6CFDA4CC-A84A-4762-AD4F-F8D91F8E8807}" type="pres">
      <dgm:prSet presAssocID="{A1A2064D-EFEB-4920-AB52-F9320E888C12}" presName="conn2-1" presStyleLbl="parChTrans1D2" presStyleIdx="5" presStyleCnt="6"/>
      <dgm:spPr/>
      <dgm:t>
        <a:bodyPr/>
        <a:lstStyle/>
        <a:p>
          <a:endParaRPr lang="en-US"/>
        </a:p>
      </dgm:t>
    </dgm:pt>
    <dgm:pt modelId="{3CF52CF8-8D31-4958-8CB1-827D17E98EE3}" type="pres">
      <dgm:prSet presAssocID="{A1A2064D-EFEB-4920-AB52-F9320E888C12}" presName="connTx" presStyleLbl="parChTrans1D2" presStyleIdx="5" presStyleCnt="6"/>
      <dgm:spPr/>
      <dgm:t>
        <a:bodyPr/>
        <a:lstStyle/>
        <a:p>
          <a:endParaRPr lang="en-US"/>
        </a:p>
      </dgm:t>
    </dgm:pt>
    <dgm:pt modelId="{9B01B985-1119-40AA-BEE3-96268E1FD235}" type="pres">
      <dgm:prSet presAssocID="{46548E05-4DB7-40A2-BE76-0F824CF9802C}" presName="root2" presStyleCnt="0"/>
      <dgm:spPr/>
    </dgm:pt>
    <dgm:pt modelId="{2877DDEA-B1F4-4A08-824F-6CDAB756F2AF}" type="pres">
      <dgm:prSet presAssocID="{46548E05-4DB7-40A2-BE76-0F824CF9802C}" presName="LevelTwoTextNode" presStyleLbl="node2" presStyleIdx="5" presStyleCnt="6" custLinFactY="-151040" custLinFactNeighborX="-97604" custLinFactNeighborY="-200000">
        <dgm:presLayoutVars>
          <dgm:chPref val="3"/>
        </dgm:presLayoutVars>
      </dgm:prSet>
      <dgm:spPr/>
      <dgm:t>
        <a:bodyPr/>
        <a:lstStyle/>
        <a:p>
          <a:endParaRPr lang="en-US"/>
        </a:p>
      </dgm:t>
    </dgm:pt>
    <dgm:pt modelId="{58851E18-51AC-40E8-924A-9E867F1AC4D2}" type="pres">
      <dgm:prSet presAssocID="{46548E05-4DB7-40A2-BE76-0F824CF9802C}" presName="level3hierChild" presStyleCnt="0"/>
      <dgm:spPr/>
    </dgm:pt>
    <dgm:pt modelId="{B2DE1504-8453-4D75-A702-8E06D81E412B}" type="pres">
      <dgm:prSet presAssocID="{03B213DF-6F82-44FA-9780-7B8C084BCEF6}" presName="conn2-1" presStyleLbl="parChTrans1D3" presStyleIdx="5" presStyleCnt="6"/>
      <dgm:spPr/>
      <dgm:t>
        <a:bodyPr/>
        <a:lstStyle/>
        <a:p>
          <a:endParaRPr lang="en-US"/>
        </a:p>
      </dgm:t>
    </dgm:pt>
    <dgm:pt modelId="{5E2CAF18-1484-4305-8EDA-A992FDEB15B7}" type="pres">
      <dgm:prSet presAssocID="{03B213DF-6F82-44FA-9780-7B8C084BCEF6}" presName="connTx" presStyleLbl="parChTrans1D3" presStyleIdx="5" presStyleCnt="6"/>
      <dgm:spPr/>
      <dgm:t>
        <a:bodyPr/>
        <a:lstStyle/>
        <a:p>
          <a:endParaRPr lang="en-US"/>
        </a:p>
      </dgm:t>
    </dgm:pt>
    <dgm:pt modelId="{5533DC8A-2F4C-4BFE-955F-CD77D71C4887}" type="pres">
      <dgm:prSet presAssocID="{A7DC0D7F-CE37-4A56-8E85-6235C6837D2A}" presName="root2" presStyleCnt="0"/>
      <dgm:spPr/>
    </dgm:pt>
    <dgm:pt modelId="{760624F3-05A8-41CE-9A2E-521183127020}" type="pres">
      <dgm:prSet presAssocID="{A7DC0D7F-CE37-4A56-8E85-6235C6837D2A}" presName="LevelTwoTextNode" presStyleLbl="node3" presStyleIdx="5" presStyleCnt="6" custLinFactX="-7145" custLinFactY="-151016" custLinFactNeighborX="-100000" custLinFactNeighborY="-200000">
        <dgm:presLayoutVars>
          <dgm:chPref val="3"/>
        </dgm:presLayoutVars>
      </dgm:prSet>
      <dgm:spPr/>
      <dgm:t>
        <a:bodyPr/>
        <a:lstStyle/>
        <a:p>
          <a:endParaRPr lang="en-US"/>
        </a:p>
      </dgm:t>
    </dgm:pt>
    <dgm:pt modelId="{C47B460A-5167-43F7-B5A8-E0C8964812CC}" type="pres">
      <dgm:prSet presAssocID="{A7DC0D7F-CE37-4A56-8E85-6235C6837D2A}" presName="level3hierChild" presStyleCnt="0"/>
      <dgm:spPr/>
    </dgm:pt>
  </dgm:ptLst>
  <dgm:cxnLst>
    <dgm:cxn modelId="{7D1CC6A7-1189-410F-8106-A70443C82F78}" srcId="{B6E6E67C-4CC3-4F6A-89E2-EDE0FF2F661B}" destId="{CD571E65-3071-42C7-B1B2-E9E12EED983B}" srcOrd="0" destOrd="0" parTransId="{0859BCEA-3E39-4434-BDF2-FD6E2DEB7180}" sibTransId="{79EF8A82-1799-4251-87AB-9C8B26E97EAF}"/>
    <dgm:cxn modelId="{0231C7C0-C187-4E09-B036-CC6078E67EE8}" type="presOf" srcId="{0A2B93BA-6BF8-44AB-8B91-1D81371395FB}" destId="{DF83CDFD-9013-4B96-9491-015CF82B2C12}" srcOrd="1" destOrd="0" presId="urn:microsoft.com/office/officeart/2005/8/layout/hierarchy2"/>
    <dgm:cxn modelId="{959DC742-A7E1-4392-9E60-C8E69360403D}" type="presOf" srcId="{B18E5E1B-3CF5-44D4-8353-9B89A83316BC}" destId="{6C951F11-9021-49A5-ABA1-A6C7FA313E9D}" srcOrd="0" destOrd="0" presId="urn:microsoft.com/office/officeart/2005/8/layout/hierarchy2"/>
    <dgm:cxn modelId="{5CEDC0ED-5BA6-4BF2-AE73-FC04C8D8CEFE}" srcId="{80BD22E9-EFE8-4BFF-8CC8-A1C5DADF9174}" destId="{56635637-664C-4FAE-A6B7-DD95FA31C850}" srcOrd="0" destOrd="0" parTransId="{EF0A0B7E-2F7D-40E4-9786-14BD14C27CDD}" sibTransId="{E510DE58-DE98-4D9B-8993-839EE26CC0D7}"/>
    <dgm:cxn modelId="{CBD7A5C2-BC85-485E-BC6D-8607ECC5102F}" type="presOf" srcId="{6D121BE2-66C2-4633-A676-309A81296AAE}" destId="{D43422D5-F323-4985-86A2-07861541F199}" srcOrd="1" destOrd="0" presId="urn:microsoft.com/office/officeart/2005/8/layout/hierarchy2"/>
    <dgm:cxn modelId="{0B7DEF08-94B0-46F3-8A19-64B8DCF22957}" type="presOf" srcId="{6D121BE2-66C2-4633-A676-309A81296AAE}" destId="{4F6346DF-12AF-425B-BDDB-DFC5FFAB8330}" srcOrd="0" destOrd="0" presId="urn:microsoft.com/office/officeart/2005/8/layout/hierarchy2"/>
    <dgm:cxn modelId="{66E166D9-D2F6-46BB-ACAC-88CD22DD310F}" type="presOf" srcId="{AA977378-BDB9-4754-964F-C1C7B5E35EF4}" destId="{46AFB245-D497-4809-B644-7CF3D748C4E9}" srcOrd="1" destOrd="0" presId="urn:microsoft.com/office/officeart/2005/8/layout/hierarchy2"/>
    <dgm:cxn modelId="{919C1EF7-C13A-421E-9AD5-5F6CC164A507}" type="presOf" srcId="{9B77F3F7-A976-46F7-8066-F3A3E672F5F5}" destId="{B33748C4-E4E3-4592-BBBF-849CC6FDC62F}" srcOrd="0" destOrd="0" presId="urn:microsoft.com/office/officeart/2005/8/layout/hierarchy2"/>
    <dgm:cxn modelId="{3F9D0E78-641C-4F0A-83D0-907E754419DB}" srcId="{CD571E65-3071-42C7-B1B2-E9E12EED983B}" destId="{D50C0828-A5F1-4602-84EB-BD66DA75DE38}" srcOrd="2" destOrd="0" parTransId="{AA977378-BDB9-4754-964F-C1C7B5E35EF4}" sibTransId="{76963991-0828-4115-8605-52DAEADDE2FE}"/>
    <dgm:cxn modelId="{40C255F1-93EE-41E5-93A5-982E355DE52B}" srcId="{46548E05-4DB7-40A2-BE76-0F824CF9802C}" destId="{A7DC0D7F-CE37-4A56-8E85-6235C6837D2A}" srcOrd="0" destOrd="0" parTransId="{03B213DF-6F82-44FA-9780-7B8C084BCEF6}" sibTransId="{72F02E16-AC2C-43A2-9C52-8FED71B5068B}"/>
    <dgm:cxn modelId="{0D9B1E2E-AB25-4D6E-8AEA-7E3C1BD8EACD}" type="presOf" srcId="{03B213DF-6F82-44FA-9780-7B8C084BCEF6}" destId="{5E2CAF18-1484-4305-8EDA-A992FDEB15B7}" srcOrd="1" destOrd="0" presId="urn:microsoft.com/office/officeart/2005/8/layout/hierarchy2"/>
    <dgm:cxn modelId="{7BAEBDE5-53B9-4931-86C9-A4BEAC618E94}" type="presOf" srcId="{F8EB45BD-7D9B-4600-9395-E286CC1CCDAF}" destId="{2EC3AE13-7468-40C2-AF1C-52AB8A3FF595}" srcOrd="1" destOrd="0" presId="urn:microsoft.com/office/officeart/2005/8/layout/hierarchy2"/>
    <dgm:cxn modelId="{98FE13CF-6062-4963-8C56-885365C61BC0}" type="presOf" srcId="{B18E5E1B-3CF5-44D4-8353-9B89A83316BC}" destId="{9EB4BDCF-672B-4E19-B444-A4580413E835}" srcOrd="1" destOrd="0" presId="urn:microsoft.com/office/officeart/2005/8/layout/hierarchy2"/>
    <dgm:cxn modelId="{07E88B87-134B-4F4A-9120-F23C39BDF92C}" type="presOf" srcId="{A1A2064D-EFEB-4920-AB52-F9320E888C12}" destId="{3CF52CF8-8D31-4958-8CB1-827D17E98EE3}" srcOrd="1" destOrd="0" presId="urn:microsoft.com/office/officeart/2005/8/layout/hierarchy2"/>
    <dgm:cxn modelId="{72E28F3B-1FD8-489D-BB65-C620173729A6}" srcId="{CD571E65-3071-42C7-B1B2-E9E12EED983B}" destId="{80BD22E9-EFE8-4BFF-8CC8-A1C5DADF9174}" srcOrd="4" destOrd="0" parTransId="{F8EB45BD-7D9B-4600-9395-E286CC1CCDAF}" sibTransId="{BFE21E79-E241-4D9B-B6D8-CA2356BAF376}"/>
    <dgm:cxn modelId="{73624CC2-70F7-479A-AA50-0EA2C52D9B02}" srcId="{CD571E65-3071-42C7-B1B2-E9E12EED983B}" destId="{F91D678D-AEDA-40D2-9EC7-C1D8616A3DC4}" srcOrd="3" destOrd="0" parTransId="{B18E5E1B-3CF5-44D4-8353-9B89A83316BC}" sibTransId="{168801AA-ABB1-43E3-B06E-FF8E2325EDD3}"/>
    <dgm:cxn modelId="{3D6E8A15-CE1D-4F9C-A66E-309B8B4198B8}" type="presOf" srcId="{AA977378-BDB9-4754-964F-C1C7B5E35EF4}" destId="{AAF6B652-15B4-410D-882B-B54EAC279444}" srcOrd="0" destOrd="0" presId="urn:microsoft.com/office/officeart/2005/8/layout/hierarchy2"/>
    <dgm:cxn modelId="{9C6D2364-71F1-4309-8288-B83A9FAB01F6}" type="presOf" srcId="{CD571E65-3071-42C7-B1B2-E9E12EED983B}" destId="{73732AB8-87A6-455A-BC45-79213F3D5107}" srcOrd="0" destOrd="0" presId="urn:microsoft.com/office/officeart/2005/8/layout/hierarchy2"/>
    <dgm:cxn modelId="{2393AD4D-3A22-437C-B479-B063CB59451B}" type="presOf" srcId="{0A2B93BA-6BF8-44AB-8B91-1D81371395FB}" destId="{E57DCDD9-10CB-4E1A-A804-4A00DDB310F1}" srcOrd="0" destOrd="0" presId="urn:microsoft.com/office/officeart/2005/8/layout/hierarchy2"/>
    <dgm:cxn modelId="{4FA5DF2F-6741-4988-BCCF-44586CBA2758}" type="presOf" srcId="{D50C0828-A5F1-4602-84EB-BD66DA75DE38}" destId="{4FAB657F-020A-43D6-AA62-59C3413211E0}" srcOrd="0" destOrd="0" presId="urn:microsoft.com/office/officeart/2005/8/layout/hierarchy2"/>
    <dgm:cxn modelId="{07D7D1E5-621F-42BC-8984-DC6C85576DDB}" type="presOf" srcId="{A1A2064D-EFEB-4920-AB52-F9320E888C12}" destId="{6CFDA4CC-A84A-4762-AD4F-F8D91F8E8807}" srcOrd="0" destOrd="0" presId="urn:microsoft.com/office/officeart/2005/8/layout/hierarchy2"/>
    <dgm:cxn modelId="{3C020844-CF21-4773-8953-1AB4907FE870}" type="presOf" srcId="{F8EB45BD-7D9B-4600-9395-E286CC1CCDAF}" destId="{A9BF1673-E65E-4F97-BA53-9890471C2C5D}" srcOrd="0" destOrd="0" presId="urn:microsoft.com/office/officeart/2005/8/layout/hierarchy2"/>
    <dgm:cxn modelId="{6F4AC773-5D3D-436E-9F30-D331A4F5299D}" type="presOf" srcId="{5EDC4CEB-3219-4AAC-AEF0-833043FB09A9}" destId="{84A0FC85-1D0B-4F00-8DDA-ABE909C38EB8}" srcOrd="0" destOrd="0" presId="urn:microsoft.com/office/officeart/2005/8/layout/hierarchy2"/>
    <dgm:cxn modelId="{5D7E6235-A08A-4FD6-BDCF-C031B49832F4}" srcId="{CD571E65-3071-42C7-B1B2-E9E12EED983B}" destId="{46548E05-4DB7-40A2-BE76-0F824CF9802C}" srcOrd="5" destOrd="0" parTransId="{A1A2064D-EFEB-4920-AB52-F9320E888C12}" sibTransId="{9285F0A8-01BF-4580-B46B-E29ECA5CC435}"/>
    <dgm:cxn modelId="{5F12B950-AF14-4549-AD36-6BCFCEC9064B}" type="presOf" srcId="{2190CBF9-9558-45EA-A840-7FCC8DC9285A}" destId="{0435728C-3777-43C8-90F4-B07D74A21E53}" srcOrd="0" destOrd="0" presId="urn:microsoft.com/office/officeart/2005/8/layout/hierarchy2"/>
    <dgm:cxn modelId="{E7F50E2C-DB2A-4ECA-A8EA-2805E93C72FF}" type="presOf" srcId="{2ADDB7B1-0909-4BA0-A022-CB613D9A6612}" destId="{9FBE4030-DDA3-4431-A937-E5FBE77230A1}" srcOrd="1" destOrd="0" presId="urn:microsoft.com/office/officeart/2005/8/layout/hierarchy2"/>
    <dgm:cxn modelId="{65A726D9-C684-48D5-9270-FB175878EAF6}" type="presOf" srcId="{80BD22E9-EFE8-4BFF-8CC8-A1C5DADF9174}" destId="{AA217B9D-CDDB-45D5-A23A-90714B36C923}" srcOrd="0" destOrd="0" presId="urn:microsoft.com/office/officeart/2005/8/layout/hierarchy2"/>
    <dgm:cxn modelId="{0B125DD0-E629-47E8-9223-A7AF5EBE501A}" srcId="{D50C0828-A5F1-4602-84EB-BD66DA75DE38}" destId="{DC747BA3-72C6-4ED4-83CB-7436622DBDFF}" srcOrd="0" destOrd="0" parTransId="{2ADDB7B1-0909-4BA0-A022-CB613D9A6612}" sibTransId="{D80E50E9-61D2-43BE-ABE8-BF7F6C6CAF50}"/>
    <dgm:cxn modelId="{3A240920-4E0B-402E-B489-77E899198DA7}" srcId="{CD571E65-3071-42C7-B1B2-E9E12EED983B}" destId="{2190CBF9-9558-45EA-A840-7FCC8DC9285A}" srcOrd="0" destOrd="0" parTransId="{5EDC4CEB-3219-4AAC-AEF0-833043FB09A9}" sibTransId="{773A441A-23CD-4CBB-BBC2-65F0C2ECA66F}"/>
    <dgm:cxn modelId="{AD517397-3562-4741-8593-28B0AEBE0462}" type="presOf" srcId="{C1787128-30C9-4FF4-86D8-B769F341A75D}" destId="{BAA335FF-1E8C-4C1C-96AF-C5FB7D76650A}" srcOrd="0" destOrd="0" presId="urn:microsoft.com/office/officeart/2005/8/layout/hierarchy2"/>
    <dgm:cxn modelId="{F1A61019-7C5F-43D0-83F5-6D9BBBB68BAE}" type="presOf" srcId="{EF0A0B7E-2F7D-40E4-9786-14BD14C27CDD}" destId="{2232A47B-DEEF-4A55-B66C-7FE02301FE6C}" srcOrd="0" destOrd="0" presId="urn:microsoft.com/office/officeart/2005/8/layout/hierarchy2"/>
    <dgm:cxn modelId="{8D3F9B8F-9B57-4E0B-81E9-FF8F061A0791}" srcId="{2190CBF9-9558-45EA-A840-7FCC8DC9285A}" destId="{AE3431D5-736D-48CD-A3D4-2B9E6EC7BA99}" srcOrd="0" destOrd="0" parTransId="{35F84066-47EC-47A1-B3F5-3784519B5D49}" sibTransId="{90B77512-8CB4-4A7A-8A6B-FAC1D9E3437C}"/>
    <dgm:cxn modelId="{302A42DC-1C2C-48D7-A054-CDCCD6091B73}" type="presOf" srcId="{AE3431D5-736D-48CD-A3D4-2B9E6EC7BA99}" destId="{714BE149-A002-4691-A121-24942E8B3CF9}" srcOrd="0" destOrd="0" presId="urn:microsoft.com/office/officeart/2005/8/layout/hierarchy2"/>
    <dgm:cxn modelId="{52A5957E-8942-43C2-A4CC-F313A77F1275}" type="presOf" srcId="{B6E6E67C-4CC3-4F6A-89E2-EDE0FF2F661B}" destId="{B8CD517F-3B01-43C9-9329-B08961D07A89}" srcOrd="0" destOrd="0" presId="urn:microsoft.com/office/officeart/2005/8/layout/hierarchy2"/>
    <dgm:cxn modelId="{E4C21675-3F28-4C3A-8FF0-43C928C48808}" type="presOf" srcId="{FE7D818A-0C03-4B4D-A713-1D689BA2623D}" destId="{BDD24580-61AE-43EF-9DB8-30D4FC170E30}" srcOrd="0" destOrd="0" presId="urn:microsoft.com/office/officeart/2005/8/layout/hierarchy2"/>
    <dgm:cxn modelId="{6A1B3DED-0364-41FF-AA17-814C41DAB43F}" type="presOf" srcId="{FE7D818A-0C03-4B4D-A713-1D689BA2623D}" destId="{7919134A-46B4-4EB9-B7C5-0E0CC9676544}" srcOrd="1" destOrd="0" presId="urn:microsoft.com/office/officeart/2005/8/layout/hierarchy2"/>
    <dgm:cxn modelId="{94D33D6E-32C0-47FD-94D1-DDEBAACF13DB}" type="presOf" srcId="{46548E05-4DB7-40A2-BE76-0F824CF9802C}" destId="{2877DDEA-B1F4-4A08-824F-6CDAB756F2AF}" srcOrd="0" destOrd="0" presId="urn:microsoft.com/office/officeart/2005/8/layout/hierarchy2"/>
    <dgm:cxn modelId="{0207FD03-AE9B-458C-AC9F-05C32E1A7413}" type="presOf" srcId="{F91D678D-AEDA-40D2-9EC7-C1D8616A3DC4}" destId="{5C0C9A15-066A-4358-857F-2FE451D1D1BE}" srcOrd="0" destOrd="0" presId="urn:microsoft.com/office/officeart/2005/8/layout/hierarchy2"/>
    <dgm:cxn modelId="{C6189846-03D5-4B59-91E3-36DFDA036017}" srcId="{CD571E65-3071-42C7-B1B2-E9E12EED983B}" destId="{314A8AEF-5345-4149-937B-FF999940395B}" srcOrd="1" destOrd="0" parTransId="{FE7D818A-0C03-4B4D-A713-1D689BA2623D}" sibTransId="{EACAB97B-A9BF-472A-9347-2DBBC63DA0D4}"/>
    <dgm:cxn modelId="{21678AF7-FA7C-4B60-A3B2-E1B3873C30A5}" type="presOf" srcId="{5EDC4CEB-3219-4AAC-AEF0-833043FB09A9}" destId="{CB2709EB-8389-42CD-943C-C8DD12035B4C}" srcOrd="1" destOrd="0" presId="urn:microsoft.com/office/officeart/2005/8/layout/hierarchy2"/>
    <dgm:cxn modelId="{FABDD84B-0C01-485D-A0F2-C8F8D87E23F3}" srcId="{314A8AEF-5345-4149-937B-FF999940395B}" destId="{C1787128-30C9-4FF4-86D8-B769F341A75D}" srcOrd="0" destOrd="0" parTransId="{0A2B93BA-6BF8-44AB-8B91-1D81371395FB}" sibTransId="{A5E6F2F1-9048-44D3-8F3F-126DF336046E}"/>
    <dgm:cxn modelId="{C90DF57B-B1F6-475A-8DBF-6A0BB371EA37}" type="presOf" srcId="{03B213DF-6F82-44FA-9780-7B8C084BCEF6}" destId="{B2DE1504-8453-4D75-A702-8E06D81E412B}" srcOrd="0" destOrd="0" presId="urn:microsoft.com/office/officeart/2005/8/layout/hierarchy2"/>
    <dgm:cxn modelId="{039789DB-70C0-4001-B613-7DE066C6C245}" type="presOf" srcId="{DC747BA3-72C6-4ED4-83CB-7436622DBDFF}" destId="{E1F7FCD4-61CD-4434-BC7D-0CF2E0406895}" srcOrd="0" destOrd="0" presId="urn:microsoft.com/office/officeart/2005/8/layout/hierarchy2"/>
    <dgm:cxn modelId="{2A63EADF-C46A-4B6D-8C21-249740CC2E9C}" type="presOf" srcId="{A7DC0D7F-CE37-4A56-8E85-6235C6837D2A}" destId="{760624F3-05A8-41CE-9A2E-521183127020}" srcOrd="0" destOrd="0" presId="urn:microsoft.com/office/officeart/2005/8/layout/hierarchy2"/>
    <dgm:cxn modelId="{EFA49D1C-CAC2-4969-88A5-D3D9B5C791CF}" type="presOf" srcId="{2ADDB7B1-0909-4BA0-A022-CB613D9A6612}" destId="{943B47DD-6DBD-4469-8498-E2EC600FD1DB}" srcOrd="0" destOrd="0" presId="urn:microsoft.com/office/officeart/2005/8/layout/hierarchy2"/>
    <dgm:cxn modelId="{A266324B-5185-4E00-B969-6B2D2DE6BDBB}" type="presOf" srcId="{35F84066-47EC-47A1-B3F5-3784519B5D49}" destId="{AB73524D-14B0-429E-8BB8-F3477A6EAE9B}" srcOrd="1" destOrd="0" presId="urn:microsoft.com/office/officeart/2005/8/layout/hierarchy2"/>
    <dgm:cxn modelId="{3EE547C3-3B01-4B17-B4E7-605E230CC03F}" type="presOf" srcId="{56635637-664C-4FAE-A6B7-DD95FA31C850}" destId="{8D582D28-8A8A-49E4-ADCA-EAD9B750CC18}" srcOrd="0" destOrd="0" presId="urn:microsoft.com/office/officeart/2005/8/layout/hierarchy2"/>
    <dgm:cxn modelId="{2F332E88-C3BA-4FEE-8717-DD5D69482F58}" type="presOf" srcId="{314A8AEF-5345-4149-937B-FF999940395B}" destId="{712E2E82-493B-4ACE-8FC4-282F54BD5CA5}" srcOrd="0" destOrd="0" presId="urn:microsoft.com/office/officeart/2005/8/layout/hierarchy2"/>
    <dgm:cxn modelId="{3F254327-7C64-4A82-B7BA-E57C6D294D2F}" type="presOf" srcId="{35F84066-47EC-47A1-B3F5-3784519B5D49}" destId="{7C80F808-E2CB-47AF-A86B-FFBED6C794AA}" srcOrd="0" destOrd="0" presId="urn:microsoft.com/office/officeart/2005/8/layout/hierarchy2"/>
    <dgm:cxn modelId="{6E621CB8-D122-4B8D-9965-616AEF204A91}" type="presOf" srcId="{EF0A0B7E-2F7D-40E4-9786-14BD14C27CDD}" destId="{E37AB792-91ED-4863-9A8A-D83C2C9648D7}" srcOrd="1" destOrd="0" presId="urn:microsoft.com/office/officeart/2005/8/layout/hierarchy2"/>
    <dgm:cxn modelId="{4A1D8CC9-54F3-4EEB-A90B-743263C84654}" srcId="{F91D678D-AEDA-40D2-9EC7-C1D8616A3DC4}" destId="{9B77F3F7-A976-46F7-8066-F3A3E672F5F5}" srcOrd="0" destOrd="0" parTransId="{6D121BE2-66C2-4633-A676-309A81296AAE}" sibTransId="{73F7C3E0-62AB-4DAD-82D5-84ABBC97A296}"/>
    <dgm:cxn modelId="{3204C5F0-FCAE-48DD-AB66-D535D4062B5B}" type="presParOf" srcId="{B8CD517F-3B01-43C9-9329-B08961D07A89}" destId="{300A918A-B14A-48CF-9433-47F97879435E}" srcOrd="0" destOrd="0" presId="urn:microsoft.com/office/officeart/2005/8/layout/hierarchy2"/>
    <dgm:cxn modelId="{BC9FC22E-436A-4D4E-A26F-4E8230969568}" type="presParOf" srcId="{300A918A-B14A-48CF-9433-47F97879435E}" destId="{73732AB8-87A6-455A-BC45-79213F3D5107}" srcOrd="0" destOrd="0" presId="urn:microsoft.com/office/officeart/2005/8/layout/hierarchy2"/>
    <dgm:cxn modelId="{915F1C19-C2E9-468B-9C7D-88FD98BC6A16}" type="presParOf" srcId="{300A918A-B14A-48CF-9433-47F97879435E}" destId="{F325D09F-8889-4522-9671-822790946083}" srcOrd="1" destOrd="0" presId="urn:microsoft.com/office/officeart/2005/8/layout/hierarchy2"/>
    <dgm:cxn modelId="{E6A8BB03-7753-40F5-8E3A-5A8BB52754FC}" type="presParOf" srcId="{F325D09F-8889-4522-9671-822790946083}" destId="{84A0FC85-1D0B-4F00-8DDA-ABE909C38EB8}" srcOrd="0" destOrd="0" presId="urn:microsoft.com/office/officeart/2005/8/layout/hierarchy2"/>
    <dgm:cxn modelId="{2E1D8A93-35DD-4B6F-A89A-6851D7B00224}" type="presParOf" srcId="{84A0FC85-1D0B-4F00-8DDA-ABE909C38EB8}" destId="{CB2709EB-8389-42CD-943C-C8DD12035B4C}" srcOrd="0" destOrd="0" presId="urn:microsoft.com/office/officeart/2005/8/layout/hierarchy2"/>
    <dgm:cxn modelId="{34277767-251D-4277-B56C-C1C2B88E4783}" type="presParOf" srcId="{F325D09F-8889-4522-9671-822790946083}" destId="{D4987809-6DBA-4FB4-819E-85D45D538423}" srcOrd="1" destOrd="0" presId="urn:microsoft.com/office/officeart/2005/8/layout/hierarchy2"/>
    <dgm:cxn modelId="{08E393D2-8096-4A63-A37B-8C2E62B4C99D}" type="presParOf" srcId="{D4987809-6DBA-4FB4-819E-85D45D538423}" destId="{0435728C-3777-43C8-90F4-B07D74A21E53}" srcOrd="0" destOrd="0" presId="urn:microsoft.com/office/officeart/2005/8/layout/hierarchy2"/>
    <dgm:cxn modelId="{FEE73C15-B529-438C-A5AB-35B9872EDDA1}" type="presParOf" srcId="{D4987809-6DBA-4FB4-819E-85D45D538423}" destId="{BBA30CBB-FCCC-49EE-8C82-D57A15B6CE59}" srcOrd="1" destOrd="0" presId="urn:microsoft.com/office/officeart/2005/8/layout/hierarchy2"/>
    <dgm:cxn modelId="{959541B6-CE37-4B41-8E35-6F19774621BC}" type="presParOf" srcId="{BBA30CBB-FCCC-49EE-8C82-D57A15B6CE59}" destId="{7C80F808-E2CB-47AF-A86B-FFBED6C794AA}" srcOrd="0" destOrd="0" presId="urn:microsoft.com/office/officeart/2005/8/layout/hierarchy2"/>
    <dgm:cxn modelId="{C89AE568-B9D9-4166-8CCA-E2CD43A3F1A4}" type="presParOf" srcId="{7C80F808-E2CB-47AF-A86B-FFBED6C794AA}" destId="{AB73524D-14B0-429E-8BB8-F3477A6EAE9B}" srcOrd="0" destOrd="0" presId="urn:microsoft.com/office/officeart/2005/8/layout/hierarchy2"/>
    <dgm:cxn modelId="{2E5D982A-0FDF-475B-A51C-AA1DFD349184}" type="presParOf" srcId="{BBA30CBB-FCCC-49EE-8C82-D57A15B6CE59}" destId="{F780BC12-9E1C-48DB-9CA3-13FA11F76BE9}" srcOrd="1" destOrd="0" presId="urn:microsoft.com/office/officeart/2005/8/layout/hierarchy2"/>
    <dgm:cxn modelId="{DB4E02DC-C1A1-4456-AE3A-E4A9189CABA5}" type="presParOf" srcId="{F780BC12-9E1C-48DB-9CA3-13FA11F76BE9}" destId="{714BE149-A002-4691-A121-24942E8B3CF9}" srcOrd="0" destOrd="0" presId="urn:microsoft.com/office/officeart/2005/8/layout/hierarchy2"/>
    <dgm:cxn modelId="{4C7574DF-C525-4478-AFF3-4610DBB84511}" type="presParOf" srcId="{F780BC12-9E1C-48DB-9CA3-13FA11F76BE9}" destId="{E61A7A3C-3037-4810-A02E-A0CBC37AF771}" srcOrd="1" destOrd="0" presId="urn:microsoft.com/office/officeart/2005/8/layout/hierarchy2"/>
    <dgm:cxn modelId="{BC448290-DC76-4730-BA75-AEA435877678}" type="presParOf" srcId="{F325D09F-8889-4522-9671-822790946083}" destId="{BDD24580-61AE-43EF-9DB8-30D4FC170E30}" srcOrd="2" destOrd="0" presId="urn:microsoft.com/office/officeart/2005/8/layout/hierarchy2"/>
    <dgm:cxn modelId="{6F7C4C95-459E-4BD9-8E74-6D1DDB58D85C}" type="presParOf" srcId="{BDD24580-61AE-43EF-9DB8-30D4FC170E30}" destId="{7919134A-46B4-4EB9-B7C5-0E0CC9676544}" srcOrd="0" destOrd="0" presId="urn:microsoft.com/office/officeart/2005/8/layout/hierarchy2"/>
    <dgm:cxn modelId="{5BC12B26-2864-4133-81BE-6939409E47A1}" type="presParOf" srcId="{F325D09F-8889-4522-9671-822790946083}" destId="{F8138AD2-433A-4F75-B04C-549B62EA1D12}" srcOrd="3" destOrd="0" presId="urn:microsoft.com/office/officeart/2005/8/layout/hierarchy2"/>
    <dgm:cxn modelId="{C8DDC355-A908-4160-809B-B69EA8CB35FA}" type="presParOf" srcId="{F8138AD2-433A-4F75-B04C-549B62EA1D12}" destId="{712E2E82-493B-4ACE-8FC4-282F54BD5CA5}" srcOrd="0" destOrd="0" presId="urn:microsoft.com/office/officeart/2005/8/layout/hierarchy2"/>
    <dgm:cxn modelId="{69A471F8-0336-4213-804B-EC504BFDB630}" type="presParOf" srcId="{F8138AD2-433A-4F75-B04C-549B62EA1D12}" destId="{9BEC83B4-0077-41FD-ADCF-2B192C7B5379}" srcOrd="1" destOrd="0" presId="urn:microsoft.com/office/officeart/2005/8/layout/hierarchy2"/>
    <dgm:cxn modelId="{05BE6E69-B6B9-4876-8D6B-BB37439CCF1C}" type="presParOf" srcId="{9BEC83B4-0077-41FD-ADCF-2B192C7B5379}" destId="{E57DCDD9-10CB-4E1A-A804-4A00DDB310F1}" srcOrd="0" destOrd="0" presId="urn:microsoft.com/office/officeart/2005/8/layout/hierarchy2"/>
    <dgm:cxn modelId="{F7CE5427-B303-429B-8D55-3ACC13454811}" type="presParOf" srcId="{E57DCDD9-10CB-4E1A-A804-4A00DDB310F1}" destId="{DF83CDFD-9013-4B96-9491-015CF82B2C12}" srcOrd="0" destOrd="0" presId="urn:microsoft.com/office/officeart/2005/8/layout/hierarchy2"/>
    <dgm:cxn modelId="{1D5E7B03-35F1-4B61-8AB7-EF8B47DE0289}" type="presParOf" srcId="{9BEC83B4-0077-41FD-ADCF-2B192C7B5379}" destId="{0AB16935-5FFC-4923-8217-8ACD18F425E2}" srcOrd="1" destOrd="0" presId="urn:microsoft.com/office/officeart/2005/8/layout/hierarchy2"/>
    <dgm:cxn modelId="{47562462-D6B0-432E-AE92-9D0C809A7F40}" type="presParOf" srcId="{0AB16935-5FFC-4923-8217-8ACD18F425E2}" destId="{BAA335FF-1E8C-4C1C-96AF-C5FB7D76650A}" srcOrd="0" destOrd="0" presId="urn:microsoft.com/office/officeart/2005/8/layout/hierarchy2"/>
    <dgm:cxn modelId="{62A054BF-DBB2-4A0C-A8EA-4E257C4AADBE}" type="presParOf" srcId="{0AB16935-5FFC-4923-8217-8ACD18F425E2}" destId="{F5366839-5E68-4223-9895-2C5A763C1DC6}" srcOrd="1" destOrd="0" presId="urn:microsoft.com/office/officeart/2005/8/layout/hierarchy2"/>
    <dgm:cxn modelId="{8CABE827-C67E-4357-98A7-94D27DAB65A3}" type="presParOf" srcId="{F325D09F-8889-4522-9671-822790946083}" destId="{AAF6B652-15B4-410D-882B-B54EAC279444}" srcOrd="4" destOrd="0" presId="urn:microsoft.com/office/officeart/2005/8/layout/hierarchy2"/>
    <dgm:cxn modelId="{8269D29A-AAD1-4E31-A768-F084D13D4C5F}" type="presParOf" srcId="{AAF6B652-15B4-410D-882B-B54EAC279444}" destId="{46AFB245-D497-4809-B644-7CF3D748C4E9}" srcOrd="0" destOrd="0" presId="urn:microsoft.com/office/officeart/2005/8/layout/hierarchy2"/>
    <dgm:cxn modelId="{3D5E0555-4C68-4466-9F1C-AF591B243138}" type="presParOf" srcId="{F325D09F-8889-4522-9671-822790946083}" destId="{F08FABA4-97BD-4848-8645-A9461D695C0B}" srcOrd="5" destOrd="0" presId="urn:microsoft.com/office/officeart/2005/8/layout/hierarchy2"/>
    <dgm:cxn modelId="{FE791117-15B7-40E7-BE41-FD3E7EDDDF0D}" type="presParOf" srcId="{F08FABA4-97BD-4848-8645-A9461D695C0B}" destId="{4FAB657F-020A-43D6-AA62-59C3413211E0}" srcOrd="0" destOrd="0" presId="urn:microsoft.com/office/officeart/2005/8/layout/hierarchy2"/>
    <dgm:cxn modelId="{08761D15-BB7A-411E-BC2B-1CCA197A9FDF}" type="presParOf" srcId="{F08FABA4-97BD-4848-8645-A9461D695C0B}" destId="{557BD897-3B0F-4522-8DA5-EA523F4234D1}" srcOrd="1" destOrd="0" presId="urn:microsoft.com/office/officeart/2005/8/layout/hierarchy2"/>
    <dgm:cxn modelId="{7805A04B-2728-43FD-841C-6D97C902A961}" type="presParOf" srcId="{557BD897-3B0F-4522-8DA5-EA523F4234D1}" destId="{943B47DD-6DBD-4469-8498-E2EC600FD1DB}" srcOrd="0" destOrd="0" presId="urn:microsoft.com/office/officeart/2005/8/layout/hierarchy2"/>
    <dgm:cxn modelId="{92A46363-A64F-40AF-82C8-18A46660F5F3}" type="presParOf" srcId="{943B47DD-6DBD-4469-8498-E2EC600FD1DB}" destId="{9FBE4030-DDA3-4431-A937-E5FBE77230A1}" srcOrd="0" destOrd="0" presId="urn:microsoft.com/office/officeart/2005/8/layout/hierarchy2"/>
    <dgm:cxn modelId="{DDCDC9BF-4A79-4DD3-B653-B5FF36DF51B0}" type="presParOf" srcId="{557BD897-3B0F-4522-8DA5-EA523F4234D1}" destId="{0153DAB3-F872-480A-BB7E-B678A99435B0}" srcOrd="1" destOrd="0" presId="urn:microsoft.com/office/officeart/2005/8/layout/hierarchy2"/>
    <dgm:cxn modelId="{2B8194C8-4BE0-4E86-8593-DA6046B77C81}" type="presParOf" srcId="{0153DAB3-F872-480A-BB7E-B678A99435B0}" destId="{E1F7FCD4-61CD-4434-BC7D-0CF2E0406895}" srcOrd="0" destOrd="0" presId="urn:microsoft.com/office/officeart/2005/8/layout/hierarchy2"/>
    <dgm:cxn modelId="{02D64A9A-5EC1-42FD-A475-A85D7DA91222}" type="presParOf" srcId="{0153DAB3-F872-480A-BB7E-B678A99435B0}" destId="{8F8B31FD-AE39-4EE1-A5E4-339777F43C3E}" srcOrd="1" destOrd="0" presId="urn:microsoft.com/office/officeart/2005/8/layout/hierarchy2"/>
    <dgm:cxn modelId="{E00257A3-CDBB-41E0-B7CC-74F31BD4BACB}" type="presParOf" srcId="{F325D09F-8889-4522-9671-822790946083}" destId="{6C951F11-9021-49A5-ABA1-A6C7FA313E9D}" srcOrd="6" destOrd="0" presId="urn:microsoft.com/office/officeart/2005/8/layout/hierarchy2"/>
    <dgm:cxn modelId="{B9A182E5-01EA-4F2E-9D3C-9464EBF11D4A}" type="presParOf" srcId="{6C951F11-9021-49A5-ABA1-A6C7FA313E9D}" destId="{9EB4BDCF-672B-4E19-B444-A4580413E835}" srcOrd="0" destOrd="0" presId="urn:microsoft.com/office/officeart/2005/8/layout/hierarchy2"/>
    <dgm:cxn modelId="{F83A7CBC-3FF8-4A2A-AB64-5800AEB155F3}" type="presParOf" srcId="{F325D09F-8889-4522-9671-822790946083}" destId="{0F096B75-CFA8-4A32-B549-4676B0AD0612}" srcOrd="7" destOrd="0" presId="urn:microsoft.com/office/officeart/2005/8/layout/hierarchy2"/>
    <dgm:cxn modelId="{7BD6C4A3-4D5C-4D6A-9033-31A3B6752989}" type="presParOf" srcId="{0F096B75-CFA8-4A32-B549-4676B0AD0612}" destId="{5C0C9A15-066A-4358-857F-2FE451D1D1BE}" srcOrd="0" destOrd="0" presId="urn:microsoft.com/office/officeart/2005/8/layout/hierarchy2"/>
    <dgm:cxn modelId="{EF13AE77-6FE6-450E-ADD8-93A8067A7D20}" type="presParOf" srcId="{0F096B75-CFA8-4A32-B549-4676B0AD0612}" destId="{202876D6-BB66-43EC-BDD2-D2D9869F9D8C}" srcOrd="1" destOrd="0" presId="urn:microsoft.com/office/officeart/2005/8/layout/hierarchy2"/>
    <dgm:cxn modelId="{7356BA56-86ED-45EE-9933-928F6576D5FD}" type="presParOf" srcId="{202876D6-BB66-43EC-BDD2-D2D9869F9D8C}" destId="{4F6346DF-12AF-425B-BDDB-DFC5FFAB8330}" srcOrd="0" destOrd="0" presId="urn:microsoft.com/office/officeart/2005/8/layout/hierarchy2"/>
    <dgm:cxn modelId="{B6AF108E-729B-4B29-809B-F7334AC6E0CB}" type="presParOf" srcId="{4F6346DF-12AF-425B-BDDB-DFC5FFAB8330}" destId="{D43422D5-F323-4985-86A2-07861541F199}" srcOrd="0" destOrd="0" presId="urn:microsoft.com/office/officeart/2005/8/layout/hierarchy2"/>
    <dgm:cxn modelId="{5C0800AF-DDE4-4993-877C-91511E7E9AF7}" type="presParOf" srcId="{202876D6-BB66-43EC-BDD2-D2D9869F9D8C}" destId="{6D61DB82-D54A-4052-B747-7E2A6D089392}" srcOrd="1" destOrd="0" presId="urn:microsoft.com/office/officeart/2005/8/layout/hierarchy2"/>
    <dgm:cxn modelId="{6D39BFC5-91FC-4FD4-A306-DC3C369D98FB}" type="presParOf" srcId="{6D61DB82-D54A-4052-B747-7E2A6D089392}" destId="{B33748C4-E4E3-4592-BBBF-849CC6FDC62F}" srcOrd="0" destOrd="0" presId="urn:microsoft.com/office/officeart/2005/8/layout/hierarchy2"/>
    <dgm:cxn modelId="{30603C7A-464B-459E-86BA-D75EA1C4FBAB}" type="presParOf" srcId="{6D61DB82-D54A-4052-B747-7E2A6D089392}" destId="{19713324-DDE2-4FF9-9F0F-2F0BDF8605CE}" srcOrd="1" destOrd="0" presId="urn:microsoft.com/office/officeart/2005/8/layout/hierarchy2"/>
    <dgm:cxn modelId="{C93FAEA0-6CF9-4544-8703-59085610DCAC}" type="presParOf" srcId="{F325D09F-8889-4522-9671-822790946083}" destId="{A9BF1673-E65E-4F97-BA53-9890471C2C5D}" srcOrd="8" destOrd="0" presId="urn:microsoft.com/office/officeart/2005/8/layout/hierarchy2"/>
    <dgm:cxn modelId="{99ADF6FE-328A-41E8-B62C-CB691BD1A4CB}" type="presParOf" srcId="{A9BF1673-E65E-4F97-BA53-9890471C2C5D}" destId="{2EC3AE13-7468-40C2-AF1C-52AB8A3FF595}" srcOrd="0" destOrd="0" presId="urn:microsoft.com/office/officeart/2005/8/layout/hierarchy2"/>
    <dgm:cxn modelId="{350E0DF1-5E35-46DD-834B-8A2751EC6F1F}" type="presParOf" srcId="{F325D09F-8889-4522-9671-822790946083}" destId="{8B905518-26A1-4ABC-A800-0C1823444204}" srcOrd="9" destOrd="0" presId="urn:microsoft.com/office/officeart/2005/8/layout/hierarchy2"/>
    <dgm:cxn modelId="{465725F1-FB54-47AA-B5A4-478360882A5E}" type="presParOf" srcId="{8B905518-26A1-4ABC-A800-0C1823444204}" destId="{AA217B9D-CDDB-45D5-A23A-90714B36C923}" srcOrd="0" destOrd="0" presId="urn:microsoft.com/office/officeart/2005/8/layout/hierarchy2"/>
    <dgm:cxn modelId="{FADBD224-EE01-402C-B709-5E1DA4DD482C}" type="presParOf" srcId="{8B905518-26A1-4ABC-A800-0C1823444204}" destId="{D2C312D9-3986-443F-B840-2534E3E89ADA}" srcOrd="1" destOrd="0" presId="urn:microsoft.com/office/officeart/2005/8/layout/hierarchy2"/>
    <dgm:cxn modelId="{16EAB555-8842-455F-B58C-42A7C09185A4}" type="presParOf" srcId="{D2C312D9-3986-443F-B840-2534E3E89ADA}" destId="{2232A47B-DEEF-4A55-B66C-7FE02301FE6C}" srcOrd="0" destOrd="0" presId="urn:microsoft.com/office/officeart/2005/8/layout/hierarchy2"/>
    <dgm:cxn modelId="{CA63E6F0-B905-49E7-9466-581EA4A7F757}" type="presParOf" srcId="{2232A47B-DEEF-4A55-B66C-7FE02301FE6C}" destId="{E37AB792-91ED-4863-9A8A-D83C2C9648D7}" srcOrd="0" destOrd="0" presId="urn:microsoft.com/office/officeart/2005/8/layout/hierarchy2"/>
    <dgm:cxn modelId="{BE0F4D51-D359-4318-B84B-F9C437E07431}" type="presParOf" srcId="{D2C312D9-3986-443F-B840-2534E3E89ADA}" destId="{2058A129-0877-4C2C-B9AA-9D512E6ECE0E}" srcOrd="1" destOrd="0" presId="urn:microsoft.com/office/officeart/2005/8/layout/hierarchy2"/>
    <dgm:cxn modelId="{B8441C46-F8EF-427B-95C4-1FE12E5DD7D0}" type="presParOf" srcId="{2058A129-0877-4C2C-B9AA-9D512E6ECE0E}" destId="{8D582D28-8A8A-49E4-ADCA-EAD9B750CC18}" srcOrd="0" destOrd="0" presId="urn:microsoft.com/office/officeart/2005/8/layout/hierarchy2"/>
    <dgm:cxn modelId="{33AAD1D1-FB6D-40A8-A37D-1DB51600C892}" type="presParOf" srcId="{2058A129-0877-4C2C-B9AA-9D512E6ECE0E}" destId="{6136D931-70C8-4926-9599-A988B54C2693}" srcOrd="1" destOrd="0" presId="urn:microsoft.com/office/officeart/2005/8/layout/hierarchy2"/>
    <dgm:cxn modelId="{4FE09203-2E19-41A3-BF25-1D539DFF8FAA}" type="presParOf" srcId="{F325D09F-8889-4522-9671-822790946083}" destId="{6CFDA4CC-A84A-4762-AD4F-F8D91F8E8807}" srcOrd="10" destOrd="0" presId="urn:microsoft.com/office/officeart/2005/8/layout/hierarchy2"/>
    <dgm:cxn modelId="{0F94AF1E-346D-4EFA-BAD9-03C3A37EECCE}" type="presParOf" srcId="{6CFDA4CC-A84A-4762-AD4F-F8D91F8E8807}" destId="{3CF52CF8-8D31-4958-8CB1-827D17E98EE3}" srcOrd="0" destOrd="0" presId="urn:microsoft.com/office/officeart/2005/8/layout/hierarchy2"/>
    <dgm:cxn modelId="{5561D658-A4D1-47F9-A280-EDBE179CD809}" type="presParOf" srcId="{F325D09F-8889-4522-9671-822790946083}" destId="{9B01B985-1119-40AA-BEE3-96268E1FD235}" srcOrd="11" destOrd="0" presId="urn:microsoft.com/office/officeart/2005/8/layout/hierarchy2"/>
    <dgm:cxn modelId="{83DC20CE-4D9C-4126-B2A7-B75140277024}" type="presParOf" srcId="{9B01B985-1119-40AA-BEE3-96268E1FD235}" destId="{2877DDEA-B1F4-4A08-824F-6CDAB756F2AF}" srcOrd="0" destOrd="0" presId="urn:microsoft.com/office/officeart/2005/8/layout/hierarchy2"/>
    <dgm:cxn modelId="{9B0C0FC9-24DE-4527-885F-5893700834F2}" type="presParOf" srcId="{9B01B985-1119-40AA-BEE3-96268E1FD235}" destId="{58851E18-51AC-40E8-924A-9E867F1AC4D2}" srcOrd="1" destOrd="0" presId="urn:microsoft.com/office/officeart/2005/8/layout/hierarchy2"/>
    <dgm:cxn modelId="{35EF5599-5B31-4353-B817-C02B4EBA4186}" type="presParOf" srcId="{58851E18-51AC-40E8-924A-9E867F1AC4D2}" destId="{B2DE1504-8453-4D75-A702-8E06D81E412B}" srcOrd="0" destOrd="0" presId="urn:microsoft.com/office/officeart/2005/8/layout/hierarchy2"/>
    <dgm:cxn modelId="{11B48AE8-C272-49E7-8D4C-9F87B707C041}" type="presParOf" srcId="{B2DE1504-8453-4D75-A702-8E06D81E412B}" destId="{5E2CAF18-1484-4305-8EDA-A992FDEB15B7}" srcOrd="0" destOrd="0" presId="urn:microsoft.com/office/officeart/2005/8/layout/hierarchy2"/>
    <dgm:cxn modelId="{B36CA2BD-BCEC-4F2A-AA08-1700C916B9A6}" type="presParOf" srcId="{58851E18-51AC-40E8-924A-9E867F1AC4D2}" destId="{5533DC8A-2F4C-4BFE-955F-CD77D71C4887}" srcOrd="1" destOrd="0" presId="urn:microsoft.com/office/officeart/2005/8/layout/hierarchy2"/>
    <dgm:cxn modelId="{98B3B995-0938-44CB-873F-62BDEA2F9984}" type="presParOf" srcId="{5533DC8A-2F4C-4BFE-955F-CD77D71C4887}" destId="{760624F3-05A8-41CE-9A2E-521183127020}" srcOrd="0" destOrd="0" presId="urn:microsoft.com/office/officeart/2005/8/layout/hierarchy2"/>
    <dgm:cxn modelId="{F621E58F-3544-47AF-9CAD-C7E186205963}" type="presParOf" srcId="{5533DC8A-2F4C-4BFE-955F-CD77D71C4887}" destId="{C47B460A-5167-43F7-B5A8-E0C8964812CC}"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452EA7-9084-4EC8-997D-2DC02014FA13}"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n-SG"/>
        </a:p>
      </dgm:t>
    </dgm:pt>
    <dgm:pt modelId="{A3F6DC62-3CAF-4F3E-86E9-1E5633D8069D}">
      <dgm:prSet phldrT="[Text]" custT="1"/>
      <dgm:spPr>
        <a:solidFill>
          <a:srgbClr val="C00000"/>
        </a:solidFill>
      </dgm:spPr>
      <dgm:t>
        <a:bodyPr/>
        <a:lstStyle/>
        <a:p>
          <a:r>
            <a:rPr lang="en-US" sz="900" b="1" dirty="0"/>
            <a:t>Weaker CNH, AXJ &amp; MXN</a:t>
          </a:r>
          <a:endParaRPr lang="en-SG" sz="900" b="1" dirty="0"/>
        </a:p>
      </dgm:t>
    </dgm:pt>
    <dgm:pt modelId="{12DBD9B7-88B6-44A9-B6DD-FFD25E0AA4B8}" type="parTrans" cxnId="{635238C1-F6AC-40F7-926B-154544BBB52A}">
      <dgm:prSet/>
      <dgm:spPr/>
      <dgm:t>
        <a:bodyPr/>
        <a:lstStyle/>
        <a:p>
          <a:endParaRPr lang="en-SG"/>
        </a:p>
      </dgm:t>
    </dgm:pt>
    <dgm:pt modelId="{09BCB169-8E08-406A-9656-44AC59B22028}" type="sibTrans" cxnId="{635238C1-F6AC-40F7-926B-154544BBB52A}">
      <dgm:prSet/>
      <dgm:spPr/>
      <dgm:t>
        <a:bodyPr/>
        <a:lstStyle/>
        <a:p>
          <a:endParaRPr lang="en-SG"/>
        </a:p>
      </dgm:t>
    </dgm:pt>
    <dgm:pt modelId="{05D7D6D5-D82F-47BB-8E22-2E88045D5C02}">
      <dgm:prSet phldrT="[Text]" custT="1"/>
      <dgm:spPr>
        <a:solidFill>
          <a:srgbClr val="00B050"/>
        </a:solidFill>
      </dgm:spPr>
      <dgm:t>
        <a:bodyPr/>
        <a:lstStyle/>
        <a:p>
          <a:r>
            <a:rPr lang="en-US" sz="900" b="1" dirty="0"/>
            <a:t>Weaker EUR</a:t>
          </a:r>
          <a:endParaRPr lang="en-SG" sz="900" b="1" dirty="0"/>
        </a:p>
      </dgm:t>
    </dgm:pt>
    <dgm:pt modelId="{13ECD47D-1205-4BA0-85FE-52860488D79D}" type="parTrans" cxnId="{67F0BF63-804C-4F16-AD29-FE9FA9379D35}">
      <dgm:prSet/>
      <dgm:spPr/>
      <dgm:t>
        <a:bodyPr/>
        <a:lstStyle/>
        <a:p>
          <a:endParaRPr lang="en-SG"/>
        </a:p>
      </dgm:t>
    </dgm:pt>
    <dgm:pt modelId="{71A92689-CD50-48B0-BC4B-2B51F762E76F}" type="sibTrans" cxnId="{67F0BF63-804C-4F16-AD29-FE9FA9379D35}">
      <dgm:prSet/>
      <dgm:spPr/>
      <dgm:t>
        <a:bodyPr/>
        <a:lstStyle/>
        <a:p>
          <a:endParaRPr lang="en-SG"/>
        </a:p>
      </dgm:t>
    </dgm:pt>
    <dgm:pt modelId="{007949D8-19C4-47BA-9DB0-E7723622F433}">
      <dgm:prSet phldrT="[Text]" custT="1"/>
      <dgm:spPr/>
      <dgm:t>
        <a:bodyPr/>
        <a:lstStyle/>
        <a:p>
          <a:r>
            <a:rPr lang="en-US" sz="900" b="1" dirty="0"/>
            <a:t>Elevated  Global Threats</a:t>
          </a:r>
          <a:endParaRPr lang="en-SG" sz="900" b="1" dirty="0"/>
        </a:p>
      </dgm:t>
    </dgm:pt>
    <dgm:pt modelId="{B18C02BB-87E5-4225-83EF-868A0D3A2F55}" type="parTrans" cxnId="{20D1205B-2068-4DB3-99F3-92C22D1D786B}">
      <dgm:prSet/>
      <dgm:spPr/>
      <dgm:t>
        <a:bodyPr/>
        <a:lstStyle/>
        <a:p>
          <a:endParaRPr lang="en-SG"/>
        </a:p>
      </dgm:t>
    </dgm:pt>
    <dgm:pt modelId="{7C2FA7B2-C28D-4395-9356-5C06562326A5}" type="sibTrans" cxnId="{20D1205B-2068-4DB3-99F3-92C22D1D786B}">
      <dgm:prSet/>
      <dgm:spPr/>
      <dgm:t>
        <a:bodyPr/>
        <a:lstStyle/>
        <a:p>
          <a:endParaRPr lang="en-SG"/>
        </a:p>
      </dgm:t>
    </dgm:pt>
    <dgm:pt modelId="{E7B23BBB-ED74-48DE-8C3E-2097FC9D2A59}">
      <dgm:prSet phldrT="[Text]" custT="1"/>
      <dgm:spPr>
        <a:solidFill>
          <a:srgbClr val="0070C0"/>
        </a:solidFill>
      </dgm:spPr>
      <dgm:t>
        <a:bodyPr/>
        <a:lstStyle/>
        <a:p>
          <a:r>
            <a:rPr lang="en-US" sz="1800" b="1" dirty="0">
              <a:solidFill>
                <a:schemeClr val="bg1">
                  <a:lumMod val="85000"/>
                </a:schemeClr>
              </a:solidFill>
            </a:rPr>
            <a:t> </a:t>
          </a:r>
          <a:r>
            <a:rPr lang="en-US" sz="1800" b="0" dirty="0">
              <a:solidFill>
                <a:schemeClr val="bg1">
                  <a:lumMod val="85000"/>
                </a:schemeClr>
              </a:solidFill>
            </a:rPr>
            <a:t>Near-term USD  Resilience</a:t>
          </a:r>
          <a:endParaRPr lang="en-SG" sz="1800" b="0" dirty="0">
            <a:solidFill>
              <a:schemeClr val="bg1">
                <a:lumMod val="85000"/>
              </a:schemeClr>
            </a:solidFill>
          </a:endParaRPr>
        </a:p>
      </dgm:t>
    </dgm:pt>
    <dgm:pt modelId="{726E0D97-4571-4096-A1F7-C09F20206A16}" type="parTrans" cxnId="{6D0FEEE2-661A-48C0-8A21-DAD24EC562E7}">
      <dgm:prSet/>
      <dgm:spPr/>
      <dgm:t>
        <a:bodyPr/>
        <a:lstStyle/>
        <a:p>
          <a:endParaRPr lang="en-SG"/>
        </a:p>
      </dgm:t>
    </dgm:pt>
    <dgm:pt modelId="{CDEB7E13-1645-4EDF-BFF1-092DE8142722}" type="sibTrans" cxnId="{6D0FEEE2-661A-48C0-8A21-DAD24EC562E7}">
      <dgm:prSet/>
      <dgm:spPr/>
      <dgm:t>
        <a:bodyPr/>
        <a:lstStyle/>
        <a:p>
          <a:endParaRPr lang="en-SG"/>
        </a:p>
      </dgm:t>
    </dgm:pt>
    <dgm:pt modelId="{1B1C999F-28CC-475D-80A2-274FED84FA84}">
      <dgm:prSet phldrT="[Text]" custScaleX="72514" custScaleY="72539"/>
      <dgm:spPr>
        <a:solidFill>
          <a:srgbClr val="0070C0"/>
        </a:solidFill>
      </dgm:spPr>
      <dgm:t>
        <a:bodyPr/>
        <a:lstStyle/>
        <a:p>
          <a:endParaRPr lang="en-US"/>
        </a:p>
      </dgm:t>
    </dgm:pt>
    <dgm:pt modelId="{49776EAF-2CED-46B8-B3AE-F0F50178D5D9}" type="parTrans" cxnId="{A9A96261-8A28-4790-8F51-EFA1ADC84BD1}">
      <dgm:prSet/>
      <dgm:spPr/>
      <dgm:t>
        <a:bodyPr/>
        <a:lstStyle/>
        <a:p>
          <a:endParaRPr lang="en-SG"/>
        </a:p>
      </dgm:t>
    </dgm:pt>
    <dgm:pt modelId="{3F5BDCE5-68F1-4D00-B32F-AA71DECCCB89}" type="sibTrans" cxnId="{A9A96261-8A28-4790-8F51-EFA1ADC84BD1}">
      <dgm:prSet/>
      <dgm:spPr/>
      <dgm:t>
        <a:bodyPr/>
        <a:lstStyle/>
        <a:p>
          <a:endParaRPr lang="en-SG"/>
        </a:p>
      </dgm:t>
    </dgm:pt>
    <dgm:pt modelId="{45AFF22F-5930-4867-B09E-653F88A65D63}" type="pres">
      <dgm:prSet presAssocID="{0F452EA7-9084-4EC8-997D-2DC02014FA13}" presName="Name0" presStyleCnt="0">
        <dgm:presLayoutVars>
          <dgm:chMax val="4"/>
          <dgm:resizeHandles val="exact"/>
        </dgm:presLayoutVars>
      </dgm:prSet>
      <dgm:spPr/>
      <dgm:t>
        <a:bodyPr/>
        <a:lstStyle/>
        <a:p>
          <a:endParaRPr lang="en-US"/>
        </a:p>
      </dgm:t>
    </dgm:pt>
    <dgm:pt modelId="{A9A653D1-8946-4389-9F0A-657B51792DB0}" type="pres">
      <dgm:prSet presAssocID="{0F452EA7-9084-4EC8-997D-2DC02014FA13}" presName="ellipse" presStyleLbl="trBgShp" presStyleIdx="0" presStyleCnt="1" custLinFactNeighborY="-3584"/>
      <dgm:spPr/>
    </dgm:pt>
    <dgm:pt modelId="{B50D1B87-7CE6-4F3D-9936-01F5ABEAEE38}" type="pres">
      <dgm:prSet presAssocID="{0F452EA7-9084-4EC8-997D-2DC02014FA13}" presName="arrow1" presStyleLbl="fgShp" presStyleIdx="0" presStyleCnt="1" custScaleX="91920" custLinFactNeighborX="8466" custLinFactNeighborY="-52796"/>
      <dgm:spPr/>
    </dgm:pt>
    <dgm:pt modelId="{4CA84283-A37B-4ACD-970E-7AAC87D8605B}" type="pres">
      <dgm:prSet presAssocID="{0F452EA7-9084-4EC8-997D-2DC02014FA13}" presName="rectangle" presStyleLbl="revTx" presStyleIdx="0" presStyleCnt="1" custScaleX="82559" custScaleY="162264" custLinFactNeighborX="8061" custLinFactNeighborY="27458">
        <dgm:presLayoutVars>
          <dgm:bulletEnabled val="1"/>
        </dgm:presLayoutVars>
      </dgm:prSet>
      <dgm:spPr/>
      <dgm:t>
        <a:bodyPr/>
        <a:lstStyle/>
        <a:p>
          <a:endParaRPr lang="en-US"/>
        </a:p>
      </dgm:t>
    </dgm:pt>
    <dgm:pt modelId="{47167D91-6C70-413B-8737-6D5767C24AC1}" type="pres">
      <dgm:prSet presAssocID="{05D7D6D5-D82F-47BB-8E22-2E88045D5C02}" presName="item1" presStyleLbl="node1" presStyleIdx="0" presStyleCnt="3" custLinFactNeighborY="-11257">
        <dgm:presLayoutVars>
          <dgm:bulletEnabled val="1"/>
        </dgm:presLayoutVars>
      </dgm:prSet>
      <dgm:spPr/>
      <dgm:t>
        <a:bodyPr/>
        <a:lstStyle/>
        <a:p>
          <a:endParaRPr lang="en-US"/>
        </a:p>
      </dgm:t>
    </dgm:pt>
    <dgm:pt modelId="{DA9CBDCE-C034-430B-BC7E-1058E94D598A}" type="pres">
      <dgm:prSet presAssocID="{007949D8-19C4-47BA-9DB0-E7723622F433}" presName="item2" presStyleLbl="node1" presStyleIdx="1" presStyleCnt="3" custLinFactNeighborX="2395" custLinFactNeighborY="-26418">
        <dgm:presLayoutVars>
          <dgm:bulletEnabled val="1"/>
        </dgm:presLayoutVars>
      </dgm:prSet>
      <dgm:spPr/>
      <dgm:t>
        <a:bodyPr/>
        <a:lstStyle/>
        <a:p>
          <a:endParaRPr lang="en-US"/>
        </a:p>
      </dgm:t>
    </dgm:pt>
    <dgm:pt modelId="{884CB265-E666-41FC-ACA1-1CC46954382F}" type="pres">
      <dgm:prSet presAssocID="{E7B23BBB-ED74-48DE-8C3E-2097FC9D2A59}" presName="item3" presStyleLbl="node1" presStyleIdx="2" presStyleCnt="3" custLinFactNeighborX="20809" custLinFactNeighborY="-12068">
        <dgm:presLayoutVars>
          <dgm:bulletEnabled val="1"/>
        </dgm:presLayoutVars>
      </dgm:prSet>
      <dgm:spPr/>
      <dgm:t>
        <a:bodyPr/>
        <a:lstStyle/>
        <a:p>
          <a:endParaRPr lang="en-US"/>
        </a:p>
      </dgm:t>
    </dgm:pt>
    <dgm:pt modelId="{224BD57D-9CDC-4585-8EFB-D06299AAE36C}" type="pres">
      <dgm:prSet presAssocID="{0F452EA7-9084-4EC8-997D-2DC02014FA13}" presName="funnel" presStyleLbl="trAlignAcc1" presStyleIdx="0" presStyleCnt="1" custScaleY="91968" custLinFactNeighborX="684" custLinFactNeighborY="-1242"/>
      <dgm:spPr/>
    </dgm:pt>
  </dgm:ptLst>
  <dgm:cxnLst>
    <dgm:cxn modelId="{F56AB6AF-36BF-4220-BDD6-00289A8AB3C4}" type="presOf" srcId="{0F452EA7-9084-4EC8-997D-2DC02014FA13}" destId="{45AFF22F-5930-4867-B09E-653F88A65D63}" srcOrd="0" destOrd="0" presId="urn:microsoft.com/office/officeart/2005/8/layout/funnel1"/>
    <dgm:cxn modelId="{21DD25BC-96D0-48FE-AF59-434FFFC2D60F}" type="presOf" srcId="{05D7D6D5-D82F-47BB-8E22-2E88045D5C02}" destId="{DA9CBDCE-C034-430B-BC7E-1058E94D598A}" srcOrd="0" destOrd="0" presId="urn:microsoft.com/office/officeart/2005/8/layout/funnel1"/>
    <dgm:cxn modelId="{67F0BF63-804C-4F16-AD29-FE9FA9379D35}" srcId="{0F452EA7-9084-4EC8-997D-2DC02014FA13}" destId="{05D7D6D5-D82F-47BB-8E22-2E88045D5C02}" srcOrd="1" destOrd="0" parTransId="{13ECD47D-1205-4BA0-85FE-52860488D79D}" sibTransId="{71A92689-CD50-48B0-BC4B-2B51F762E76F}"/>
    <dgm:cxn modelId="{1A323D1B-A13B-47F6-8978-59A89F4C6125}" type="presOf" srcId="{007949D8-19C4-47BA-9DB0-E7723622F433}" destId="{47167D91-6C70-413B-8737-6D5767C24AC1}" srcOrd="0" destOrd="0" presId="urn:microsoft.com/office/officeart/2005/8/layout/funnel1"/>
    <dgm:cxn modelId="{A9A96261-8A28-4790-8F51-EFA1ADC84BD1}" srcId="{0F452EA7-9084-4EC8-997D-2DC02014FA13}" destId="{1B1C999F-28CC-475D-80A2-274FED84FA84}" srcOrd="4" destOrd="0" parTransId="{49776EAF-2CED-46B8-B3AE-F0F50178D5D9}" sibTransId="{3F5BDCE5-68F1-4D00-B32F-AA71DECCCB89}"/>
    <dgm:cxn modelId="{82AA7071-2DF8-4609-B018-A29275A08963}" type="presOf" srcId="{A3F6DC62-3CAF-4F3E-86E9-1E5633D8069D}" destId="{884CB265-E666-41FC-ACA1-1CC46954382F}" srcOrd="0" destOrd="0" presId="urn:microsoft.com/office/officeart/2005/8/layout/funnel1"/>
    <dgm:cxn modelId="{6D0FEEE2-661A-48C0-8A21-DAD24EC562E7}" srcId="{0F452EA7-9084-4EC8-997D-2DC02014FA13}" destId="{E7B23BBB-ED74-48DE-8C3E-2097FC9D2A59}" srcOrd="3" destOrd="0" parTransId="{726E0D97-4571-4096-A1F7-C09F20206A16}" sibTransId="{CDEB7E13-1645-4EDF-BFF1-092DE8142722}"/>
    <dgm:cxn modelId="{20D1205B-2068-4DB3-99F3-92C22D1D786B}" srcId="{0F452EA7-9084-4EC8-997D-2DC02014FA13}" destId="{007949D8-19C4-47BA-9DB0-E7723622F433}" srcOrd="2" destOrd="0" parTransId="{B18C02BB-87E5-4225-83EF-868A0D3A2F55}" sibTransId="{7C2FA7B2-C28D-4395-9356-5C06562326A5}"/>
    <dgm:cxn modelId="{79700B18-B04A-496E-A3DF-441262AC5758}" type="presOf" srcId="{E7B23BBB-ED74-48DE-8C3E-2097FC9D2A59}" destId="{4CA84283-A37B-4ACD-970E-7AAC87D8605B}" srcOrd="0" destOrd="0" presId="urn:microsoft.com/office/officeart/2005/8/layout/funnel1"/>
    <dgm:cxn modelId="{635238C1-F6AC-40F7-926B-154544BBB52A}" srcId="{0F452EA7-9084-4EC8-997D-2DC02014FA13}" destId="{A3F6DC62-3CAF-4F3E-86E9-1E5633D8069D}" srcOrd="0" destOrd="0" parTransId="{12DBD9B7-88B6-44A9-B6DD-FFD25E0AA4B8}" sibTransId="{09BCB169-8E08-406A-9656-44AC59B22028}"/>
    <dgm:cxn modelId="{CC64BCC5-6FD3-429A-87E5-B2E14436B1D3}" type="presParOf" srcId="{45AFF22F-5930-4867-B09E-653F88A65D63}" destId="{A9A653D1-8946-4389-9F0A-657B51792DB0}" srcOrd="0" destOrd="0" presId="urn:microsoft.com/office/officeart/2005/8/layout/funnel1"/>
    <dgm:cxn modelId="{B2511641-481C-4C13-9A75-D50C87BBDA30}" type="presParOf" srcId="{45AFF22F-5930-4867-B09E-653F88A65D63}" destId="{B50D1B87-7CE6-4F3D-9936-01F5ABEAEE38}" srcOrd="1" destOrd="0" presId="urn:microsoft.com/office/officeart/2005/8/layout/funnel1"/>
    <dgm:cxn modelId="{7A4B3987-0E6D-4310-86B4-AB4C03C254DD}" type="presParOf" srcId="{45AFF22F-5930-4867-B09E-653F88A65D63}" destId="{4CA84283-A37B-4ACD-970E-7AAC87D8605B}" srcOrd="2" destOrd="0" presId="urn:microsoft.com/office/officeart/2005/8/layout/funnel1"/>
    <dgm:cxn modelId="{34B91E14-4550-4F48-86B6-CEEBF5C20786}" type="presParOf" srcId="{45AFF22F-5930-4867-B09E-653F88A65D63}" destId="{47167D91-6C70-413B-8737-6D5767C24AC1}" srcOrd="3" destOrd="0" presId="urn:microsoft.com/office/officeart/2005/8/layout/funnel1"/>
    <dgm:cxn modelId="{2EC77097-C0F2-48CE-86A2-C3C8F17A749F}" type="presParOf" srcId="{45AFF22F-5930-4867-B09E-653F88A65D63}" destId="{DA9CBDCE-C034-430B-BC7E-1058E94D598A}" srcOrd="4" destOrd="0" presId="urn:microsoft.com/office/officeart/2005/8/layout/funnel1"/>
    <dgm:cxn modelId="{CA0966A4-BB94-48C0-ADA7-F85359EDAA0D}" type="presParOf" srcId="{45AFF22F-5930-4867-B09E-653F88A65D63}" destId="{884CB265-E666-41FC-ACA1-1CC46954382F}" srcOrd="5" destOrd="0" presId="urn:microsoft.com/office/officeart/2005/8/layout/funnel1"/>
    <dgm:cxn modelId="{5BF11935-163D-4602-801D-4EFEF3450BF7}" type="presParOf" srcId="{45AFF22F-5930-4867-B09E-653F88A65D63}" destId="{224BD57D-9CDC-4585-8EFB-D06299AAE36C}" srcOrd="6" destOrd="0" presId="urn:microsoft.com/office/officeart/2005/8/layout/funne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732AB8-87A6-455A-BC45-79213F3D5107}">
      <dsp:nvSpPr>
        <dsp:cNvPr id="0" name=""/>
        <dsp:cNvSpPr/>
      </dsp:nvSpPr>
      <dsp:spPr>
        <a:xfrm>
          <a:off x="0" y="1924272"/>
          <a:ext cx="1679987" cy="1446804"/>
        </a:xfrm>
        <a:prstGeom prst="roundRect">
          <a:avLst>
            <a:gd name="adj" fmla="val 10000"/>
          </a:avLst>
        </a:prstGeom>
        <a:solidFill>
          <a:srgbClr val="00206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Trump 2.0</a:t>
          </a:r>
        </a:p>
      </dsp:txBody>
      <dsp:txXfrm>
        <a:off x="42375" y="1966647"/>
        <a:ext cx="1595237" cy="1362054"/>
      </dsp:txXfrm>
    </dsp:sp>
    <dsp:sp modelId="{84A0FC85-1D0B-4F00-8DDA-ABE909C38EB8}">
      <dsp:nvSpPr>
        <dsp:cNvPr id="0" name=""/>
        <dsp:cNvSpPr/>
      </dsp:nvSpPr>
      <dsp:spPr>
        <a:xfrm rot="16680588">
          <a:off x="738738" y="1551389"/>
          <a:ext cx="2187278" cy="26630"/>
        </a:xfrm>
        <a:custGeom>
          <a:avLst/>
          <a:gdLst/>
          <a:ahLst/>
          <a:cxnLst/>
          <a:rect l="0" t="0" r="0" b="0"/>
          <a:pathLst>
            <a:path>
              <a:moveTo>
                <a:pt x="0" y="13315"/>
              </a:moveTo>
              <a:lnTo>
                <a:pt x="2187278"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n-US" sz="800" kern="1200"/>
        </a:p>
      </dsp:txBody>
      <dsp:txXfrm>
        <a:off x="1777695" y="1510022"/>
        <a:ext cx="109363" cy="109363"/>
      </dsp:txXfrm>
    </dsp:sp>
    <dsp:sp modelId="{0435728C-3777-43C8-90F4-B07D74A21E53}">
      <dsp:nvSpPr>
        <dsp:cNvPr id="0" name=""/>
        <dsp:cNvSpPr/>
      </dsp:nvSpPr>
      <dsp:spPr>
        <a:xfrm>
          <a:off x="1984767" y="61737"/>
          <a:ext cx="1679987" cy="839993"/>
        </a:xfrm>
        <a:prstGeom prst="roundRect">
          <a:avLst>
            <a:gd name="adj" fmla="val 10000"/>
          </a:avLst>
        </a:prstGeom>
        <a:solidFill>
          <a:srgbClr val="FF99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Trade (Tariffs)</a:t>
          </a:r>
        </a:p>
      </dsp:txBody>
      <dsp:txXfrm>
        <a:off x="2009370" y="86340"/>
        <a:ext cx="1630781" cy="790787"/>
      </dsp:txXfrm>
    </dsp:sp>
    <dsp:sp modelId="{7C80F808-E2CB-47AF-A86B-FFBED6C794AA}">
      <dsp:nvSpPr>
        <dsp:cNvPr id="0" name=""/>
        <dsp:cNvSpPr/>
      </dsp:nvSpPr>
      <dsp:spPr>
        <a:xfrm rot="21594752">
          <a:off x="3664754" y="468028"/>
          <a:ext cx="511707" cy="26630"/>
        </a:xfrm>
        <a:custGeom>
          <a:avLst/>
          <a:gdLst/>
          <a:ahLst/>
          <a:cxnLst/>
          <a:rect l="0" t="0" r="0" b="0"/>
          <a:pathLst>
            <a:path>
              <a:moveTo>
                <a:pt x="0" y="13315"/>
              </a:moveTo>
              <a:lnTo>
                <a:pt x="511707"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907815" y="468551"/>
        <a:ext cx="25585" cy="25585"/>
      </dsp:txXfrm>
    </dsp:sp>
    <dsp:sp modelId="{714BE149-A002-4691-A121-24942E8B3CF9}">
      <dsp:nvSpPr>
        <dsp:cNvPr id="0" name=""/>
        <dsp:cNvSpPr/>
      </dsp:nvSpPr>
      <dsp:spPr>
        <a:xfrm>
          <a:off x="4176462" y="60956"/>
          <a:ext cx="1679987" cy="839993"/>
        </a:xfrm>
        <a:prstGeom prst="roundRect">
          <a:avLst>
            <a:gd name="adj" fmla="val 10000"/>
          </a:avLst>
        </a:prstGeom>
        <a:solidFill>
          <a:srgbClr val="FF00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Impose Higher China/wider Tariffs!</a:t>
          </a:r>
        </a:p>
      </dsp:txBody>
      <dsp:txXfrm>
        <a:off x="4201065" y="85559"/>
        <a:ext cx="1630781" cy="790787"/>
      </dsp:txXfrm>
    </dsp:sp>
    <dsp:sp modelId="{BDD24580-61AE-43EF-9DB8-30D4FC170E30}">
      <dsp:nvSpPr>
        <dsp:cNvPr id="0" name=""/>
        <dsp:cNvSpPr/>
      </dsp:nvSpPr>
      <dsp:spPr>
        <a:xfrm rot="3710939">
          <a:off x="1509377" y="2919150"/>
          <a:ext cx="645999" cy="26630"/>
        </a:xfrm>
        <a:custGeom>
          <a:avLst/>
          <a:gdLst/>
          <a:ahLst/>
          <a:cxnLst/>
          <a:rect l="0" t="0" r="0" b="0"/>
          <a:pathLst>
            <a:path>
              <a:moveTo>
                <a:pt x="0" y="13315"/>
              </a:moveTo>
              <a:lnTo>
                <a:pt x="645999"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16227" y="2916316"/>
        <a:ext cx="32299" cy="32299"/>
      </dsp:txXfrm>
    </dsp:sp>
    <dsp:sp modelId="{712E2E82-493B-4ACE-8FC4-282F54BD5CA5}">
      <dsp:nvSpPr>
        <dsp:cNvPr id="0" name=""/>
        <dsp:cNvSpPr/>
      </dsp:nvSpPr>
      <dsp:spPr>
        <a:xfrm>
          <a:off x="1984767" y="2797260"/>
          <a:ext cx="1679987" cy="839993"/>
        </a:xfrm>
        <a:prstGeom prst="roundRect">
          <a:avLst>
            <a:gd name="adj" fmla="val 10000"/>
          </a:avLst>
        </a:prstGeom>
        <a:solidFill>
          <a:schemeClr val="tx1"/>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Energy/Oil</a:t>
          </a:r>
        </a:p>
      </dsp:txBody>
      <dsp:txXfrm>
        <a:off x="2009370" y="2821863"/>
        <a:ext cx="1630781" cy="790787"/>
      </dsp:txXfrm>
    </dsp:sp>
    <dsp:sp modelId="{E57DCDD9-10CB-4E1A-A804-4A00DDB310F1}">
      <dsp:nvSpPr>
        <dsp:cNvPr id="0" name=""/>
        <dsp:cNvSpPr/>
      </dsp:nvSpPr>
      <dsp:spPr>
        <a:xfrm rot="12666">
          <a:off x="3664753" y="3204840"/>
          <a:ext cx="487905" cy="26630"/>
        </a:xfrm>
        <a:custGeom>
          <a:avLst/>
          <a:gdLst/>
          <a:ahLst/>
          <a:cxnLst/>
          <a:rect l="0" t="0" r="0" b="0"/>
          <a:pathLst>
            <a:path>
              <a:moveTo>
                <a:pt x="0" y="13315"/>
              </a:moveTo>
              <a:lnTo>
                <a:pt x="487905"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896508" y="3205958"/>
        <a:ext cx="24395" cy="24395"/>
      </dsp:txXfrm>
    </dsp:sp>
    <dsp:sp modelId="{BAA335FF-1E8C-4C1C-96AF-C5FB7D76650A}">
      <dsp:nvSpPr>
        <dsp:cNvPr id="0" name=""/>
        <dsp:cNvSpPr/>
      </dsp:nvSpPr>
      <dsp:spPr>
        <a:xfrm>
          <a:off x="4152656" y="2799058"/>
          <a:ext cx="1679987" cy="839993"/>
        </a:xfrm>
        <a:prstGeom prst="roundRect">
          <a:avLst>
            <a:gd name="adj" fmla="val 10000"/>
          </a:avLst>
        </a:prstGeom>
        <a:solidFill>
          <a:schemeClr val="accent3">
            <a:lumMod val="5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Remove Restrictions</a:t>
          </a:r>
        </a:p>
      </dsp:txBody>
      <dsp:txXfrm>
        <a:off x="4177259" y="2823661"/>
        <a:ext cx="1630781" cy="790787"/>
      </dsp:txXfrm>
    </dsp:sp>
    <dsp:sp modelId="{AAF6B652-15B4-410D-882B-B54EAC279444}">
      <dsp:nvSpPr>
        <dsp:cNvPr id="0" name=""/>
        <dsp:cNvSpPr/>
      </dsp:nvSpPr>
      <dsp:spPr>
        <a:xfrm rot="4718731">
          <a:off x="1058344" y="3393242"/>
          <a:ext cx="1548066" cy="26630"/>
        </a:xfrm>
        <a:custGeom>
          <a:avLst/>
          <a:gdLst/>
          <a:ahLst/>
          <a:cxnLst/>
          <a:rect l="0" t="0" r="0" b="0"/>
          <a:pathLst>
            <a:path>
              <a:moveTo>
                <a:pt x="0" y="13315"/>
              </a:moveTo>
              <a:lnTo>
                <a:pt x="1548066"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1793675" y="3367856"/>
        <a:ext cx="77403" cy="77403"/>
      </dsp:txXfrm>
    </dsp:sp>
    <dsp:sp modelId="{4FAB657F-020A-43D6-AA62-59C3413211E0}">
      <dsp:nvSpPr>
        <dsp:cNvPr id="0" name=""/>
        <dsp:cNvSpPr/>
      </dsp:nvSpPr>
      <dsp:spPr>
        <a:xfrm>
          <a:off x="1984767" y="3745445"/>
          <a:ext cx="1679987" cy="839993"/>
        </a:xfrm>
        <a:prstGeom prst="roundRect">
          <a:avLst>
            <a:gd name="adj" fmla="val 10000"/>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Infrastructure [Fiscal]</a:t>
          </a:r>
          <a:endParaRPr lang="en-SG" sz="1900" kern="1200" dirty="0"/>
        </a:p>
      </dsp:txBody>
      <dsp:txXfrm>
        <a:off x="2009370" y="3770048"/>
        <a:ext cx="1630781" cy="790787"/>
      </dsp:txXfrm>
    </dsp:sp>
    <dsp:sp modelId="{943B47DD-6DBD-4469-8498-E2EC600FD1DB}">
      <dsp:nvSpPr>
        <dsp:cNvPr id="0" name=""/>
        <dsp:cNvSpPr/>
      </dsp:nvSpPr>
      <dsp:spPr>
        <a:xfrm rot="21528159">
          <a:off x="3664701" y="4147027"/>
          <a:ext cx="488008" cy="26630"/>
        </a:xfrm>
        <a:custGeom>
          <a:avLst/>
          <a:gdLst/>
          <a:ahLst/>
          <a:cxnLst/>
          <a:rect l="0" t="0" r="0" b="0"/>
          <a:pathLst>
            <a:path>
              <a:moveTo>
                <a:pt x="0" y="13315"/>
              </a:moveTo>
              <a:lnTo>
                <a:pt x="488008"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896505" y="4148143"/>
        <a:ext cx="24400" cy="24400"/>
      </dsp:txXfrm>
    </dsp:sp>
    <dsp:sp modelId="{E1F7FCD4-61CD-4434-BC7D-0CF2E0406895}">
      <dsp:nvSpPr>
        <dsp:cNvPr id="0" name=""/>
        <dsp:cNvSpPr/>
      </dsp:nvSpPr>
      <dsp:spPr>
        <a:xfrm>
          <a:off x="4152656" y="3735247"/>
          <a:ext cx="1679987" cy="839993"/>
        </a:xfrm>
        <a:prstGeom prst="roundRect">
          <a:avLst>
            <a:gd name="adj" fmla="val 10000"/>
          </a:avLst>
        </a:prstGeom>
        <a:solidFill>
          <a:schemeClr val="tx2">
            <a:lumMod val="40000"/>
            <a:lumOff val="6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Ramp-up Spending?</a:t>
          </a:r>
          <a:endParaRPr lang="en-SG" sz="1900" kern="1200" dirty="0"/>
        </a:p>
      </dsp:txBody>
      <dsp:txXfrm>
        <a:off x="4177259" y="3759850"/>
        <a:ext cx="1630781" cy="790787"/>
      </dsp:txXfrm>
    </dsp:sp>
    <dsp:sp modelId="{6C951F11-9021-49A5-ABA1-A6C7FA313E9D}">
      <dsp:nvSpPr>
        <dsp:cNvPr id="0" name=""/>
        <dsp:cNvSpPr/>
      </dsp:nvSpPr>
      <dsp:spPr>
        <a:xfrm rot="4977244">
          <a:off x="590048" y="3867305"/>
          <a:ext cx="2484657" cy="26630"/>
        </a:xfrm>
        <a:custGeom>
          <a:avLst/>
          <a:gdLst/>
          <a:ahLst/>
          <a:cxnLst/>
          <a:rect l="0" t="0" r="0" b="0"/>
          <a:pathLst>
            <a:path>
              <a:moveTo>
                <a:pt x="0" y="13315"/>
              </a:moveTo>
              <a:lnTo>
                <a:pt x="2484657"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SG" sz="900" kern="1200"/>
        </a:p>
      </dsp:txBody>
      <dsp:txXfrm>
        <a:off x="1770261" y="3818504"/>
        <a:ext cx="124232" cy="124232"/>
      </dsp:txXfrm>
    </dsp:sp>
    <dsp:sp modelId="{5C0C9A15-066A-4358-857F-2FE451D1D1BE}">
      <dsp:nvSpPr>
        <dsp:cNvPr id="0" name=""/>
        <dsp:cNvSpPr/>
      </dsp:nvSpPr>
      <dsp:spPr>
        <a:xfrm>
          <a:off x="1984767" y="4693571"/>
          <a:ext cx="1679987" cy="839993"/>
        </a:xfrm>
        <a:prstGeom prst="roundRect">
          <a:avLst>
            <a:gd name="adj" fmla="val 10000"/>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Tax Cuts [Fiscal]</a:t>
          </a:r>
          <a:endParaRPr lang="en-SG" sz="1900" kern="1200" dirty="0"/>
        </a:p>
      </dsp:txBody>
      <dsp:txXfrm>
        <a:off x="2009370" y="4718174"/>
        <a:ext cx="1630781" cy="790787"/>
      </dsp:txXfrm>
    </dsp:sp>
    <dsp:sp modelId="{4F6346DF-12AF-425B-BDDB-DFC5FFAB8330}">
      <dsp:nvSpPr>
        <dsp:cNvPr id="0" name=""/>
        <dsp:cNvSpPr/>
      </dsp:nvSpPr>
      <dsp:spPr>
        <a:xfrm rot="21564005">
          <a:off x="3664741" y="5097724"/>
          <a:ext cx="482955" cy="26630"/>
        </a:xfrm>
        <a:custGeom>
          <a:avLst/>
          <a:gdLst/>
          <a:ahLst/>
          <a:cxnLst/>
          <a:rect l="0" t="0" r="0" b="0"/>
          <a:pathLst>
            <a:path>
              <a:moveTo>
                <a:pt x="0" y="13315"/>
              </a:moveTo>
              <a:lnTo>
                <a:pt x="482955"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894145" y="5098965"/>
        <a:ext cx="24147" cy="24147"/>
      </dsp:txXfrm>
    </dsp:sp>
    <dsp:sp modelId="{B33748C4-E4E3-4592-BBBF-849CC6FDC62F}">
      <dsp:nvSpPr>
        <dsp:cNvPr id="0" name=""/>
        <dsp:cNvSpPr/>
      </dsp:nvSpPr>
      <dsp:spPr>
        <a:xfrm>
          <a:off x="4147684" y="4688514"/>
          <a:ext cx="1679987" cy="839993"/>
        </a:xfrm>
        <a:prstGeom prst="roundRect">
          <a:avLst>
            <a:gd name="adj" fmla="val 10000"/>
          </a:avLst>
        </a:prstGeom>
        <a:solidFill>
          <a:schemeClr val="tx2">
            <a:lumMod val="40000"/>
            <a:lumOff val="6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Extend Tax Cuts</a:t>
          </a:r>
          <a:endParaRPr lang="en-SG" sz="1900" kern="1200" dirty="0"/>
        </a:p>
      </dsp:txBody>
      <dsp:txXfrm>
        <a:off x="4172287" y="4713117"/>
        <a:ext cx="1630781" cy="790787"/>
      </dsp:txXfrm>
    </dsp:sp>
    <dsp:sp modelId="{A9BF1673-E65E-4F97-BA53-9890471C2C5D}">
      <dsp:nvSpPr>
        <dsp:cNvPr id="0" name=""/>
        <dsp:cNvSpPr/>
      </dsp:nvSpPr>
      <dsp:spPr>
        <a:xfrm rot="17018675">
          <a:off x="1186376" y="2006590"/>
          <a:ext cx="1292001" cy="26630"/>
        </a:xfrm>
        <a:custGeom>
          <a:avLst/>
          <a:gdLst/>
          <a:ahLst/>
          <a:cxnLst/>
          <a:rect l="0" t="0" r="0" b="0"/>
          <a:pathLst>
            <a:path>
              <a:moveTo>
                <a:pt x="0" y="13315"/>
              </a:moveTo>
              <a:lnTo>
                <a:pt x="1292001"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1800077" y="1987605"/>
        <a:ext cx="64600" cy="64600"/>
      </dsp:txXfrm>
    </dsp:sp>
    <dsp:sp modelId="{AA217B9D-CDDB-45D5-A23A-90714B36C923}">
      <dsp:nvSpPr>
        <dsp:cNvPr id="0" name=""/>
        <dsp:cNvSpPr/>
      </dsp:nvSpPr>
      <dsp:spPr>
        <a:xfrm>
          <a:off x="1984767" y="972139"/>
          <a:ext cx="1679987" cy="839993"/>
        </a:xfrm>
        <a:prstGeom prst="roundRect">
          <a:avLst>
            <a:gd name="adj" fmla="val 10000"/>
          </a:avLst>
        </a:prstGeom>
        <a:solidFill>
          <a:schemeClr val="accent6">
            <a:lumMod val="75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Ukraine [Conflict]</a:t>
          </a:r>
          <a:endParaRPr lang="en-SG" sz="1900" kern="1200" dirty="0"/>
        </a:p>
      </dsp:txBody>
      <dsp:txXfrm>
        <a:off x="2009370" y="996742"/>
        <a:ext cx="1630781" cy="790787"/>
      </dsp:txXfrm>
    </dsp:sp>
    <dsp:sp modelId="{2232A47B-DEEF-4A55-B66C-7FE02301FE6C}">
      <dsp:nvSpPr>
        <dsp:cNvPr id="0" name=""/>
        <dsp:cNvSpPr/>
      </dsp:nvSpPr>
      <dsp:spPr>
        <a:xfrm rot="49262">
          <a:off x="3664728" y="1382487"/>
          <a:ext cx="511759" cy="26630"/>
        </a:xfrm>
        <a:custGeom>
          <a:avLst/>
          <a:gdLst/>
          <a:ahLst/>
          <a:cxnLst/>
          <a:rect l="0" t="0" r="0" b="0"/>
          <a:pathLst>
            <a:path>
              <a:moveTo>
                <a:pt x="0" y="13315"/>
              </a:moveTo>
              <a:lnTo>
                <a:pt x="511759"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907814" y="1383008"/>
        <a:ext cx="25587" cy="25587"/>
      </dsp:txXfrm>
    </dsp:sp>
    <dsp:sp modelId="{8D582D28-8A8A-49E4-ADCA-EAD9B750CC18}">
      <dsp:nvSpPr>
        <dsp:cNvPr id="0" name=""/>
        <dsp:cNvSpPr/>
      </dsp:nvSpPr>
      <dsp:spPr>
        <a:xfrm>
          <a:off x="4176462" y="979472"/>
          <a:ext cx="1679987" cy="839993"/>
        </a:xfrm>
        <a:prstGeom prst="roundRect">
          <a:avLst>
            <a:gd name="adj" fmla="val 10000"/>
          </a:avLst>
        </a:prstGeom>
        <a:solidFill>
          <a:schemeClr val="bg2">
            <a:lumMod val="75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Pull/Cut Aid</a:t>
          </a:r>
          <a:endParaRPr lang="en-SG" sz="1900" kern="1200" dirty="0"/>
        </a:p>
      </dsp:txBody>
      <dsp:txXfrm>
        <a:off x="4201065" y="1004075"/>
        <a:ext cx="1630781" cy="790787"/>
      </dsp:txXfrm>
    </dsp:sp>
    <dsp:sp modelId="{6CFDA4CC-A84A-4762-AD4F-F8D91F8E8807}">
      <dsp:nvSpPr>
        <dsp:cNvPr id="0" name=""/>
        <dsp:cNvSpPr/>
      </dsp:nvSpPr>
      <dsp:spPr>
        <a:xfrm rot="18699317">
          <a:off x="1603097" y="2463050"/>
          <a:ext cx="458560" cy="26630"/>
        </a:xfrm>
        <a:custGeom>
          <a:avLst/>
          <a:gdLst/>
          <a:ahLst/>
          <a:cxnLst/>
          <a:rect l="0" t="0" r="0" b="0"/>
          <a:pathLst>
            <a:path>
              <a:moveTo>
                <a:pt x="0" y="13315"/>
              </a:moveTo>
              <a:lnTo>
                <a:pt x="458560" y="13315"/>
              </a:lnTo>
            </a:path>
          </a:pathLst>
        </a:custGeom>
        <a:noFill/>
        <a:ln w="12700" cap="sq"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1820913" y="2464902"/>
        <a:ext cx="22928" cy="22928"/>
      </dsp:txXfrm>
    </dsp:sp>
    <dsp:sp modelId="{2877DDEA-B1F4-4A08-824F-6CDAB756F2AF}">
      <dsp:nvSpPr>
        <dsp:cNvPr id="0" name=""/>
        <dsp:cNvSpPr/>
      </dsp:nvSpPr>
      <dsp:spPr>
        <a:xfrm>
          <a:off x="1984767" y="1885061"/>
          <a:ext cx="1679987" cy="839993"/>
        </a:xfrm>
        <a:prstGeom prst="roundRect">
          <a:avLst>
            <a:gd name="adj" fmla="val 10000"/>
          </a:avLst>
        </a:prstGeom>
        <a:solidFill>
          <a:schemeClr val="accent6">
            <a:lumMod val="75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Gaza [Conflict]</a:t>
          </a:r>
          <a:endParaRPr lang="en-SG" sz="1900" kern="1200" dirty="0"/>
        </a:p>
      </dsp:txBody>
      <dsp:txXfrm>
        <a:off x="2009370" y="1909664"/>
        <a:ext cx="1630781" cy="790787"/>
      </dsp:txXfrm>
    </dsp:sp>
    <dsp:sp modelId="{B2DE1504-8453-4D75-A702-8E06D81E412B}">
      <dsp:nvSpPr>
        <dsp:cNvPr id="0" name=""/>
        <dsp:cNvSpPr/>
      </dsp:nvSpPr>
      <dsp:spPr>
        <a:xfrm rot="1354">
          <a:off x="3664754" y="2291843"/>
          <a:ext cx="511707" cy="26630"/>
        </a:xfrm>
        <a:custGeom>
          <a:avLst/>
          <a:gdLst/>
          <a:ahLst/>
          <a:cxnLst/>
          <a:rect l="0" t="0" r="0" b="0"/>
          <a:pathLst>
            <a:path>
              <a:moveTo>
                <a:pt x="0" y="13315"/>
              </a:moveTo>
              <a:lnTo>
                <a:pt x="511707" y="13315"/>
              </a:lnTo>
            </a:path>
          </a:pathLst>
        </a:custGeom>
        <a:noFill/>
        <a:ln w="12700" cap="sq"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SG" sz="500" kern="1200"/>
        </a:p>
      </dsp:txBody>
      <dsp:txXfrm>
        <a:off x="3907815" y="2292366"/>
        <a:ext cx="25585" cy="25585"/>
      </dsp:txXfrm>
    </dsp:sp>
    <dsp:sp modelId="{760624F3-05A8-41CE-9A2E-521183127020}">
      <dsp:nvSpPr>
        <dsp:cNvPr id="0" name=""/>
        <dsp:cNvSpPr/>
      </dsp:nvSpPr>
      <dsp:spPr>
        <a:xfrm>
          <a:off x="4176462" y="1885262"/>
          <a:ext cx="1679987" cy="839993"/>
        </a:xfrm>
        <a:prstGeom prst="roundRect">
          <a:avLst>
            <a:gd name="adj" fmla="val 10000"/>
          </a:avLst>
        </a:prstGeom>
        <a:solidFill>
          <a:schemeClr val="accent5">
            <a:lumMod val="60000"/>
            <a:lumOff val="4000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a:t>Uncertain  Israel-Saudi Dynamics</a:t>
          </a:r>
          <a:endParaRPr lang="en-SG" sz="1900" kern="1200" dirty="0"/>
        </a:p>
      </dsp:txBody>
      <dsp:txXfrm>
        <a:off x="4201065" y="1909865"/>
        <a:ext cx="1630781" cy="7907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A653D1-8946-4389-9F0A-657B51792DB0}">
      <dsp:nvSpPr>
        <dsp:cNvPr id="0" name=""/>
        <dsp:cNvSpPr/>
      </dsp:nvSpPr>
      <dsp:spPr>
        <a:xfrm>
          <a:off x="574764" y="206740"/>
          <a:ext cx="2100414" cy="729446"/>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0D1B87-7CE6-4F3D-9936-01F5ABEAEE38}">
      <dsp:nvSpPr>
        <dsp:cNvPr id="0" name=""/>
        <dsp:cNvSpPr/>
      </dsp:nvSpPr>
      <dsp:spPr>
        <a:xfrm>
          <a:off x="1475606" y="1881507"/>
          <a:ext cx="374166" cy="260516"/>
        </a:xfrm>
        <a:prstGeom prst="downArrow">
          <a:avLst/>
        </a:prstGeom>
        <a:solidFill>
          <a:schemeClr val="accent1">
            <a:tint val="60000"/>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A84283-A37B-4ACD-970E-7AAC87D8605B}">
      <dsp:nvSpPr>
        <dsp:cNvPr id="0" name=""/>
        <dsp:cNvSpPr/>
      </dsp:nvSpPr>
      <dsp:spPr>
        <a:xfrm>
          <a:off x="979180" y="2209516"/>
          <a:ext cx="1613098" cy="792608"/>
        </a:xfrm>
        <a:prstGeom prst="rect">
          <a:avLst/>
        </a:prstGeom>
        <a:solidFill>
          <a:srgbClr val="0070C0"/>
        </a:solid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a:solidFill>
                <a:schemeClr val="bg1">
                  <a:lumMod val="85000"/>
                </a:schemeClr>
              </a:solidFill>
            </a:rPr>
            <a:t> </a:t>
          </a:r>
          <a:r>
            <a:rPr lang="en-US" sz="1800" b="0" kern="1200" dirty="0">
              <a:solidFill>
                <a:schemeClr val="bg1">
                  <a:lumMod val="85000"/>
                </a:schemeClr>
              </a:solidFill>
            </a:rPr>
            <a:t>Near-term USD  Resilience</a:t>
          </a:r>
          <a:endParaRPr lang="en-SG" sz="1800" b="0" kern="1200" dirty="0">
            <a:solidFill>
              <a:schemeClr val="bg1">
                <a:lumMod val="85000"/>
              </a:schemeClr>
            </a:solidFill>
          </a:endParaRPr>
        </a:p>
      </dsp:txBody>
      <dsp:txXfrm>
        <a:off x="979180" y="2209516"/>
        <a:ext cx="1613098" cy="792608"/>
      </dsp:txXfrm>
    </dsp:sp>
    <dsp:sp modelId="{47167D91-6C70-413B-8737-6D5767C24AC1}">
      <dsp:nvSpPr>
        <dsp:cNvPr id="0" name=""/>
        <dsp:cNvSpPr/>
      </dsp:nvSpPr>
      <dsp:spPr>
        <a:xfrm>
          <a:off x="1338403" y="936186"/>
          <a:ext cx="732702" cy="732702"/>
        </a:xfrm>
        <a:prstGeom prst="ellipse">
          <a:avLst/>
        </a:prstGeom>
        <a:solidFill>
          <a:schemeClr val="accent1">
            <a:hueOff val="0"/>
            <a:satOff val="0"/>
            <a:lumOff val="0"/>
            <a:alphaOff val="0"/>
          </a:schemeClr>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a:t>Elevated  Global Threats</a:t>
          </a:r>
          <a:endParaRPr lang="en-SG" sz="900" b="1" kern="1200" dirty="0"/>
        </a:p>
      </dsp:txBody>
      <dsp:txXfrm>
        <a:off x="1445705" y="1043488"/>
        <a:ext cx="518098" cy="518098"/>
      </dsp:txXfrm>
    </dsp:sp>
    <dsp:sp modelId="{DA9CBDCE-C034-430B-BC7E-1058E94D598A}">
      <dsp:nvSpPr>
        <dsp:cNvPr id="0" name=""/>
        <dsp:cNvSpPr/>
      </dsp:nvSpPr>
      <dsp:spPr>
        <a:xfrm>
          <a:off x="831662" y="275411"/>
          <a:ext cx="732702" cy="732702"/>
        </a:xfrm>
        <a:prstGeom prst="ellipse">
          <a:avLst/>
        </a:prstGeom>
        <a:solidFill>
          <a:srgbClr val="00B05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a:t>Weaker EUR</a:t>
          </a:r>
          <a:endParaRPr lang="en-SG" sz="900" b="1" kern="1200" dirty="0"/>
        </a:p>
      </dsp:txBody>
      <dsp:txXfrm>
        <a:off x="938964" y="382713"/>
        <a:ext cx="518098" cy="518098"/>
      </dsp:txXfrm>
    </dsp:sp>
    <dsp:sp modelId="{884CB265-E666-41FC-ACA1-1CC46954382F}">
      <dsp:nvSpPr>
        <dsp:cNvPr id="0" name=""/>
        <dsp:cNvSpPr/>
      </dsp:nvSpPr>
      <dsp:spPr>
        <a:xfrm>
          <a:off x="1715566" y="203403"/>
          <a:ext cx="732702" cy="732702"/>
        </a:xfrm>
        <a:prstGeom prst="ellipse">
          <a:avLst/>
        </a:prstGeom>
        <a:solidFill>
          <a:srgbClr val="C00000"/>
        </a:solidFill>
        <a:ln w="12700" cap="sq"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a:t>Weaker CNH, AXJ &amp; MXN</a:t>
          </a:r>
          <a:endParaRPr lang="en-SG" sz="900" b="1" kern="1200" dirty="0"/>
        </a:p>
      </dsp:txBody>
      <dsp:txXfrm>
        <a:off x="1822868" y="310705"/>
        <a:ext cx="518098" cy="518098"/>
      </dsp:txXfrm>
    </dsp:sp>
    <dsp:sp modelId="{224BD57D-9CDC-4585-8EFB-D06299AAE36C}">
      <dsp:nvSpPr>
        <dsp:cNvPr id="0" name=""/>
        <dsp:cNvSpPr/>
      </dsp:nvSpPr>
      <dsp:spPr>
        <a:xfrm>
          <a:off x="504060" y="193918"/>
          <a:ext cx="2279519" cy="1677142"/>
        </a:xfrm>
        <a:prstGeom prst="funnel">
          <a:avLst/>
        </a:prstGeom>
        <a:solidFill>
          <a:schemeClr val="lt1">
            <a:alpha val="40000"/>
            <a:hueOff val="0"/>
            <a:satOff val="0"/>
            <a:lumOff val="0"/>
            <a:alphaOff val="0"/>
          </a:schemeClr>
        </a:solidFill>
        <a:ln w="12700" cap="sq"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SG"/>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CB01EE5-8E9E-44F1-B695-F809843D2740}" type="datetimeFigureOut">
              <a:rPr lang="en-SG" smtClean="0"/>
              <a:t>26/7/2024</a:t>
            </a:fld>
            <a:endParaRPr lang="en-SG"/>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SG"/>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SG"/>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22D11A1-CF3F-4D4E-A04F-09E794495165}" type="slidenum">
              <a:rPr lang="en-SG" smtClean="0"/>
              <a:t>‹#›</a:t>
            </a:fld>
            <a:endParaRPr lang="en-SG"/>
          </a:p>
        </p:txBody>
      </p:sp>
    </p:spTree>
    <p:extLst>
      <p:ext uri="{BB962C8B-B14F-4D97-AF65-F5344CB8AC3E}">
        <p14:creationId xmlns:p14="http://schemas.microsoft.com/office/powerpoint/2010/main" val="1246434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smtClean="0"/>
              <a:t>With a four month runway to the US elections, we will now revisit</a:t>
            </a:r>
            <a:r>
              <a:rPr lang="en-US" baseline="0" dirty="0" smtClean="0"/>
              <a:t> the macro impact of Trump 2.0, and also make sense of the recent currency movements. </a:t>
            </a:r>
          </a:p>
          <a:p>
            <a:r>
              <a:rPr lang="en-US" dirty="0" smtClean="0"/>
              <a:t>First of</a:t>
            </a:r>
            <a:r>
              <a:rPr lang="en-US" baseline="0" dirty="0" smtClean="0"/>
              <a:t> all, we see that Trump 2.0 has compromised many key currencies such as the </a:t>
            </a:r>
            <a:r>
              <a:rPr lang="en-US" baseline="0" dirty="0" err="1" smtClean="0"/>
              <a:t>ren</a:t>
            </a:r>
            <a:r>
              <a:rPr lang="en-US" baseline="0" dirty="0" smtClean="0"/>
              <a:t> </a:t>
            </a:r>
            <a:r>
              <a:rPr lang="en-US" baseline="0" dirty="0" err="1" smtClean="0"/>
              <a:t>minbi</a:t>
            </a:r>
            <a:r>
              <a:rPr lang="en-US" baseline="0" dirty="0" smtClean="0"/>
              <a:t> and other Asian ex japan currencies and that in turns makes the USD resilient.</a:t>
            </a:r>
          </a:p>
          <a:p>
            <a:r>
              <a:rPr lang="en-US" baseline="0" dirty="0" smtClean="0"/>
              <a:t>Second,  the uncertainty brought about by Trump 2.0 is represented by the steepening yield curve as markets pile into shorter end US Treasuries and sell off the longer end as they worry about longer term inflation and us fiscal issues. </a:t>
            </a:r>
          </a:p>
          <a:p>
            <a:r>
              <a:rPr lang="en-US" baseline="0" dirty="0" smtClean="0"/>
              <a:t>Lastly, we end off with a reminder that the Fed trades can easily dilute the Trump trades. Yet, our warning is that even as the Fed pivots, the EM-Asia FX may not be able to revert back to their same pre-Fed hike levels and the resulting implication is that EM-Asia central banks remain unlikely to front run the Fed.</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884364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285650" indent="-285650">
              <a:buFontTx/>
              <a:buChar char="-"/>
            </a:pPr>
            <a:r>
              <a:rPr lang="en-US" dirty="0" smtClean="0"/>
              <a:t>And the</a:t>
            </a:r>
            <a:r>
              <a:rPr lang="en-US" baseline="0" dirty="0" smtClean="0"/>
              <a:t> wedge was caused by Trump FX tantrum’s worsening the divergent underlying fundamentals which we mentioned just now.</a:t>
            </a:r>
          </a:p>
          <a:p>
            <a:pPr marL="285650" indent="-285650">
              <a:buFontTx/>
              <a:buChar char="-"/>
            </a:pPr>
            <a:r>
              <a:rPr lang="en-US" baseline="0" dirty="0" smtClean="0"/>
              <a:t>Trump’s misplaced allegation is also evident here in which he says that they fought very hard to keep their currency low, I am sure the </a:t>
            </a:r>
            <a:r>
              <a:rPr lang="en-US" baseline="0" dirty="0" err="1" smtClean="0"/>
              <a:t>BoJ</a:t>
            </a:r>
            <a:r>
              <a:rPr lang="en-US" baseline="0" dirty="0" smtClean="0"/>
              <a:t> and </a:t>
            </a:r>
            <a:r>
              <a:rPr lang="en-US" baseline="0" dirty="0" err="1" smtClean="0"/>
              <a:t>MoF</a:t>
            </a:r>
            <a:r>
              <a:rPr lang="en-US" baseline="0" dirty="0" smtClean="0"/>
              <a:t> in japan does not agree on that considering how much FX reserves they spent to intervene to prevent excessive JPY depreciation.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10</a:t>
            </a:fld>
            <a:endParaRPr lang="en-US" dirty="0"/>
          </a:p>
        </p:txBody>
      </p:sp>
    </p:spTree>
    <p:extLst>
      <p:ext uri="{BB962C8B-B14F-4D97-AF65-F5344CB8AC3E}">
        <p14:creationId xmlns:p14="http://schemas.microsoft.com/office/powerpoint/2010/main" val="3744034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r>
              <a:rPr lang="en-US" dirty="0" smtClean="0"/>
              <a:t>While</a:t>
            </a:r>
            <a:r>
              <a:rPr lang="en-US" baseline="0" dirty="0" smtClean="0"/>
              <a:t> Trump may not like to see weak Asian currencies and the received wisdom tells us that Fed pivot is often associated with a USD decline, we are now of the view that it may be very difficult for Fed easing to fully restore Asia FX back tot the same levels that was seen before the Fed hike. </a:t>
            </a:r>
          </a:p>
          <a:p>
            <a:pPr marL="285650" indent="-285650">
              <a:buFontTx/>
              <a:buChar char="-"/>
            </a:pPr>
            <a:r>
              <a:rPr lang="en-US" dirty="0" smtClean="0"/>
              <a:t>Currencies</a:t>
            </a:r>
            <a:r>
              <a:rPr lang="en-US" baseline="0" dirty="0" smtClean="0"/>
              <a:t> such as the PHP has depreciated a staggering 13.9% since 2021. It is hard to envisage that the PESO would be able to gain 14% even by end 2025. </a:t>
            </a:r>
          </a:p>
          <a:p>
            <a:pPr marL="285650" indent="-285650">
              <a:buFontTx/>
              <a:buChar char="-"/>
            </a:pPr>
            <a:r>
              <a:rPr lang="en-US" sz="1200" b="0" i="0" u="none" strike="noStrike" kern="1200" baseline="0" dirty="0" smtClean="0">
                <a:solidFill>
                  <a:schemeClr val="tx1"/>
                </a:solidFill>
                <a:latin typeface="+mn-lt"/>
                <a:ea typeface="+mn-ea"/>
                <a:cs typeface="+mn-cs"/>
              </a:rPr>
              <a:t>With the exception of SGD, which was boosted by an unprecedented magnitude of S$NEER appreciation (allowing it to keep pace with the USD), </a:t>
            </a:r>
            <a:r>
              <a:rPr lang="en-US" sz="1200" b="1" i="0" u="none" strike="noStrike" kern="1200" baseline="0" dirty="0" smtClean="0">
                <a:solidFill>
                  <a:schemeClr val="tx1"/>
                </a:solidFill>
                <a:latin typeface="+mn-lt"/>
                <a:ea typeface="+mn-ea"/>
                <a:cs typeface="+mn-cs"/>
              </a:rPr>
              <a:t>reversion to pre-Fed rate hike levels in the rest of AXJ would require substantial AXJ appreciation</a:t>
            </a:r>
            <a:endParaRPr lang="en-US" baseline="0" dirty="0" smtClean="0"/>
          </a:p>
          <a:p>
            <a:pPr marL="285650" indent="-285650">
              <a:buFontTx/>
              <a:buChar char="-"/>
            </a:pPr>
            <a:r>
              <a:rPr lang="en-US" baseline="0" dirty="0" smtClean="0"/>
              <a:t>There are both country specific and broad based factor underpinning the lack of reversion back to pre-</a:t>
            </a:r>
            <a:r>
              <a:rPr lang="en-US" baseline="0" dirty="0" err="1" smtClean="0"/>
              <a:t>Covid</a:t>
            </a:r>
            <a:r>
              <a:rPr lang="en-US" baseline="0" dirty="0" smtClean="0"/>
              <a:t> levels. </a:t>
            </a:r>
          </a:p>
          <a:p>
            <a:pPr marL="285650" indent="-285650">
              <a:buFontTx/>
              <a:buChar char="-"/>
            </a:pPr>
            <a:endParaRPr lang="en-US" baseline="0" dirty="0" smtClean="0"/>
          </a:p>
          <a:p>
            <a:pPr marL="285650" indent="-285650">
              <a:buFontTx/>
              <a:buChar char="-"/>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11</a:t>
            </a:fld>
            <a:endParaRPr lang="en-US" dirty="0"/>
          </a:p>
        </p:txBody>
      </p:sp>
    </p:spTree>
    <p:extLst>
      <p:ext uri="{BB962C8B-B14F-4D97-AF65-F5344CB8AC3E}">
        <p14:creationId xmlns:p14="http://schemas.microsoft.com/office/powerpoint/2010/main" val="38277349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0" indent="0">
              <a:buFontTx/>
              <a:buNone/>
            </a:pPr>
            <a:r>
              <a:rPr lang="en-US" dirty="0" smtClean="0"/>
              <a:t>- Some structural</a:t>
            </a:r>
            <a:r>
              <a:rPr lang="en-US" baseline="0" dirty="0" smtClean="0"/>
              <a:t> factors include the property sector and banking scandal related stresses for the Vietnamese Dong with NPL hitting 5%.</a:t>
            </a:r>
          </a:p>
          <a:p>
            <a:pPr marL="171450" indent="-171450">
              <a:buFontTx/>
              <a:buChar char="-"/>
            </a:pPr>
            <a:r>
              <a:rPr lang="en-US" baseline="0" dirty="0" smtClean="0"/>
              <a:t>Political tensions hitting the THB regarding uncertainty of the Prime Minister position and also fiscal concerns such as the digital wallet.</a:t>
            </a:r>
          </a:p>
          <a:p>
            <a:pPr marL="171450" indent="-171450">
              <a:buFontTx/>
              <a:buChar char="-"/>
            </a:pPr>
            <a:r>
              <a:rPr lang="en-US" baseline="0" dirty="0" smtClean="0"/>
              <a:t>Fiscal concerns in Indonesia from incoming President </a:t>
            </a:r>
            <a:r>
              <a:rPr lang="en-US" baseline="0" dirty="0" err="1" smtClean="0"/>
              <a:t>Prawbowo</a:t>
            </a:r>
            <a:r>
              <a:rPr lang="en-US" baseline="0" dirty="0" smtClean="0"/>
              <a:t> </a:t>
            </a:r>
            <a:r>
              <a:rPr lang="en-US" baseline="0" dirty="0" err="1" smtClean="0"/>
              <a:t>subianto</a:t>
            </a:r>
            <a:r>
              <a:rPr lang="en-US" baseline="0" dirty="0" smtClean="0"/>
              <a:t> who was reportedly looking at removing the fiscal deficit target and public debt ceiling hitting the Rupiah</a:t>
            </a:r>
          </a:p>
          <a:p>
            <a:pPr marL="171450" indent="-171450">
              <a:buFontTx/>
              <a:buChar char="-"/>
            </a:pPr>
            <a:r>
              <a:rPr lang="en-US" baseline="0" dirty="0" smtClean="0"/>
              <a:t> </a:t>
            </a:r>
          </a:p>
        </p:txBody>
      </p:sp>
      <p:sp>
        <p:nvSpPr>
          <p:cNvPr id="4" name="Slide Number Placeholder 3"/>
          <p:cNvSpPr>
            <a:spLocks noGrp="1"/>
          </p:cNvSpPr>
          <p:nvPr>
            <p:ph type="sldNum" sz="quarter" idx="10"/>
          </p:nvPr>
        </p:nvSpPr>
        <p:spPr/>
        <p:txBody>
          <a:bodyPr/>
          <a:lstStyle/>
          <a:p>
            <a:fld id="{91AA9BE4-5103-0B4A-B9FD-498748EB1049}" type="slidenum">
              <a:rPr lang="en-US" smtClean="0"/>
              <a:pPr/>
              <a:t>12</a:t>
            </a:fld>
            <a:endParaRPr lang="en-US" dirty="0"/>
          </a:p>
        </p:txBody>
      </p:sp>
    </p:spTree>
    <p:extLst>
      <p:ext uri="{BB962C8B-B14F-4D97-AF65-F5344CB8AC3E}">
        <p14:creationId xmlns:p14="http://schemas.microsoft.com/office/powerpoint/2010/main" val="2122408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r>
              <a:rPr lang="en-US" dirty="0" smtClean="0"/>
              <a:t>In</a:t>
            </a:r>
            <a:r>
              <a:rPr lang="en-US" baseline="0" dirty="0" smtClean="0"/>
              <a:t> terms of the broad factors, we see that the most anomalous finding is the persistent and defiant USD strength compared to previous cycles in which the USD softens ahead of Fed cuts. </a:t>
            </a:r>
          </a:p>
          <a:p>
            <a:pPr marL="285650" indent="-285650">
              <a:buFontTx/>
              <a:buChar char="-"/>
            </a:pPr>
            <a:r>
              <a:rPr lang="en-US" baseline="0" dirty="0" smtClean="0"/>
              <a:t>In turn, this informs us to be aware not to attribute excessive USD weakening when Fed cuts actually take place.</a:t>
            </a:r>
          </a:p>
          <a:p>
            <a:pPr marL="285650" indent="-285650">
              <a:buFontTx/>
              <a:buChar char="-"/>
            </a:pPr>
            <a:r>
              <a:rPr lang="en-US" dirty="0" smtClean="0"/>
              <a:t>Notably, we have one</a:t>
            </a:r>
            <a:r>
              <a:rPr lang="en-US" baseline="0" dirty="0" smtClean="0"/>
              <a:t> historical episode in which USD was resilient even when policy rates was cuts as indicate by the red </a:t>
            </a:r>
            <a:r>
              <a:rPr lang="en-US" baseline="0" dirty="0" err="1" smtClean="0"/>
              <a:t>coloured</a:t>
            </a:r>
            <a:r>
              <a:rPr lang="en-US" baseline="0" dirty="0" smtClean="0"/>
              <a:t> box.</a:t>
            </a:r>
          </a:p>
          <a:p>
            <a:pPr marL="285650" indent="-285650">
              <a:buFontTx/>
              <a:buChar char="-"/>
            </a:pPr>
            <a:r>
              <a:rPr lang="en-US" baseline="0" dirty="0" smtClean="0"/>
              <a:t>Needless to say, that period was the Asian Financial Crisis which saw damaging Asian currency weakness in a painful period in which some of us may have lived through.</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13</a:t>
            </a:fld>
            <a:endParaRPr lang="en-US" dirty="0"/>
          </a:p>
        </p:txBody>
      </p:sp>
    </p:spTree>
    <p:extLst>
      <p:ext uri="{BB962C8B-B14F-4D97-AF65-F5344CB8AC3E}">
        <p14:creationId xmlns:p14="http://schemas.microsoft.com/office/powerpoint/2010/main" val="12643402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r>
              <a:rPr lang="en-US" dirty="0" smtClean="0"/>
              <a:t>On</a:t>
            </a:r>
            <a:r>
              <a:rPr lang="en-US" baseline="0" dirty="0" smtClean="0"/>
              <a:t> that note, we touch on China and the </a:t>
            </a:r>
            <a:r>
              <a:rPr lang="en-US" baseline="0" dirty="0" err="1" smtClean="0"/>
              <a:t>Renminbi’s</a:t>
            </a:r>
            <a:r>
              <a:rPr lang="en-US" baseline="0" dirty="0" smtClean="0"/>
              <a:t> vulnerabilities. On the top chart, we plot the fixing premium in red, the fixing premium is the </a:t>
            </a:r>
            <a:r>
              <a:rPr lang="en-US" baseline="0" dirty="0" err="1" smtClean="0"/>
              <a:t>PboC’s</a:t>
            </a:r>
            <a:r>
              <a:rPr lang="en-US" baseline="0" dirty="0" smtClean="0"/>
              <a:t> daily fixing compared to the previous night’s close. </a:t>
            </a:r>
          </a:p>
          <a:p>
            <a:pPr marL="285650" indent="-285650">
              <a:buFontTx/>
              <a:buChar char="-"/>
            </a:pPr>
            <a:r>
              <a:rPr lang="en-US" baseline="0" dirty="0" smtClean="0"/>
              <a:t>The blue line is the USD/CNY.</a:t>
            </a:r>
          </a:p>
          <a:p>
            <a:pPr marL="285650" indent="-285650">
              <a:buFontTx/>
              <a:buChar char="-"/>
            </a:pPr>
            <a:r>
              <a:rPr lang="en-US" baseline="0" dirty="0" smtClean="0"/>
              <a:t>The bottom chart also plots the fixing premium but in red </a:t>
            </a:r>
            <a:r>
              <a:rPr lang="en-US" baseline="0" dirty="0" err="1" smtClean="0"/>
              <a:t>colour</a:t>
            </a:r>
            <a:r>
              <a:rPr lang="en-US" baseline="0" dirty="0" smtClean="0"/>
              <a:t> and the dollar index in green.</a:t>
            </a:r>
          </a:p>
          <a:p>
            <a:pPr marL="285650" indent="-285650">
              <a:buFontTx/>
              <a:buChar char="-"/>
            </a:pPr>
            <a:r>
              <a:rPr lang="en-US" baseline="0" dirty="0" smtClean="0"/>
              <a:t>First, as we have previously pointed out, to </a:t>
            </a:r>
            <a:r>
              <a:rPr lang="en-US" baseline="0" dirty="0" err="1" smtClean="0"/>
              <a:t>stablise</a:t>
            </a:r>
            <a:r>
              <a:rPr lang="en-US" baseline="0" dirty="0" smtClean="0"/>
              <a:t> the Chinese yuan, the fixing premium is at record highs as seen in the top chart. </a:t>
            </a:r>
          </a:p>
          <a:p>
            <a:pPr marL="285650" indent="-285650">
              <a:buFontTx/>
              <a:buChar char="-"/>
            </a:pPr>
            <a:r>
              <a:rPr lang="en-US" baseline="0" dirty="0" smtClean="0"/>
              <a:t>The bottom chart tells us how high exactly is this fixing premium, the fixing premium is 3 standard deviations from its historical norm and is very disproportionate to the USD strength. </a:t>
            </a:r>
          </a:p>
          <a:p>
            <a:pPr marL="285650" indent="-285650">
              <a:buFontTx/>
              <a:buChar char="-"/>
            </a:pPr>
            <a:r>
              <a:rPr lang="en-US" baseline="0" dirty="0" smtClean="0"/>
              <a:t>Specifically, the </a:t>
            </a:r>
            <a:r>
              <a:rPr lang="en-US" baseline="0" dirty="0" err="1" smtClean="0"/>
              <a:t>PBoC’s</a:t>
            </a:r>
            <a:r>
              <a:rPr lang="en-US" baseline="0" dirty="0" smtClean="0"/>
              <a:t> task now is to manage a control CNH depreciation which involves balancing between adverting a sell-off and avoiding excessive FX reserves depletion. </a:t>
            </a:r>
          </a:p>
          <a:p>
            <a:pPr marL="285650" indent="-285650">
              <a:buFontTx/>
              <a:buChar char="-"/>
            </a:pPr>
            <a:r>
              <a:rPr lang="en-US" baseline="0" dirty="0" smtClean="0"/>
              <a:t>The point here is that we know that the </a:t>
            </a:r>
            <a:r>
              <a:rPr lang="en-US" baseline="0" dirty="0" err="1" smtClean="0"/>
              <a:t>PBoC’s</a:t>
            </a:r>
            <a:r>
              <a:rPr lang="en-US" baseline="0" dirty="0" smtClean="0"/>
              <a:t> fixing can keep the CNY stable but this cannot last forever. </a:t>
            </a:r>
          </a:p>
          <a:p>
            <a:pPr marL="285650" indent="-285650">
              <a:buFontTx/>
              <a:buChar char="-"/>
            </a:pPr>
            <a:r>
              <a:rPr lang="en-US" baseline="0" dirty="0" smtClean="0"/>
              <a:t>In 2015, you can see on the top left corner the top chart, the </a:t>
            </a:r>
            <a:r>
              <a:rPr lang="en-US" baseline="0" dirty="0" err="1" smtClean="0"/>
              <a:t>PbOC</a:t>
            </a:r>
            <a:r>
              <a:rPr lang="en-US" baseline="0" dirty="0" smtClean="0"/>
              <a:t> devalued the CNY by 3% over the course of 2 days it went from 6.2 to 6.4, but that instead saw more sell-off with RMB weakness persisting thereafter in 2016.</a:t>
            </a:r>
          </a:p>
          <a:p>
            <a:pPr marL="285650" indent="-285650">
              <a:buFontTx/>
              <a:buChar char="-"/>
            </a:pPr>
            <a:r>
              <a:rPr lang="en-US" baseline="0" dirty="0" smtClean="0"/>
              <a:t>In 2015 the </a:t>
            </a:r>
            <a:r>
              <a:rPr lang="en-US" baseline="0" dirty="0" err="1" smtClean="0"/>
              <a:t>PBoC</a:t>
            </a:r>
            <a:r>
              <a:rPr lang="en-US" baseline="0" dirty="0" smtClean="0"/>
              <a:t> also burnt through on trillion of FX reserves to no avail.</a:t>
            </a:r>
          </a:p>
          <a:p>
            <a:pPr marL="285650" indent="-285650">
              <a:buFontTx/>
              <a:buChar char="-"/>
            </a:pPr>
            <a:r>
              <a:rPr lang="en-US" baseline="0" dirty="0" smtClean="0"/>
              <a:t>Turning to our current episode, learning from historical lessons, the cost benefit analysis is in </a:t>
            </a:r>
            <a:r>
              <a:rPr lang="en-US" baseline="0" dirty="0" err="1" smtClean="0"/>
              <a:t>favour</a:t>
            </a:r>
            <a:r>
              <a:rPr lang="en-US" baseline="0" dirty="0" smtClean="0"/>
              <a:t> of controlled and gradual CNH depreciation and given the tight correlations between Asian currencies and the RMB, this forms one of the key pillars of why a full </a:t>
            </a:r>
            <a:r>
              <a:rPr lang="en-US" baseline="0" dirty="0" err="1" smtClean="0"/>
              <a:t>AxJ</a:t>
            </a:r>
            <a:r>
              <a:rPr lang="en-US" baseline="0" dirty="0" smtClean="0"/>
              <a:t> reversion to the pre-</a:t>
            </a:r>
            <a:r>
              <a:rPr lang="en-US" baseline="0" dirty="0" err="1" smtClean="0"/>
              <a:t>covid</a:t>
            </a:r>
            <a:r>
              <a:rPr lang="en-US" baseline="0" dirty="0" smtClean="0"/>
              <a:t> levels can be challenged even as the Fed looks to pivot.</a:t>
            </a:r>
          </a:p>
        </p:txBody>
      </p:sp>
      <p:sp>
        <p:nvSpPr>
          <p:cNvPr id="4" name="Slide Number Placeholder 3"/>
          <p:cNvSpPr>
            <a:spLocks noGrp="1"/>
          </p:cNvSpPr>
          <p:nvPr>
            <p:ph type="sldNum" sz="quarter" idx="10"/>
          </p:nvPr>
        </p:nvSpPr>
        <p:spPr/>
        <p:txBody>
          <a:bodyPr/>
          <a:lstStyle/>
          <a:p>
            <a:fld id="{91AA9BE4-5103-0B4A-B9FD-498748EB1049}" type="slidenum">
              <a:rPr lang="en-US" smtClean="0"/>
              <a:pPr/>
              <a:t>14</a:t>
            </a:fld>
            <a:endParaRPr lang="en-US" dirty="0"/>
          </a:p>
        </p:txBody>
      </p:sp>
    </p:spTree>
    <p:extLst>
      <p:ext uri="{BB962C8B-B14F-4D97-AF65-F5344CB8AC3E}">
        <p14:creationId xmlns:p14="http://schemas.microsoft.com/office/powerpoint/2010/main" val="3936981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285650" indent="-285650">
              <a:buFontTx/>
              <a:buChar char="-"/>
            </a:pPr>
            <a:r>
              <a:rPr lang="en-US" baseline="0" dirty="0" smtClean="0"/>
              <a:t>Lastly, because of the lack of reversion implying a lackluster Asian FX performance, EM-Asian central banks may not want to follow the Fed to cut rates in lock step.</a:t>
            </a:r>
          </a:p>
          <a:p>
            <a:pPr marL="285650" indent="-285650">
              <a:buFontTx/>
              <a:buChar char="-"/>
            </a:pPr>
            <a:r>
              <a:rPr lang="en-US" baseline="0" dirty="0" smtClean="0"/>
              <a:t>In the event that they do follow the Fed to ease the cut rates, EM-Asia central banks will be diminishing the rate spreads which the Fed cut provides which further impedes the recovery for EM-Asia FX.</a:t>
            </a:r>
          </a:p>
          <a:p>
            <a:pPr marL="171450" indent="-171450">
              <a:buFontTx/>
              <a:buChar char="-"/>
            </a:pPr>
            <a:r>
              <a:rPr lang="en-US" baseline="0" dirty="0" smtClean="0"/>
              <a:t>I will end off by referring to not being carried away with rate cuts by the Fed, </a:t>
            </a:r>
          </a:p>
          <a:p>
            <a:pPr marL="171450" indent="-171450">
              <a:buFontTx/>
              <a:buChar char="-"/>
            </a:pPr>
            <a:r>
              <a:rPr lang="en-US" baseline="0" dirty="0" smtClean="0"/>
              <a:t>Aside from the AUD which has suffered from the unwinding of carry trades due to the JPY appreciation, high yielders such as the IDR and PHP and the Indian Rupee are also at risk of the unwinding of carry trades from JPY funded carry. </a:t>
            </a:r>
          </a:p>
          <a:p>
            <a:pPr marL="171450" indent="-171450">
              <a:buFontTx/>
              <a:buChar char="-"/>
            </a:pPr>
            <a:r>
              <a:rPr lang="en-US" baseline="0" dirty="0" smtClean="0"/>
              <a:t>But these same currencies can also be exposed to risk re-pricing, </a:t>
            </a:r>
          </a:p>
          <a:p>
            <a:pPr marL="171450" indent="-171450">
              <a:buFontTx/>
              <a:buChar char="-"/>
            </a:pPr>
            <a:r>
              <a:rPr lang="en-US" baseline="0" dirty="0" smtClean="0"/>
              <a:t>Specially, if global growth risks start to rise, given how low the spread of rupiah bonds are relative to US yields just 200bps, any reversion back to US bonds could spark off bond sell-off and resulting currency weakness. </a:t>
            </a:r>
          </a:p>
          <a:p>
            <a:pPr marL="171450" indent="-171450">
              <a:buFontTx/>
              <a:buChar char="-"/>
            </a:pPr>
            <a:r>
              <a:rPr lang="en-US" baseline="0" dirty="0" smtClean="0"/>
              <a:t>To be clear, we are not saying the USD is a funding currency in the traditional sense, what we are emphasizing is that in the past two years, despite the Fed hiking rates which saw UST yields spike, high yielders in India and Indonesia  saw their risks spreads shrink, in short, due to the flush liquidity, markets were tolerating much narrower spreads and not selling off bonds of these higher yields to demand the same risk premium. </a:t>
            </a:r>
          </a:p>
          <a:p>
            <a:pPr marL="171450" indent="-171450">
              <a:buFontTx/>
              <a:buChar char="-"/>
            </a:pPr>
            <a:r>
              <a:rPr lang="en-US" baseline="0" dirty="0" smtClean="0"/>
              <a:t>This backdrop is important, because now even as the Fed cuts and if this comes amid a backdrop of slowing US economy and risk off mood, markets may decided to reconsider how much risk premium they want to demand and trigger a bond market recalibration as something prudent or at the tail risk of sharp economic slowdown, an outright sell-off which will damage EM-Asia FX. </a:t>
            </a:r>
          </a:p>
          <a:p>
            <a:pPr marL="171450" indent="-171450">
              <a:buFontTx/>
              <a:buChar char="-"/>
            </a:pPr>
            <a:r>
              <a:rPr lang="en-US" baseline="0" dirty="0" smtClean="0"/>
              <a:t>All in, our thoughts are that EM-Asia FX remains vulnerable even as the Fed pivots.</a:t>
            </a:r>
          </a:p>
          <a:p>
            <a:pPr marL="171450" indent="-171450">
              <a:buFontTx/>
              <a:buChar char="-"/>
            </a:pPr>
            <a:r>
              <a:rPr lang="en-US" baseline="0" dirty="0" smtClean="0"/>
              <a:t>I am happy to take any questions. </a:t>
            </a:r>
          </a:p>
        </p:txBody>
      </p:sp>
      <p:sp>
        <p:nvSpPr>
          <p:cNvPr id="4" name="Slide Number Placeholder 3"/>
          <p:cNvSpPr>
            <a:spLocks noGrp="1"/>
          </p:cNvSpPr>
          <p:nvPr>
            <p:ph type="sldNum" sz="quarter" idx="10"/>
          </p:nvPr>
        </p:nvSpPr>
        <p:spPr/>
        <p:txBody>
          <a:bodyPr/>
          <a:lstStyle/>
          <a:p>
            <a:fld id="{91AA9BE4-5103-0B4A-B9FD-498748EB1049}" type="slidenum">
              <a:rPr lang="en-US" smtClean="0"/>
              <a:pPr/>
              <a:t>15</a:t>
            </a:fld>
            <a:endParaRPr lang="en-US" dirty="0"/>
          </a:p>
        </p:txBody>
      </p:sp>
    </p:spTree>
    <p:extLst>
      <p:ext uri="{BB962C8B-B14F-4D97-AF65-F5344CB8AC3E}">
        <p14:creationId xmlns:p14="http://schemas.microsoft.com/office/powerpoint/2010/main" val="3962813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285650" indent="-285650">
              <a:buFontTx/>
              <a:buChar char="-"/>
            </a:pPr>
            <a:r>
              <a:rPr lang="en-US" dirty="0" smtClean="0"/>
              <a:t>Before</a:t>
            </a:r>
            <a:r>
              <a:rPr lang="en-US" baseline="0" dirty="0" smtClean="0"/>
              <a:t> we begin, we revisit what we put out in March this year, our characterization of Trump is that he is highly unpredictable and inconsistent. Applying economic logic to his words is near impossible. </a:t>
            </a:r>
          </a:p>
          <a:p>
            <a:pPr marL="285650" indent="-285650">
              <a:buFontTx/>
              <a:buChar char="-"/>
            </a:pPr>
            <a:r>
              <a:rPr lang="en-US" baseline="0" dirty="0" smtClean="0"/>
              <a:t>In his Bloomberg interview last week, he called the weak Yen and weak RMB a big currency problem because they wanted it weak. They referring to the respective governments. Then he says if you weaken it anymore, I am going to put tariffs on you. </a:t>
            </a:r>
          </a:p>
          <a:p>
            <a:pPr marL="285650" indent="-285650">
              <a:buFontTx/>
              <a:buChar char="-"/>
            </a:pPr>
            <a:r>
              <a:rPr lang="en-US" baseline="0" dirty="0" smtClean="0"/>
              <a:t>Hold on a minute, all of us who are logical, will know that if put tariffs, you weaken the country’s trade and send their currency even weaker. </a:t>
            </a:r>
          </a:p>
          <a:p>
            <a:pPr marL="285650" indent="-285650">
              <a:buFontTx/>
              <a:buChar char="-"/>
            </a:pPr>
            <a:r>
              <a:rPr lang="en-US" baseline="0" dirty="0" smtClean="0"/>
              <a:t>This is just one of Trump’s inconsistency. </a:t>
            </a:r>
          </a:p>
          <a:p>
            <a:pPr marL="285650" indent="-285650">
              <a:buFontTx/>
              <a:buChar char="-"/>
            </a:pPr>
            <a:r>
              <a:rPr lang="en-US" baseline="0" dirty="0" smtClean="0"/>
              <a:t>Despite the inconsistency, we said that as a standalone factor, Trump is a USD positive and he is also an obstacle for bond markets to rally because of his tendency for tax cuts and infrastructure spending which drives up long term yields. </a:t>
            </a:r>
          </a:p>
          <a:p>
            <a:pPr marL="285650" indent="-285650">
              <a:buFontTx/>
              <a:buChar char="-"/>
            </a:pPr>
            <a:r>
              <a:rPr lang="en-US" baseline="0" dirty="0" smtClean="0"/>
              <a:t>Consequently, the term premium is also likely to return.</a:t>
            </a:r>
          </a:p>
          <a:p>
            <a:pPr marL="285650" indent="-285650">
              <a:buFontTx/>
              <a:buChar char="-"/>
            </a:pPr>
            <a:r>
              <a:rPr lang="en-US" dirty="0" smtClean="0"/>
              <a:t>So that was what we said back in March.</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2</a:t>
            </a:fld>
            <a:endParaRPr lang="en-US" dirty="0"/>
          </a:p>
        </p:txBody>
      </p:sp>
    </p:spTree>
    <p:extLst>
      <p:ext uri="{BB962C8B-B14F-4D97-AF65-F5344CB8AC3E}">
        <p14:creationId xmlns:p14="http://schemas.microsoft.com/office/powerpoint/2010/main" val="3004222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285650" indent="-285650">
              <a:buFontTx/>
              <a:buChar char="-"/>
            </a:pPr>
            <a:r>
              <a:rPr lang="en-US" dirty="0" smtClean="0"/>
              <a:t>Given</a:t>
            </a:r>
            <a:r>
              <a:rPr lang="en-US" baseline="0" dirty="0" smtClean="0"/>
              <a:t> that four months has passed, here is our post shooting Trump 2.0 assessment in terms of market outlook.</a:t>
            </a:r>
          </a:p>
          <a:p>
            <a:pPr marL="285650" indent="-285650">
              <a:buFontTx/>
              <a:buChar char="-"/>
            </a:pPr>
            <a:r>
              <a:rPr lang="en-US" baseline="0" dirty="0" smtClean="0"/>
              <a:t>What is unchanged for rates is that the case for term premium support to return. This comes In the form of more debt compounded in the longer end and this is actually rather going to enjoy support from both republicans and democrats</a:t>
            </a:r>
          </a:p>
          <a:p>
            <a:pPr marL="285650" indent="-285650">
              <a:buFontTx/>
              <a:buChar char="-"/>
            </a:pPr>
            <a:r>
              <a:rPr lang="en-US" baseline="0" dirty="0" smtClean="0"/>
              <a:t>That said, as we consider the global easing cycle, our thoughts  for rates are that the </a:t>
            </a:r>
            <a:r>
              <a:rPr lang="en-US" b="1" baseline="0" dirty="0" smtClean="0"/>
              <a:t>aggressive cyclical Fed tightening will have to reverse first</a:t>
            </a:r>
            <a:r>
              <a:rPr lang="en-US" baseline="0" dirty="0" smtClean="0"/>
              <a:t> alongside dis-inflation and consumer slowdown.</a:t>
            </a:r>
          </a:p>
          <a:p>
            <a:pPr marL="285650" indent="-285650">
              <a:buFontTx/>
              <a:buChar char="-"/>
            </a:pPr>
            <a:r>
              <a:rPr lang="en-US" baseline="0" dirty="0" smtClean="0"/>
              <a:t>Beyond 2025 is where the rates stickiness at the longer end will start to play out with structural fiscal concerns becoming the main driver. </a:t>
            </a:r>
          </a:p>
          <a:p>
            <a:pPr marL="285650" indent="-285650">
              <a:buFontTx/>
              <a:buChar char="-"/>
            </a:pPr>
            <a:r>
              <a:rPr lang="en-US" baseline="0" dirty="0" smtClean="0"/>
              <a:t>In Terms of FX, Trump trades is likely to backstop the USD and furthermore, he adds the uncertainty premium to already known risks such as his tendencies on trade dispute. Last week,  his sudden mention of Taiwan  paying for their own </a:t>
            </a:r>
            <a:r>
              <a:rPr lang="en-US" baseline="0" dirty="0" err="1" smtClean="0"/>
              <a:t>defence</a:t>
            </a:r>
            <a:r>
              <a:rPr lang="en-US" baseline="0" dirty="0" smtClean="0"/>
              <a:t> also had a big hit on markets. </a:t>
            </a:r>
          </a:p>
          <a:p>
            <a:pPr marL="285650" indent="-285650">
              <a:buFontTx/>
              <a:buChar char="-"/>
            </a:pPr>
            <a:r>
              <a:rPr lang="en-US" baseline="0" dirty="0" smtClean="0"/>
              <a:t>As for US equities, despite the higher risk, the tendency is still for US equities to cheer on trump 2.0, for one he has an inclination to talk up the S&amp;P 500 and also real policy measures such as tax cuts and energy de-regulation could boost corporate profits. </a:t>
            </a:r>
          </a:p>
        </p:txBody>
      </p:sp>
      <p:sp>
        <p:nvSpPr>
          <p:cNvPr id="4" name="Slide Number Placeholder 3"/>
          <p:cNvSpPr>
            <a:spLocks noGrp="1"/>
          </p:cNvSpPr>
          <p:nvPr>
            <p:ph type="sldNum" sz="quarter" idx="10"/>
          </p:nvPr>
        </p:nvSpPr>
        <p:spPr/>
        <p:txBody>
          <a:bodyPr/>
          <a:lstStyle/>
          <a:p>
            <a:fld id="{91AA9BE4-5103-0B4A-B9FD-498748EB1049}" type="slidenum">
              <a:rPr lang="en-US" smtClean="0"/>
              <a:pPr/>
              <a:t>3</a:t>
            </a:fld>
            <a:endParaRPr lang="en-US" dirty="0"/>
          </a:p>
        </p:txBody>
      </p:sp>
    </p:spTree>
    <p:extLst>
      <p:ext uri="{BB962C8B-B14F-4D97-AF65-F5344CB8AC3E}">
        <p14:creationId xmlns:p14="http://schemas.microsoft.com/office/powerpoint/2010/main" val="2184125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r>
              <a:rPr lang="en-US" dirty="0" smtClean="0"/>
              <a:t>This schematic diagram</a:t>
            </a:r>
            <a:r>
              <a:rPr lang="en-US" baseline="0" dirty="0" smtClean="0"/>
              <a:t> is what we have presented before, it forms the holistic backdrop for considering the macro impact of Trump 2.0 </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4</a:t>
            </a:fld>
            <a:endParaRPr lang="en-US" dirty="0"/>
          </a:p>
        </p:txBody>
      </p:sp>
    </p:spTree>
    <p:extLst>
      <p:ext uri="{BB962C8B-B14F-4D97-AF65-F5344CB8AC3E}">
        <p14:creationId xmlns:p14="http://schemas.microsoft.com/office/powerpoint/2010/main" val="81661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285650" indent="-285650">
              <a:buFontTx/>
              <a:buChar char="-"/>
            </a:pPr>
            <a:r>
              <a:rPr lang="en-US" dirty="0" smtClean="0"/>
              <a:t>While</a:t>
            </a:r>
            <a:r>
              <a:rPr lang="en-US" baseline="0" dirty="0" smtClean="0"/>
              <a:t> I have indeed talked about how Trump can be a net positive for the USD, we also recognized that early trump 2.0 trades have not been as unequivocal. We look at FX markets and then bond markets in this slide.</a:t>
            </a:r>
          </a:p>
          <a:p>
            <a:pPr marL="285650" indent="-285650">
              <a:buFontTx/>
              <a:buChar char="-"/>
            </a:pPr>
            <a:r>
              <a:rPr lang="en-US" dirty="0" smtClean="0"/>
              <a:t>In FX,</a:t>
            </a:r>
            <a:r>
              <a:rPr lang="en-US" baseline="0" dirty="0" smtClean="0"/>
              <a:t> we saw some gains for some Asian currencies after trump alleged that the JPY and RMB was being competitively devalued. </a:t>
            </a:r>
          </a:p>
          <a:p>
            <a:pPr marL="285650" indent="-285650">
              <a:buFontTx/>
              <a:buChar char="-"/>
            </a:pPr>
            <a:r>
              <a:rPr lang="en-US" baseline="0" dirty="0" smtClean="0"/>
              <a:t>The more interesting phenomena was that despite trump being equally scathing on both currencies, the Yen gained much more than the RMB. As for the underlying reasons, I will touch on them after two more slides. </a:t>
            </a:r>
          </a:p>
          <a:p>
            <a:pPr marL="285650" indent="-285650">
              <a:buFontTx/>
              <a:buChar char="-"/>
            </a:pPr>
            <a:r>
              <a:rPr lang="en-US" baseline="0" dirty="0" smtClean="0"/>
              <a:t> So far, since the shooting, we saw a dispersion of outcomes for EM-Asia currencies which is partly dependent on their respectively correlation with the RMB or the JPY.</a:t>
            </a:r>
          </a:p>
          <a:p>
            <a:pPr marL="285650" indent="-285650">
              <a:buFontTx/>
              <a:buChar char="-"/>
            </a:pPr>
            <a:r>
              <a:rPr lang="en-US" baseline="0" dirty="0" smtClean="0"/>
              <a:t>The THB being correlated to the JPY was able to enjoy some of the tailwinds from the JPY gains initially, but nonetheless, at this point today some of their gains have been reduced as their domestic issues on their digital wallet plan brings the focus back to their fiscal position.</a:t>
            </a:r>
          </a:p>
          <a:p>
            <a:pPr marL="285650" indent="-285650">
              <a:buFontTx/>
              <a:buChar char="-"/>
            </a:pPr>
            <a:r>
              <a:rPr lang="en-US" baseline="0" dirty="0" smtClean="0"/>
              <a:t>On the other spectrum, the AUD and KRW followed the RMB weaker. The question that is likely to come up now is why is the AUD even weaker than the RMB. While part of the RMB stability is a construct of the </a:t>
            </a:r>
            <a:r>
              <a:rPr lang="en-US" baseline="0" dirty="0" err="1" smtClean="0"/>
              <a:t>PBoC’s</a:t>
            </a:r>
            <a:r>
              <a:rPr lang="en-US" baseline="0" dirty="0" smtClean="0"/>
              <a:t> actions, the other part of the reason behind AUD underperformance lies with the JPY appreciation. This refers to the risks of carry trades unwinding.</a:t>
            </a:r>
          </a:p>
          <a:p>
            <a:pPr marL="285650" indent="-285650">
              <a:buFontTx/>
              <a:buChar char="-"/>
            </a:pPr>
            <a:r>
              <a:rPr lang="en-US" baseline="0" dirty="0" smtClean="0"/>
              <a:t>While the JPY appreciation may assist some currencies at the initial stage such as the THB, as it continues to appreciate, increasingly some currencies will begin to field the effects of unwinding carry trade. </a:t>
            </a:r>
          </a:p>
          <a:p>
            <a:pPr marL="285650" indent="-285650">
              <a:buFontTx/>
              <a:buChar char="-"/>
            </a:pPr>
            <a:r>
              <a:rPr lang="en-US" baseline="0" dirty="0" smtClean="0"/>
              <a:t>The AUD is a well known candidate, with the stronger JPY, carry traders may be closing their positions and in turn sell down the AUD resulting in the AUD languishing at 66 cents right now.</a:t>
            </a:r>
          </a:p>
          <a:p>
            <a:pPr marL="285650" indent="-285650">
              <a:buFontTx/>
              <a:buChar char="-"/>
            </a:pPr>
            <a:r>
              <a:rPr lang="en-US" baseline="0" dirty="0" smtClean="0"/>
              <a:t>As for bond markets, we see that so far the </a:t>
            </a:r>
            <a:r>
              <a:rPr lang="en-US" b="1" baseline="0" dirty="0" smtClean="0"/>
              <a:t>trump impact on yields is mixed </a:t>
            </a:r>
            <a:r>
              <a:rPr lang="en-US" baseline="0" dirty="0" smtClean="0"/>
              <a:t>amid the </a:t>
            </a:r>
            <a:r>
              <a:rPr lang="en-US" b="1" baseline="0" dirty="0" smtClean="0"/>
              <a:t>backdrop of enormous potential from Fed pivot</a:t>
            </a:r>
            <a:r>
              <a:rPr lang="en-US" baseline="0" dirty="0" smtClean="0"/>
              <a:t>. </a:t>
            </a:r>
          </a:p>
          <a:p>
            <a:pPr marL="285650" indent="-285650">
              <a:buFontTx/>
              <a:buChar char="-"/>
            </a:pPr>
            <a:r>
              <a:rPr lang="en-US" baseline="0" dirty="0" smtClean="0"/>
              <a:t>Since the trump-</a:t>
            </a:r>
            <a:r>
              <a:rPr lang="en-US" baseline="0" dirty="0" err="1" smtClean="0"/>
              <a:t>biden</a:t>
            </a:r>
            <a:r>
              <a:rPr lang="en-US" baseline="0" dirty="0" smtClean="0"/>
              <a:t> debate, 2Y UST yields are around 30bps lower and 10Y yields are down 14bps and that simply underscores the backdrop of the enormous potential for Fed pivot bets. </a:t>
            </a:r>
          </a:p>
          <a:p>
            <a:pPr marL="285650" indent="-285650">
              <a:buFontTx/>
              <a:buChar char="-"/>
            </a:pPr>
            <a:endParaRPr lang="en-US" baseline="0" dirty="0" smtClean="0"/>
          </a:p>
        </p:txBody>
      </p:sp>
      <p:sp>
        <p:nvSpPr>
          <p:cNvPr id="4" name="Slide Number Placeholder 3"/>
          <p:cNvSpPr>
            <a:spLocks noGrp="1"/>
          </p:cNvSpPr>
          <p:nvPr>
            <p:ph type="sldNum" sz="quarter" idx="10"/>
          </p:nvPr>
        </p:nvSpPr>
        <p:spPr/>
        <p:txBody>
          <a:bodyPr/>
          <a:lstStyle/>
          <a:p>
            <a:fld id="{91AA9BE4-5103-0B4A-B9FD-498748EB1049}" type="slidenum">
              <a:rPr lang="en-US" smtClean="0"/>
              <a:pPr/>
              <a:t>5</a:t>
            </a:fld>
            <a:endParaRPr lang="en-US" dirty="0"/>
          </a:p>
        </p:txBody>
      </p:sp>
    </p:spTree>
    <p:extLst>
      <p:ext uri="{BB962C8B-B14F-4D97-AF65-F5344CB8AC3E}">
        <p14:creationId xmlns:p14="http://schemas.microsoft.com/office/powerpoint/2010/main" val="2125550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285650" indent="-285650">
              <a:buFontTx/>
              <a:buChar char="-"/>
            </a:pPr>
            <a:r>
              <a:rPr lang="en-US" dirty="0" smtClean="0"/>
              <a:t>Specifically,</a:t>
            </a:r>
            <a:r>
              <a:rPr lang="en-US" baseline="0" dirty="0" smtClean="0"/>
              <a:t> we see that the extent of how far UST yields have risen, more than 400bps increase for 2Y yields since tapering was flagged and more than 260 bps since the first hike.</a:t>
            </a:r>
          </a:p>
          <a:p>
            <a:pPr marL="285650" indent="-285650">
              <a:buFontTx/>
              <a:buChar char="-"/>
            </a:pPr>
            <a:r>
              <a:rPr lang="en-US" baseline="0" dirty="0" smtClean="0"/>
              <a:t>This shows us the potential for these to be reversed. Even a 50% partial reversion of the increase in yields due to fed tightening  since the first hike represents the potential for at least a 100bps decline in UST yields. </a:t>
            </a:r>
          </a:p>
          <a:p>
            <a:pPr marL="285650" indent="-285650">
              <a:buFontTx/>
              <a:buChar char="-"/>
            </a:pPr>
            <a:r>
              <a:rPr lang="en-US" baseline="0" dirty="0" smtClean="0"/>
              <a:t>As such, it is not that Trump 2.0 has no impact on bond markets, the Trump 2.0 bets still represent an impediment to the decline in yields but it is unlikely to overcome the enormous potential of the Fed to ease.</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6</a:t>
            </a:fld>
            <a:endParaRPr lang="en-US" dirty="0"/>
          </a:p>
        </p:txBody>
      </p:sp>
    </p:spTree>
    <p:extLst>
      <p:ext uri="{BB962C8B-B14F-4D97-AF65-F5344CB8AC3E}">
        <p14:creationId xmlns:p14="http://schemas.microsoft.com/office/powerpoint/2010/main" val="4100316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285650" indent="-285650">
              <a:buFontTx/>
              <a:buChar char="-"/>
            </a:pPr>
            <a:r>
              <a:rPr lang="en-US" dirty="0" smtClean="0"/>
              <a:t>And since we talked</a:t>
            </a:r>
            <a:r>
              <a:rPr lang="en-US" baseline="0" dirty="0" smtClean="0"/>
              <a:t> about the potential to ease, here are our some of our thoughts on the Fed. </a:t>
            </a:r>
          </a:p>
          <a:p>
            <a:pPr marL="285650" indent="-285650">
              <a:buFontTx/>
              <a:buChar char="-"/>
            </a:pPr>
            <a:r>
              <a:rPr lang="en-US" dirty="0" smtClean="0"/>
              <a:t>Rather than</a:t>
            </a:r>
            <a:r>
              <a:rPr lang="en-US" baseline="0" dirty="0" smtClean="0"/>
              <a:t> talking about inflation, we will touch on the </a:t>
            </a:r>
            <a:r>
              <a:rPr lang="en-US" baseline="0" dirty="0" err="1" smtClean="0"/>
              <a:t>labour</a:t>
            </a:r>
            <a:r>
              <a:rPr lang="en-US" baseline="0" dirty="0" smtClean="0"/>
              <a:t> market. </a:t>
            </a:r>
          </a:p>
          <a:p>
            <a:pPr marL="285650" indent="-285650">
              <a:buFontTx/>
              <a:buChar char="-"/>
            </a:pPr>
            <a:r>
              <a:rPr lang="en-US" baseline="0" dirty="0" smtClean="0"/>
              <a:t>The fact that we are here talking about </a:t>
            </a:r>
            <a:r>
              <a:rPr lang="en-US" baseline="0" dirty="0" err="1" smtClean="0"/>
              <a:t>labour</a:t>
            </a:r>
            <a:r>
              <a:rPr lang="en-US" baseline="0" dirty="0" smtClean="0"/>
              <a:t> market in the US and not US inflation is telling of how the narrative for markets have changed. </a:t>
            </a:r>
          </a:p>
          <a:p>
            <a:pPr marL="285650" indent="-285650">
              <a:buFontTx/>
              <a:buChar char="-"/>
            </a:pPr>
            <a:r>
              <a:rPr lang="en-US" baseline="0" dirty="0" smtClean="0"/>
              <a:t>In the US, recent non-farm payroll figures are not exactly bad, in June there was still 206k of job gains. </a:t>
            </a:r>
          </a:p>
          <a:p>
            <a:pPr marL="285650" indent="-285650">
              <a:buFontTx/>
              <a:buChar char="-"/>
            </a:pPr>
            <a:r>
              <a:rPr lang="en-US" baseline="0" dirty="0" smtClean="0"/>
              <a:t>The issue was that there was 111k downward revisions for April and May.</a:t>
            </a:r>
          </a:p>
          <a:p>
            <a:pPr marL="285650" indent="-285650">
              <a:buFontTx/>
              <a:buChar char="-"/>
            </a:pPr>
            <a:r>
              <a:rPr lang="en-US" baseline="0" dirty="0" smtClean="0"/>
              <a:t>This induced dovish policy expectations and the reason that these historical revisions are important is that in 2021, the Fed was slow to hike rates because the </a:t>
            </a:r>
            <a:r>
              <a:rPr lang="en-US" baseline="0" dirty="0" err="1" smtClean="0"/>
              <a:t>labour</a:t>
            </a:r>
            <a:r>
              <a:rPr lang="en-US" baseline="0" dirty="0" smtClean="0"/>
              <a:t> market prints was low but it ended up that in early 2022 they saw huge upward revisions to data that caught them wrong footed. </a:t>
            </a:r>
          </a:p>
          <a:p>
            <a:pPr marL="285650" indent="-285650">
              <a:buFontTx/>
              <a:buChar char="-"/>
            </a:pPr>
            <a:r>
              <a:rPr lang="en-US" baseline="0" dirty="0" smtClean="0"/>
              <a:t>This episode of being wrong was highlight in a recent speech by Fed Governor Michelle Bowman.</a:t>
            </a:r>
          </a:p>
          <a:p>
            <a:pPr marL="285650" indent="-285650">
              <a:buFontTx/>
              <a:buChar char="-"/>
            </a:pPr>
            <a:r>
              <a:rPr lang="en-US" baseline="0" dirty="0" smtClean="0"/>
              <a:t>If the Fed understand the reasons of being slow to hike, these lessons would then also inform them about being slow to cut. </a:t>
            </a:r>
          </a:p>
          <a:p>
            <a:pPr marL="285650" indent="-285650">
              <a:buFontTx/>
              <a:buChar char="-"/>
            </a:pPr>
            <a:r>
              <a:rPr lang="en-US" baseline="0" dirty="0" smtClean="0"/>
              <a:t>Another informative indicator that we follow is the </a:t>
            </a:r>
            <a:r>
              <a:rPr lang="en-US" baseline="0" dirty="0" err="1" smtClean="0"/>
              <a:t>Sahm</a:t>
            </a:r>
            <a:r>
              <a:rPr lang="en-US" baseline="0" dirty="0" smtClean="0"/>
              <a:t> rule, which finds that if the 3 month average unemployment rate rises 50bps about the low point of the prior 12 months, it is likely that a recession will follow. </a:t>
            </a:r>
          </a:p>
          <a:p>
            <a:pPr marL="285650" indent="-285650">
              <a:buFontTx/>
              <a:buChar char="-"/>
            </a:pPr>
            <a:r>
              <a:rPr lang="en-US" baseline="0" dirty="0" smtClean="0"/>
              <a:t>At this point in time, we are still around 10 bps away from this 50bps benchmark, though the risks are rising should the non farm payrolls weaken further. </a:t>
            </a:r>
          </a:p>
          <a:p>
            <a:pPr marL="285650" indent="-285650">
              <a:buFontTx/>
              <a:buChar char="-"/>
            </a:pPr>
            <a:r>
              <a:rPr lang="en-US" baseline="0" dirty="0" smtClean="0"/>
              <a:t>Some people in the market argues that 50bps increase in unemployment rate is not much considering how low it was and say that those who point out recession are fear mongering. </a:t>
            </a:r>
          </a:p>
          <a:p>
            <a:pPr marL="285650" indent="-285650">
              <a:buFontTx/>
              <a:buChar char="-"/>
            </a:pPr>
            <a:r>
              <a:rPr lang="en-US" baseline="0" dirty="0" smtClean="0"/>
              <a:t>What we want to point out is that our risk based driven approach is different from fearmongering. </a:t>
            </a:r>
          </a:p>
          <a:p>
            <a:pPr marL="285650" indent="-285650">
              <a:buFontTx/>
              <a:buChar char="-"/>
            </a:pPr>
            <a:r>
              <a:rPr lang="en-US" baseline="0" dirty="0" smtClean="0"/>
              <a:t>In fact, this </a:t>
            </a:r>
            <a:r>
              <a:rPr lang="en-US" baseline="0" dirty="0" err="1" smtClean="0"/>
              <a:t>Sahm</a:t>
            </a:r>
            <a:r>
              <a:rPr lang="en-US" baseline="0" dirty="0" smtClean="0"/>
              <a:t> rule was also explicitly flagged out by ex president of the New York Fed, Bill Dudley, just last night, who was even more dovish and said that the Fed should cut rates next week.</a:t>
            </a:r>
          </a:p>
          <a:p>
            <a:pPr marL="285650" indent="-285650">
              <a:buFontTx/>
              <a:buChar char="-"/>
            </a:pPr>
            <a:r>
              <a:rPr lang="en-US" baseline="0" dirty="0" smtClean="0"/>
              <a:t>Historically, deteriorating labor markets generate a self-reinforcing feedback loop. When jobs are harder to find, households trim spending, the economy weakens and businesses reduce investment, which leads to layoffs and further spending cuts. This is why unemployment, having breached the 0.5-percentage-point threshold, has always increased a lot more — the smallest rise was nearly 2 percentage points, trough to peak.</a:t>
            </a:r>
          </a:p>
        </p:txBody>
      </p:sp>
      <p:sp>
        <p:nvSpPr>
          <p:cNvPr id="4" name="Slide Number Placeholder 3"/>
          <p:cNvSpPr>
            <a:spLocks noGrp="1"/>
          </p:cNvSpPr>
          <p:nvPr>
            <p:ph type="sldNum" sz="quarter" idx="10"/>
          </p:nvPr>
        </p:nvSpPr>
        <p:spPr/>
        <p:txBody>
          <a:bodyPr/>
          <a:lstStyle/>
          <a:p>
            <a:fld id="{91AA9BE4-5103-0B4A-B9FD-498748EB1049}" type="slidenum">
              <a:rPr lang="en-US" smtClean="0"/>
              <a:pPr/>
              <a:t>7</a:t>
            </a:fld>
            <a:endParaRPr lang="en-US" dirty="0"/>
          </a:p>
        </p:txBody>
      </p:sp>
    </p:spTree>
    <p:extLst>
      <p:ext uri="{BB962C8B-B14F-4D97-AF65-F5344CB8AC3E}">
        <p14:creationId xmlns:p14="http://schemas.microsoft.com/office/powerpoint/2010/main" val="1997325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4075" y="744538"/>
            <a:ext cx="4960938" cy="3722687"/>
          </a:xfrm>
        </p:spPr>
      </p:sp>
      <p:sp>
        <p:nvSpPr>
          <p:cNvPr id="3" name="Notes Placeholder 2"/>
          <p:cNvSpPr>
            <a:spLocks noGrp="1"/>
          </p:cNvSpPr>
          <p:nvPr>
            <p:ph type="body" idx="1"/>
          </p:nvPr>
        </p:nvSpPr>
        <p:spPr/>
        <p:txBody>
          <a:bodyPr/>
          <a:lstStyle/>
          <a:p>
            <a:pPr marL="285650" indent="-285650">
              <a:buFontTx/>
              <a:buChar char="-"/>
            </a:pPr>
            <a:r>
              <a:rPr lang="en-US" dirty="0" smtClean="0"/>
              <a:t>Now as promised, I will explain the differing</a:t>
            </a:r>
            <a:r>
              <a:rPr lang="en-US" baseline="0" dirty="0" smtClean="0"/>
              <a:t> impact on</a:t>
            </a:r>
            <a:r>
              <a:rPr lang="en-US" dirty="0" smtClean="0"/>
              <a:t> JPY and RMB from Trump’s antagonizing</a:t>
            </a:r>
            <a:r>
              <a:rPr lang="en-US" baseline="0" dirty="0" smtClean="0"/>
              <a:t> remarks.</a:t>
            </a:r>
          </a:p>
          <a:p>
            <a:pPr marL="285650" indent="-285650">
              <a:buFontTx/>
              <a:buChar char="-"/>
            </a:pPr>
            <a:r>
              <a:rPr lang="en-US" dirty="0" smtClean="0"/>
              <a:t>First, we see that</a:t>
            </a:r>
            <a:r>
              <a:rPr lang="en-US" baseline="0" dirty="0" smtClean="0"/>
              <a:t> chances for coordinated intervention with the US to prop up the JPY is much higher compared to the RMB given their adverse trade relations with China and that there is historical precedence of cooperation between the US and Japan to shore up the JPY.</a:t>
            </a:r>
          </a:p>
          <a:p>
            <a:pPr marL="285650" indent="-285650">
              <a:buFontTx/>
              <a:buChar char="-"/>
            </a:pPr>
            <a:r>
              <a:rPr lang="en-US" baseline="0" dirty="0" smtClean="0"/>
              <a:t>The trade tariffs and also export restrictions aimed at China is also far more negative for the RMB.</a:t>
            </a:r>
          </a:p>
          <a:p>
            <a:pPr marL="285650" indent="-285650">
              <a:buFontTx/>
              <a:buChar char="-"/>
            </a:pPr>
            <a:r>
              <a:rPr lang="en-US" baseline="0" dirty="0" smtClean="0"/>
              <a:t>Admittedly, we also have to acknowledge that JPY gains have a lower starting point given how much the JPY has weaken over the past 2 years.</a:t>
            </a:r>
          </a:p>
          <a:p>
            <a:pPr marL="285650" indent="-285650">
              <a:buFontTx/>
              <a:buChar char="-"/>
            </a:pPr>
            <a:r>
              <a:rPr lang="en-US" baseline="0" dirty="0" smtClean="0"/>
              <a:t>And at this juncture, with the </a:t>
            </a:r>
            <a:r>
              <a:rPr lang="en-US" baseline="0" dirty="0" err="1" smtClean="0"/>
              <a:t>BoJ</a:t>
            </a:r>
            <a:r>
              <a:rPr lang="en-US" baseline="0" dirty="0" smtClean="0"/>
              <a:t> looking set to tighten monetary policy, even if the support to the JPY is marginal, it is at stark divergence with the PBOC who just eased by 10bps on Monday this week and also the Fed who is looking to ease soon.</a:t>
            </a:r>
          </a:p>
          <a:p>
            <a:pPr marL="285650" indent="-285650">
              <a:buFontTx/>
              <a:buChar char="-"/>
            </a:pPr>
            <a:r>
              <a:rPr lang="en-US" baseline="0" dirty="0" smtClean="0"/>
              <a:t>Finally, the Trump’s misguided allegation on weaker currency giving trade advantages which in turns demands for JPY appreciation has the potential to set off the carry unwind which can have a self-reinforcing </a:t>
            </a:r>
            <a:r>
              <a:rPr lang="en-US" baseline="0" dirty="0" err="1" smtClean="0"/>
              <a:t>monetum</a:t>
            </a:r>
            <a:r>
              <a:rPr lang="en-US" baseline="0" dirty="0" smtClean="0"/>
              <a:t> to send the rest of EM-Asia FX weaker. </a:t>
            </a:r>
          </a:p>
          <a:p>
            <a:pPr marL="285650" indent="-285650">
              <a:buFontTx/>
              <a:buChar char="-"/>
            </a:pPr>
            <a:r>
              <a:rPr lang="en-US" dirty="0" smtClean="0"/>
              <a:t>That in itself well also add</a:t>
            </a:r>
            <a:r>
              <a:rPr lang="en-US" baseline="0" dirty="0" smtClean="0"/>
              <a:t> further weakness for the RMB and accentuates what we highlight as the JPY-CNY wedge.</a:t>
            </a:r>
          </a:p>
          <a:p>
            <a:pPr marL="285650" indent="-285650">
              <a:buFontTx/>
              <a:buChar char="-"/>
            </a:pPr>
            <a:r>
              <a:rPr lang="en-US" baseline="0" dirty="0" smtClean="0"/>
              <a:t>Furthermore, there is a propensity for risk off from multiples sources, for one, Fed cuts may come in the context of US economic slowdown , EM-Asia currencies may weaken more against the JPY as haven bets pile on. </a:t>
            </a:r>
          </a:p>
          <a:p>
            <a:pPr marL="285650" indent="-285650">
              <a:buFontTx/>
              <a:buChar char="-"/>
            </a:pPr>
            <a:r>
              <a:rPr lang="en-US" baseline="0" dirty="0" smtClean="0"/>
              <a:t>In additional, a strengthening JPY in itself can also trigger risk off in asset markets such as a sell off </a:t>
            </a:r>
            <a:r>
              <a:rPr lang="en-US" baseline="0" smtClean="0"/>
              <a:t>in equities.</a:t>
            </a:r>
            <a:endParaRPr lang="en-US" baseline="0" dirty="0" smtClean="0"/>
          </a:p>
          <a:p>
            <a:pPr marL="285650" indent="-285650">
              <a:buFontTx/>
              <a:buChar char="-"/>
            </a:pPr>
            <a:r>
              <a:rPr lang="en-US" baseline="0" dirty="0" smtClean="0"/>
              <a:t>In short, long JPY against AXJ may have more sustained allure. Especially as relative JPY rebound on Trump’s mercantilism agitations conspire with </a:t>
            </a:r>
            <a:r>
              <a:rPr lang="en-US" baseline="0" dirty="0" err="1" smtClean="0"/>
              <a:t>BoJ</a:t>
            </a:r>
            <a:r>
              <a:rPr lang="en-US" baseline="0" dirty="0" smtClean="0"/>
              <a:t> tightening and potential for compounding “carry” squeeze even though there can be occasional </a:t>
            </a:r>
            <a:r>
              <a:rPr lang="en-US" baseline="0" dirty="0" err="1" smtClean="0"/>
              <a:t>pitstops</a:t>
            </a:r>
            <a:r>
              <a:rPr lang="en-US" baseline="0" dirty="0" smtClean="0"/>
              <a:t> for the carry unwind.  </a:t>
            </a:r>
          </a:p>
          <a:p>
            <a:pPr marL="285650" indent="-285650">
              <a:buFontTx/>
              <a:buChar char="-"/>
            </a:pP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8</a:t>
            </a:fld>
            <a:endParaRPr lang="en-US" dirty="0"/>
          </a:p>
        </p:txBody>
      </p:sp>
    </p:spTree>
    <p:extLst>
      <p:ext uri="{BB962C8B-B14F-4D97-AF65-F5344CB8AC3E}">
        <p14:creationId xmlns:p14="http://schemas.microsoft.com/office/powerpoint/2010/main" val="3749107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85650" indent="-285650">
              <a:buFontTx/>
              <a:buChar char="-"/>
            </a:pPr>
            <a:r>
              <a:rPr lang="en-US" dirty="0" smtClean="0"/>
              <a:t>This is the</a:t>
            </a:r>
            <a:r>
              <a:rPr lang="en-US" baseline="0" dirty="0" smtClean="0"/>
              <a:t> JPY=CNY wedge as of 19 </a:t>
            </a:r>
            <a:r>
              <a:rPr lang="en-US" baseline="0" dirty="0" err="1" smtClean="0"/>
              <a:t>july</a:t>
            </a:r>
            <a:r>
              <a:rPr lang="en-US" baseline="0" dirty="0" smtClean="0"/>
              <a:t> and I am very sure that has widen even more given the </a:t>
            </a:r>
            <a:r>
              <a:rPr lang="en-US" baseline="0" dirty="0" err="1" smtClean="0"/>
              <a:t>jpy</a:t>
            </a:r>
            <a:r>
              <a:rPr lang="en-US" baseline="0" dirty="0" smtClean="0"/>
              <a:t> appreciation this week.</a:t>
            </a:r>
            <a:endParaRPr lang="en-SG" dirty="0"/>
          </a:p>
        </p:txBody>
      </p:sp>
      <p:sp>
        <p:nvSpPr>
          <p:cNvPr id="4" name="Slide Number Placeholder 3"/>
          <p:cNvSpPr>
            <a:spLocks noGrp="1"/>
          </p:cNvSpPr>
          <p:nvPr>
            <p:ph type="sldNum" sz="quarter" idx="10"/>
          </p:nvPr>
        </p:nvSpPr>
        <p:spPr/>
        <p:txBody>
          <a:bodyPr/>
          <a:lstStyle/>
          <a:p>
            <a:fld id="{91AA9BE4-5103-0B4A-B9FD-498748EB1049}" type="slidenum">
              <a:rPr lang="en-US" smtClean="0"/>
              <a:pPr/>
              <a:t>9</a:t>
            </a:fld>
            <a:endParaRPr lang="en-US" dirty="0"/>
          </a:p>
        </p:txBody>
      </p:sp>
    </p:spTree>
    <p:extLst>
      <p:ext uri="{BB962C8B-B14F-4D97-AF65-F5344CB8AC3E}">
        <p14:creationId xmlns:p14="http://schemas.microsoft.com/office/powerpoint/2010/main" val="15682599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ea typeface="Yu Gothic" panose="020B0400000000000000" pitchFamily="34" charset="-128"/>
            </a:endParaRPr>
          </a:p>
        </p:txBody>
      </p:sp>
      <p:pic>
        <p:nvPicPr>
          <p:cNvPr id="5" name="図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spTree>
    <p:extLst>
      <p:ext uri="{BB962C8B-B14F-4D97-AF65-F5344CB8AC3E}">
        <p14:creationId xmlns:p14="http://schemas.microsoft.com/office/powerpoint/2010/main" val="720766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up (3x0) Content">
    <p:spTree>
      <p:nvGrpSpPr>
        <p:cNvPr id="1" name=""/>
        <p:cNvGrpSpPr/>
        <p:nvPr/>
      </p:nvGrpSpPr>
      <p:grpSpPr>
        <a:xfrm>
          <a:off x="0" y="0"/>
          <a:ext cx="0" cy="0"/>
          <a:chOff x="0" y="0"/>
          <a:chExt cx="0" cy="0"/>
        </a:xfrm>
      </p:grpSpPr>
      <p:sp>
        <p:nvSpPr>
          <p:cNvPr id="5" name="Content Placeholder 4"/>
          <p:cNvSpPr>
            <a:spLocks noGrp="1"/>
          </p:cNvSpPr>
          <p:nvPr>
            <p:ph sz="quarter" idx="17"/>
          </p:nvPr>
        </p:nvSpPr>
        <p:spPr>
          <a:xfrm>
            <a:off x="320793"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 name="Content Placeholder 4"/>
          <p:cNvSpPr>
            <a:spLocks noGrp="1"/>
          </p:cNvSpPr>
          <p:nvPr>
            <p:ph sz="quarter" idx="18"/>
          </p:nvPr>
        </p:nvSpPr>
        <p:spPr>
          <a:xfrm>
            <a:off x="3256041"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6191288" y="934990"/>
            <a:ext cx="2630495"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18737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up (4x0) Conten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Content Placeholder 4"/>
          <p:cNvSpPr>
            <a:spLocks noGrp="1"/>
          </p:cNvSpPr>
          <p:nvPr>
            <p:ph sz="quarter" idx="19"/>
          </p:nvPr>
        </p:nvSpPr>
        <p:spPr>
          <a:xfrm>
            <a:off x="251287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2" name="Content Placeholder 4"/>
          <p:cNvSpPr>
            <a:spLocks noGrp="1"/>
          </p:cNvSpPr>
          <p:nvPr>
            <p:ph sz="quarter" idx="20"/>
          </p:nvPr>
        </p:nvSpPr>
        <p:spPr>
          <a:xfrm>
            <a:off x="4704951"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3"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1893219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bar Right">
    <p:spTree>
      <p:nvGrpSpPr>
        <p:cNvPr id="1" name=""/>
        <p:cNvGrpSpPr/>
        <p:nvPr/>
      </p:nvGrpSpPr>
      <p:grpSpPr>
        <a:xfrm>
          <a:off x="0" y="0"/>
          <a:ext cx="0" cy="0"/>
          <a:chOff x="0" y="0"/>
          <a:chExt cx="0" cy="0"/>
        </a:xfrm>
      </p:grpSpPr>
      <p:sp>
        <p:nvSpPr>
          <p:cNvPr id="5" name="Content Placeholder 4"/>
          <p:cNvSpPr>
            <a:spLocks noGrp="1"/>
          </p:cNvSpPr>
          <p:nvPr>
            <p:ph sz="quarter" idx="18"/>
          </p:nvPr>
        </p:nvSpPr>
        <p:spPr>
          <a:xfrm>
            <a:off x="320793"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4"/>
          <p:cNvSpPr>
            <a:spLocks noGrp="1"/>
          </p:cNvSpPr>
          <p:nvPr>
            <p:ph sz="quarter" idx="21"/>
          </p:nvPr>
        </p:nvSpPr>
        <p:spPr>
          <a:xfrm>
            <a:off x="6897030"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889153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bar Left">
    <p:spTree>
      <p:nvGrpSpPr>
        <p:cNvPr id="1" name=""/>
        <p:cNvGrpSpPr/>
        <p:nvPr/>
      </p:nvGrpSpPr>
      <p:grpSpPr>
        <a:xfrm>
          <a:off x="0" y="0"/>
          <a:ext cx="0" cy="0"/>
          <a:chOff x="0" y="0"/>
          <a:chExt cx="0" cy="0"/>
        </a:xfrm>
      </p:grpSpPr>
      <p:sp>
        <p:nvSpPr>
          <p:cNvPr id="7" name="Content Placeholder 4"/>
          <p:cNvSpPr>
            <a:spLocks noGrp="1"/>
          </p:cNvSpPr>
          <p:nvPr>
            <p:ph sz="quarter" idx="18"/>
          </p:nvPr>
        </p:nvSpPr>
        <p:spPr>
          <a:xfrm>
            <a:off x="2630496" y="934990"/>
            <a:ext cx="6191287"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Content Placeholder 4"/>
          <p:cNvSpPr>
            <a:spLocks noGrp="1"/>
          </p:cNvSpPr>
          <p:nvPr>
            <p:ph sz="quarter" idx="21"/>
          </p:nvPr>
        </p:nvSpPr>
        <p:spPr>
          <a:xfrm>
            <a:off x="320792" y="934990"/>
            <a:ext cx="1924752" cy="55060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p>
            <a:r>
              <a:rPr lang="ja-JP" altLang="en-US" dirty="0"/>
              <a:t>マスター タイトルの書式設定</a:t>
            </a:r>
            <a:endParaRPr lang="en-US" dirty="0"/>
          </a:p>
        </p:txBody>
      </p:sp>
    </p:spTree>
    <p:extLst>
      <p:ext uri="{BB962C8B-B14F-4D97-AF65-F5344CB8AC3E}">
        <p14:creationId xmlns:p14="http://schemas.microsoft.com/office/powerpoint/2010/main" val="799400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3" name="Content Placeholder 2"/>
          <p:cNvSpPr>
            <a:spLocks noGrp="1"/>
          </p:cNvSpPr>
          <p:nvPr>
            <p:ph idx="13"/>
          </p:nvPr>
        </p:nvSpPr>
        <p:spPr>
          <a:xfrm>
            <a:off x="3256041"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14" name="Content Placeholder 2"/>
          <p:cNvSpPr>
            <a:spLocks noGrp="1"/>
          </p:cNvSpPr>
          <p:nvPr>
            <p:ph idx="14"/>
          </p:nvPr>
        </p:nvSpPr>
        <p:spPr>
          <a:xfrm>
            <a:off x="6191288" y="934990"/>
            <a:ext cx="2630495" cy="5506052"/>
          </a:xfrm>
          <a:prstGeom prst="rect">
            <a:avLst/>
          </a:prstGeom>
        </p:spPr>
        <p:txBody>
          <a:bodyPr/>
          <a:lstStyle>
            <a:lvl1pPr marL="0" indent="0">
              <a:spcBef>
                <a:spcPts val="1656"/>
              </a:spcBef>
              <a:buNone/>
              <a:defRPr lang="en-US" sz="750" b="1" kern="1200" dirty="0" smtClean="0">
                <a:solidFill>
                  <a:schemeClr val="tx1"/>
                </a:solidFill>
                <a:latin typeface="+mn-lt"/>
                <a:ea typeface="Yu Gothic" panose="020B0400000000000000" pitchFamily="34" charset="-128"/>
                <a:cs typeface="+mn-cs"/>
              </a:defRPr>
            </a:lvl1pPr>
            <a:lvl2pPr marL="0" indent="0">
              <a:spcBef>
                <a:spcPts val="828"/>
              </a:spcBef>
              <a:buNone/>
              <a:defRPr lang="en-US" sz="750" b="1" kern="1200" dirty="0" smtClean="0">
                <a:solidFill>
                  <a:schemeClr val="tx1"/>
                </a:solidFill>
                <a:latin typeface="+mn-lt"/>
                <a:ea typeface="Yu Gothic" panose="020B0400000000000000" pitchFamily="34" charset="-128"/>
                <a:cs typeface="+mn-cs"/>
              </a:defRPr>
            </a:lvl2pPr>
            <a:lvl3pPr marL="0" indent="0">
              <a:spcBef>
                <a:spcPts val="0"/>
              </a:spcBef>
              <a:buFont typeface="Courier New" panose="02070309020205020404" pitchFamily="49" charset="0"/>
              <a:buNone/>
              <a:defRPr lang="en-US" sz="750" kern="1200" dirty="0" smtClean="0">
                <a:solidFill>
                  <a:schemeClr val="tx1"/>
                </a:solidFill>
                <a:latin typeface="+mn-lt"/>
                <a:ea typeface="Yu Gothic" panose="020B0400000000000000" pitchFamily="34" charset="-128"/>
                <a:cs typeface="+mn-cs"/>
              </a:defRPr>
            </a:lvl3pPr>
            <a:lvl4pPr marL="627662" indent="-129701">
              <a:buFont typeface="Arial" panose="020B0604020202020204" pitchFamily="34" charset="0"/>
              <a:buChar char="»"/>
              <a:defRPr/>
            </a:lvl4pPr>
            <a:lvl5pPr marL="751573" indent="-127385">
              <a:buFont typeface="Wingdings" panose="05000000000000000000" pitchFamily="2" charset="2"/>
              <a:buChar cha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ea typeface="Yu Gothic" panose="020B0400000000000000" pitchFamily="34" charset="-128"/>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100483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Tree>
    <p:extLst>
      <p:ext uri="{BB962C8B-B14F-4D97-AF65-F5344CB8AC3E}">
        <p14:creationId xmlns:p14="http://schemas.microsoft.com/office/powerpoint/2010/main" val="1363364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12" name="Rectangle 11"/>
          <p:cNvSpPr/>
          <p:nvPr userDrawn="1"/>
        </p:nvSpPr>
        <p:spPr>
          <a:xfrm>
            <a:off x="5657549" y="0"/>
            <a:ext cx="3495779"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9" name="Frame 8"/>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2" name="Title 1"/>
          <p:cNvSpPr>
            <a:spLocks noGrp="1"/>
          </p:cNvSpPr>
          <p:nvPr>
            <p:ph type="ctrTitle"/>
          </p:nvPr>
        </p:nvSpPr>
        <p:spPr>
          <a:xfrm>
            <a:off x="481188" y="519439"/>
            <a:ext cx="5164752" cy="2839599"/>
          </a:xfrm>
        </p:spPr>
        <p:txBody>
          <a:bodyPr lIns="336536" tIns="336536" rIns="336536" bIns="168268" anchor="b" anchorCtr="0">
            <a:normAutofit/>
          </a:bodyPr>
          <a:lstStyle>
            <a:lvl1pPr algn="l">
              <a:lnSpc>
                <a:spcPct val="90000"/>
              </a:lnSpc>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481188" y="3359039"/>
            <a:ext cx="5164752" cy="1558317"/>
          </a:xfrm>
          <a:prstGeom prst="rect">
            <a:avLst/>
          </a:prstGeom>
        </p:spPr>
        <p:txBody>
          <a:bodyPr lIns="336536" tIns="168268" rIns="336536" bIns="168268">
            <a:normAutofit/>
          </a:bodyPr>
          <a:lstStyle>
            <a:lvl1pPr marL="0" indent="0" algn="l" defTabSz="315503" rtl="0" eaLnBrk="1" latinLnBrk="0" hangingPunct="1">
              <a:lnSpc>
                <a:spcPct val="100000"/>
              </a:lnSpc>
              <a:spcBef>
                <a:spcPts val="0"/>
              </a:spcBef>
              <a:buNone/>
              <a:defRPr lang="en-US" sz="1125" b="1" kern="1200" spc="0" dirty="0">
                <a:solidFill>
                  <a:schemeClr val="tx1"/>
                </a:solidFill>
                <a:latin typeface="+mn-lt"/>
                <a:ea typeface="Yu Gothic" panose="020B0400000000000000" pitchFamily="34" charset="-128"/>
                <a:cs typeface="+mn-cs"/>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a:t>マスター サブタイトルの書式設定</a:t>
            </a:r>
            <a:endParaRPr lang="en-US" dirty="0"/>
          </a:p>
        </p:txBody>
      </p:sp>
      <p:sp>
        <p:nvSpPr>
          <p:cNvPr id="8" name="Text Placeholder 7"/>
          <p:cNvSpPr>
            <a:spLocks noGrp="1"/>
          </p:cNvSpPr>
          <p:nvPr>
            <p:ph type="body" sz="quarter" idx="10" hasCustomPrompt="1"/>
          </p:nvPr>
        </p:nvSpPr>
        <p:spPr>
          <a:xfrm>
            <a:off x="481188" y="5090502"/>
            <a:ext cx="5164752" cy="623327"/>
          </a:xfrm>
          <a:prstGeom prst="rect">
            <a:avLst/>
          </a:prstGeom>
        </p:spPr>
        <p:txBody>
          <a:bodyPr lIns="336536" tIns="0" rIns="336536" bIns="0" anchor="ctr" anchorCtr="0">
            <a:normAutofit/>
          </a:bodyPr>
          <a:lstStyle>
            <a:lvl1pPr marL="0" indent="0" algn="l" defTabSz="315503" rtl="0" eaLnBrk="1" latinLnBrk="0" hangingPunct="1">
              <a:lnSpc>
                <a:spcPct val="100000"/>
              </a:lnSpc>
              <a:spcBef>
                <a:spcPts val="0"/>
              </a:spcBef>
              <a:buFont typeface="Arial" pitchFamily="34" charset="0"/>
              <a:buNone/>
              <a:defRPr lang="en-US" sz="825" b="0" kern="1200" spc="0" baseline="0" dirty="0">
                <a:solidFill>
                  <a:schemeClr val="tx1"/>
                </a:solidFill>
                <a:latin typeface="+mn-lt"/>
                <a:ea typeface="Yu Gothic" panose="020B0400000000000000" pitchFamily="34" charset="-128"/>
                <a:cs typeface="+mn-cs"/>
              </a:defRPr>
            </a:lvl1pPr>
            <a:lvl2pPr marL="0" indent="0">
              <a:spcBef>
                <a:spcPts val="0"/>
              </a:spcBef>
              <a:buNone/>
              <a:defRPr sz="1050"/>
            </a:lvl2pPr>
            <a:lvl3pPr marL="0" indent="0">
              <a:spcBef>
                <a:spcPts val="0"/>
              </a:spcBef>
              <a:buNone/>
              <a:defRPr sz="1050"/>
            </a:lvl3pPr>
            <a:lvl4pPr marL="0" indent="0">
              <a:spcBef>
                <a:spcPts val="0"/>
              </a:spcBef>
              <a:buNone/>
              <a:defRPr sz="1050"/>
            </a:lvl4pPr>
            <a:lvl5pPr marL="0" indent="0">
              <a:spcBef>
                <a:spcPts val="0"/>
              </a:spcBef>
              <a:buNone/>
              <a:defRPr sz="1050"/>
            </a:lvl5pPr>
          </a:lstStyle>
          <a:p>
            <a:pPr lvl="0"/>
            <a:r>
              <a:rPr lang="en-US" dirty="0"/>
              <a:t>Additional information can go here</a:t>
            </a:r>
          </a:p>
        </p:txBody>
      </p:sp>
      <p:sp>
        <p:nvSpPr>
          <p:cNvPr id="4" name="テキスト ボックス 3">
            <a:extLst>
              <a:ext uri="{FF2B5EF4-FFF2-40B4-BE49-F238E27FC236}">
                <a16:creationId xmlns:a16="http://schemas.microsoft.com/office/drawing/2014/main" id="{A64D35FA-6320-4DEC-8366-4BBB74CB4967}"/>
              </a:ext>
            </a:extLst>
          </p:cNvPr>
          <p:cNvSpPr txBox="1"/>
          <p:nvPr userDrawn="1"/>
        </p:nvSpPr>
        <p:spPr>
          <a:xfrm>
            <a:off x="481188" y="5713829"/>
            <a:ext cx="5164752" cy="623327"/>
          </a:xfrm>
          <a:prstGeom prst="rect">
            <a:avLst/>
          </a:prstGeom>
          <a:noFill/>
        </p:spPr>
        <p:txBody>
          <a:bodyPr wrap="square" lIns="253396" tIns="126698" rIns="253396" bIns="126698" rtlCol="0" anchor="ctr" anchorCtr="0">
            <a:normAutofit/>
          </a:bodyPr>
          <a:lstStyle/>
          <a:p>
            <a:pPr defTabSz="333518"/>
            <a:r>
              <a:rPr lang="en-US" altLang="ja-JP" sz="675" dirty="0">
                <a:solidFill>
                  <a:srgbClr val="000000"/>
                </a:solidFill>
                <a:ea typeface="Yu Gothic" panose="020B0400000000000000" pitchFamily="34" charset="-128"/>
              </a:rPr>
              <a:t>Private and confidential</a:t>
            </a:r>
            <a:endParaRPr kumimoji="1" lang="ja-JP" altLang="en-US" sz="675" dirty="0">
              <a:solidFill>
                <a:srgbClr val="000000"/>
              </a:solidFill>
              <a:ea typeface="Yu Gothic" panose="020B0400000000000000" pitchFamily="34" charset="-128"/>
            </a:endParaRPr>
          </a:p>
        </p:txBody>
      </p:sp>
      <p:pic>
        <p:nvPicPr>
          <p:cNvPr id="10" name="図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118" y="5090501"/>
            <a:ext cx="2636822" cy="623038"/>
          </a:xfrm>
          <a:prstGeom prst="rect">
            <a:avLst/>
          </a:prstGeom>
        </p:spPr>
      </p:pic>
    </p:spTree>
    <p:extLst>
      <p:ext uri="{BB962C8B-B14F-4D97-AF65-F5344CB8AC3E}">
        <p14:creationId xmlns:p14="http://schemas.microsoft.com/office/powerpoint/2010/main" val="1175138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a:prstGeom prst="rect">
            <a:avLst/>
          </a:prstGeom>
        </p:spPr>
        <p:txBody>
          <a:bodyPr/>
          <a:lstStyle/>
          <a:p>
            <a:r>
              <a:rPr lang="en-US"/>
              <a:t>Click to edit Master title style</a:t>
            </a:r>
            <a:endParaRPr lang="en-SG"/>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327302" indent="0" algn="ctr">
              <a:buNone/>
              <a:defRPr>
                <a:solidFill>
                  <a:schemeClr val="tx1">
                    <a:tint val="75000"/>
                  </a:schemeClr>
                </a:solidFill>
              </a:defRPr>
            </a:lvl2pPr>
            <a:lvl3pPr marL="654605" indent="0" algn="ctr">
              <a:buNone/>
              <a:defRPr>
                <a:solidFill>
                  <a:schemeClr val="tx1">
                    <a:tint val="75000"/>
                  </a:schemeClr>
                </a:solidFill>
              </a:defRPr>
            </a:lvl3pPr>
            <a:lvl4pPr marL="981906" indent="0" algn="ctr">
              <a:buNone/>
              <a:defRPr>
                <a:solidFill>
                  <a:schemeClr val="tx1">
                    <a:tint val="75000"/>
                  </a:schemeClr>
                </a:solidFill>
              </a:defRPr>
            </a:lvl4pPr>
            <a:lvl5pPr marL="1309208" indent="0" algn="ctr">
              <a:buNone/>
              <a:defRPr>
                <a:solidFill>
                  <a:schemeClr val="tx1">
                    <a:tint val="75000"/>
                  </a:schemeClr>
                </a:solidFill>
              </a:defRPr>
            </a:lvl5pPr>
            <a:lvl6pPr marL="1636510" indent="0" algn="ctr">
              <a:buNone/>
              <a:defRPr>
                <a:solidFill>
                  <a:schemeClr val="tx1">
                    <a:tint val="75000"/>
                  </a:schemeClr>
                </a:solidFill>
              </a:defRPr>
            </a:lvl6pPr>
            <a:lvl7pPr marL="1963813" indent="0" algn="ctr">
              <a:buNone/>
              <a:defRPr>
                <a:solidFill>
                  <a:schemeClr val="tx1">
                    <a:tint val="75000"/>
                  </a:schemeClr>
                </a:solidFill>
              </a:defRPr>
            </a:lvl7pPr>
            <a:lvl8pPr marL="2291114" indent="0" algn="ctr">
              <a:buNone/>
              <a:defRPr>
                <a:solidFill>
                  <a:schemeClr val="tx1">
                    <a:tint val="75000"/>
                  </a:schemeClr>
                </a:solidFill>
              </a:defRPr>
            </a:lvl8pPr>
            <a:lvl9pPr marL="2618417" indent="0" algn="ctr">
              <a:buNone/>
              <a:defRPr>
                <a:solidFill>
                  <a:schemeClr val="tx1">
                    <a:tint val="75000"/>
                  </a:schemeClr>
                </a:solidFill>
              </a:defRPr>
            </a:lvl9pPr>
          </a:lstStyle>
          <a:p>
            <a:r>
              <a:rPr lang="en-US"/>
              <a:t>Click to edit Master subtitle style</a:t>
            </a:r>
            <a:endParaRPr lang="en-SG"/>
          </a:p>
        </p:txBody>
      </p:sp>
      <p:sp>
        <p:nvSpPr>
          <p:cNvPr id="4" name="Date Placeholder 3"/>
          <p:cNvSpPr>
            <a:spLocks noGrp="1"/>
          </p:cNvSpPr>
          <p:nvPr>
            <p:ph type="dt" sz="half" idx="10"/>
          </p:nvPr>
        </p:nvSpPr>
        <p:spPr>
          <a:xfrm>
            <a:off x="457200" y="6356353"/>
            <a:ext cx="2133600" cy="365125"/>
          </a:xfrm>
          <a:prstGeom prst="rect">
            <a:avLst/>
          </a:prstGeom>
        </p:spPr>
        <p:txBody>
          <a:bodyPr lIns="87281" tIns="43640" rIns="87281" bIns="43640"/>
          <a:lstStyle/>
          <a:p>
            <a:fld id="{A8E8F01A-0FC0-452A-BF5A-BA581EAC273F}" type="datetimeFigureOut">
              <a:rPr lang="en-SG">
                <a:solidFill>
                  <a:srgbClr val="000000"/>
                </a:solidFill>
              </a:rPr>
              <a:pPr/>
              <a:t>26/7/2024</a:t>
            </a:fld>
            <a:endParaRPr lang="en-SG">
              <a:solidFill>
                <a:srgbClr val="000000"/>
              </a:solidFill>
            </a:endParaRPr>
          </a:p>
        </p:txBody>
      </p:sp>
      <p:sp>
        <p:nvSpPr>
          <p:cNvPr id="5" name="Footer Placeholder 4"/>
          <p:cNvSpPr>
            <a:spLocks noGrp="1"/>
          </p:cNvSpPr>
          <p:nvPr>
            <p:ph type="ftr" sz="quarter" idx="11"/>
          </p:nvPr>
        </p:nvSpPr>
        <p:spPr>
          <a:xfrm>
            <a:off x="3124201" y="6356353"/>
            <a:ext cx="2895600" cy="365125"/>
          </a:xfrm>
          <a:prstGeom prst="rect">
            <a:avLst/>
          </a:prstGeom>
        </p:spPr>
        <p:txBody>
          <a:bodyPr lIns="87281" tIns="43640" rIns="87281" bIns="43640"/>
          <a:lstStyle/>
          <a:p>
            <a:endParaRPr lang="en-SG">
              <a:solidFill>
                <a:srgbClr val="000000"/>
              </a:solidFill>
            </a:endParaRPr>
          </a:p>
        </p:txBody>
      </p:sp>
      <p:sp>
        <p:nvSpPr>
          <p:cNvPr id="6" name="Slide Number Placeholder 5"/>
          <p:cNvSpPr>
            <a:spLocks noGrp="1"/>
          </p:cNvSpPr>
          <p:nvPr>
            <p:ph type="sldNum" sz="quarter" idx="12"/>
          </p:nvPr>
        </p:nvSpPr>
        <p:spPr>
          <a:xfrm>
            <a:off x="6553201" y="6356353"/>
            <a:ext cx="2133600" cy="365125"/>
          </a:xfrm>
          <a:prstGeom prst="rect">
            <a:avLst/>
          </a:prstGeom>
        </p:spPr>
        <p:txBody>
          <a:bodyPr lIns="87281" tIns="43640" rIns="87281" bIns="43640"/>
          <a:lstStyle/>
          <a:p>
            <a:fld id="{A5E42981-E6EF-4366-B448-8ED5FE988104}" type="slidenum">
              <a:rPr lang="en-SG">
                <a:solidFill>
                  <a:srgbClr val="000000"/>
                </a:solidFill>
              </a:rPr>
              <a:pPr/>
              <a:t>‹#›</a:t>
            </a:fld>
            <a:endParaRPr lang="en-SG">
              <a:solidFill>
                <a:srgbClr val="000000"/>
              </a:solidFill>
            </a:endParaRPr>
          </a:p>
        </p:txBody>
      </p:sp>
    </p:spTree>
    <p:extLst>
      <p:ext uri="{BB962C8B-B14F-4D97-AF65-F5344CB8AC3E}">
        <p14:creationId xmlns:p14="http://schemas.microsoft.com/office/powerpoint/2010/main" val="322433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6" name="Content Placeholder 2"/>
          <p:cNvSpPr>
            <a:spLocks noGrp="1"/>
          </p:cNvSpPr>
          <p:nvPr>
            <p:ph idx="1"/>
          </p:nvPr>
        </p:nvSpPr>
        <p:spPr>
          <a:xfrm>
            <a:off x="320793"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12" name="Content Placeholder 2"/>
          <p:cNvSpPr>
            <a:spLocks noGrp="1"/>
          </p:cNvSpPr>
          <p:nvPr>
            <p:ph idx="13"/>
          </p:nvPr>
        </p:nvSpPr>
        <p:spPr>
          <a:xfrm>
            <a:off x="4779802" y="934990"/>
            <a:ext cx="4041980" cy="5506052"/>
          </a:xfrm>
          <a:prstGeom prst="rect">
            <a:avLst/>
          </a:prstGeom>
        </p:spPr>
        <p:txBody>
          <a:bodyPr/>
          <a:lstStyle>
            <a:lvl1pPr marL="157751" indent="-157751" defTabSz="315503">
              <a:spcBef>
                <a:spcPts val="828"/>
              </a:spcBef>
              <a:buFont typeface="+mj-lt"/>
              <a:buAutoNum type="arabicPeriod"/>
              <a:tabLst>
                <a:tab pos="2524019" algn="r"/>
              </a:tabLst>
              <a:defRPr>
                <a:latin typeface="+mn-lt"/>
              </a:defRPr>
            </a:lvl1pPr>
            <a:lvl2pPr marL="157751" indent="0" defTabSz="315503">
              <a:buNone/>
              <a:tabLst>
                <a:tab pos="2524019" algn="r"/>
              </a:tabLst>
              <a:defRPr sz="975">
                <a:latin typeface="+mn-lt"/>
              </a:defRPr>
            </a:lvl2pPr>
            <a:lvl3pPr marL="157751" indent="0" defTabSz="315503">
              <a:buFont typeface="Courier New" panose="02070309020205020404" pitchFamily="49" charset="0"/>
              <a:buNone/>
              <a:tabLst>
                <a:tab pos="2524019" algn="r"/>
              </a:tabLst>
              <a:defRPr sz="975">
                <a:latin typeface="+mn-lt"/>
              </a:defRPr>
            </a:lvl3pPr>
            <a:lvl4pPr marL="157751" indent="0" defTabSz="315503">
              <a:buFont typeface="Arial" panose="020B0604020202020204" pitchFamily="34" charset="0"/>
              <a:buNone/>
              <a:tabLst>
                <a:tab pos="2524019" algn="r"/>
              </a:tabLst>
              <a:defRPr sz="975">
                <a:latin typeface="+mn-lt"/>
              </a:defRPr>
            </a:lvl4pPr>
            <a:lvl5pPr marL="157751" indent="0" defTabSz="315503">
              <a:buFont typeface="Wingdings" panose="05000000000000000000" pitchFamily="2" charset="2"/>
              <a:buNone/>
              <a:tabLst>
                <a:tab pos="2524019" algn="r"/>
              </a:tabLst>
              <a:defRPr sz="975">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590127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p:spTree>
      <p:nvGrpSpPr>
        <p:cNvPr id="1" name=""/>
        <p:cNvGrpSpPr/>
        <p:nvPr/>
      </p:nvGrpSpPr>
      <p:grpSpPr>
        <a:xfrm>
          <a:off x="0" y="0"/>
          <a:ext cx="0" cy="0"/>
          <a:chOff x="0" y="0"/>
          <a:chExt cx="0" cy="0"/>
        </a:xfrm>
      </p:grpSpPr>
      <p:sp>
        <p:nvSpPr>
          <p:cNvPr id="9" name="Rectangle 8"/>
          <p:cNvSpPr/>
          <p:nvPr userDrawn="1"/>
        </p:nvSpPr>
        <p:spPr>
          <a:xfrm>
            <a:off x="2" y="0"/>
            <a:ext cx="5657547" cy="6858000"/>
          </a:xfrm>
          <a:prstGeom prst="rect">
            <a:avLst/>
          </a:prstGeom>
          <a:solidFill>
            <a:srgbClr val="E6E8E9"/>
          </a:solidFill>
          <a:ln>
            <a:noFill/>
          </a:ln>
        </p:spPr>
        <p:style>
          <a:lnRef idx="2">
            <a:schemeClr val="accent1">
              <a:shade val="50000"/>
            </a:schemeClr>
          </a:lnRef>
          <a:fillRef idx="1">
            <a:schemeClr val="accent1"/>
          </a:fillRef>
          <a:effectRef idx="0">
            <a:schemeClr val="accent1"/>
          </a:effectRef>
          <a:fontRef idx="minor">
            <a:schemeClr val="lt1"/>
          </a:fontRef>
        </p:style>
        <p:txBody>
          <a:bodyPr lIns="252402" tIns="126201" rIns="252402" bIns="25240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cxnSp>
        <p:nvCxnSpPr>
          <p:cNvPr id="7" name="Straight Connector 6"/>
          <p:cNvCxnSpPr/>
          <p:nvPr userDrawn="1"/>
        </p:nvCxnSpPr>
        <p:spPr>
          <a:xfrm>
            <a:off x="457200" y="6400800"/>
            <a:ext cx="8229600" cy="0"/>
          </a:xfrm>
          <a:prstGeom prst="line">
            <a:avLst/>
          </a:prstGeom>
          <a:ln w="6350">
            <a:solidFill>
              <a:srgbClr val="404040"/>
            </a:solidFill>
          </a:ln>
          <a:effectLst/>
        </p:spPr>
        <p:style>
          <a:lnRef idx="2">
            <a:schemeClr val="accent1"/>
          </a:lnRef>
          <a:fillRef idx="0">
            <a:schemeClr val="accent1"/>
          </a:fillRef>
          <a:effectRef idx="1">
            <a:schemeClr val="accent1"/>
          </a:effectRef>
          <a:fontRef idx="minor">
            <a:schemeClr val="tx1"/>
          </a:fontRef>
        </p:style>
      </p:cxnSp>
      <p:sp>
        <p:nvSpPr>
          <p:cNvPr id="8" name="Rectangle 7"/>
          <p:cNvSpPr/>
          <p:nvPr userDrawn="1"/>
        </p:nvSpPr>
        <p:spPr bwMode="gray">
          <a:xfrm>
            <a:off x="8229600" y="6492240"/>
            <a:ext cx="914400" cy="365760"/>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lIns="66704" tIns="33352" rIns="66704" bIns="33352" rtlCol="0" anchor="ctr"/>
          <a:lstStyle/>
          <a:p>
            <a:pPr algn="ctr" defTabSz="333518"/>
            <a:endParaRPr lang="en-US" sz="1275">
              <a:solidFill>
                <a:srgbClr val="FFFFFF"/>
              </a:solidFill>
              <a:latin typeface="Yu Gothic" panose="020B0400000000000000" pitchFamily="34" charset="-128"/>
              <a:ea typeface="Yu Gothic" panose="020B0400000000000000" pitchFamily="34" charset="-128"/>
            </a:endParaRPr>
          </a:p>
        </p:txBody>
      </p:sp>
      <p:sp>
        <p:nvSpPr>
          <p:cNvPr id="13" name="Frame 12"/>
          <p:cNvSpPr/>
          <p:nvPr userDrawn="1"/>
        </p:nvSpPr>
        <p:spPr>
          <a:xfrm>
            <a:off x="1" y="-5715"/>
            <a:ext cx="9153327" cy="6863715"/>
          </a:xfrm>
          <a:prstGeom prst="frame">
            <a:avLst>
              <a:gd name="adj1" fmla="val 7493"/>
            </a:avLst>
          </a:prstGeom>
          <a:solidFill>
            <a:srgbClr val="97C9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333518"/>
            <a:endParaRPr lang="en-US" sz="1275">
              <a:solidFill>
                <a:srgbClr val="000000"/>
              </a:solidFill>
              <a:latin typeface="Yu Gothic" panose="020B0400000000000000" pitchFamily="34" charset="-128"/>
              <a:ea typeface="Yu Gothic" panose="020B0400000000000000" pitchFamily="34" charset="-128"/>
            </a:endParaRPr>
          </a:p>
        </p:txBody>
      </p:sp>
      <p:sp>
        <p:nvSpPr>
          <p:cNvPr id="10" name="Title 1"/>
          <p:cNvSpPr>
            <a:spLocks noGrp="1"/>
          </p:cNvSpPr>
          <p:nvPr>
            <p:ph type="ctrTitle"/>
          </p:nvPr>
        </p:nvSpPr>
        <p:spPr>
          <a:xfrm>
            <a:off x="481188" y="519439"/>
            <a:ext cx="5164752" cy="2839599"/>
          </a:xfrm>
        </p:spPr>
        <p:txBody>
          <a:bodyPr lIns="336536" tIns="336536" rIns="336536" bIns="168268" anchor="b" anchorCtr="0">
            <a:normAutofit/>
          </a:bodyPr>
          <a:lstStyle>
            <a:lvl1pPr marL="0" algn="l" defTabSz="315503" rtl="0" eaLnBrk="1" latinLnBrk="0" hangingPunct="1">
              <a:lnSpc>
                <a:spcPct val="90000"/>
              </a:lnSpc>
              <a:spcBef>
                <a:spcPct val="0"/>
              </a:spcBef>
              <a:buNone/>
              <a:defRPr lang="en-US" sz="2625" b="0" kern="1200" spc="0" baseline="0" dirty="0">
                <a:solidFill>
                  <a:schemeClr val="tx1"/>
                </a:solidFill>
                <a:latin typeface="Arial Narrow" panose="020B0606020202030204" pitchFamily="34" charset="0"/>
                <a:ea typeface="Yu Gothic" panose="020B0400000000000000" pitchFamily="34" charset="-128"/>
                <a:cs typeface="+mj-cs"/>
              </a:defRPr>
            </a:lvl1pPr>
          </a:lstStyle>
          <a:p>
            <a:r>
              <a:rPr lang="ja-JP" altLang="en-US"/>
              <a:t>マスター タイトルの書式設定</a:t>
            </a:r>
            <a:endParaRPr lang="en-US" dirty="0"/>
          </a:p>
        </p:txBody>
      </p:sp>
      <p:sp>
        <p:nvSpPr>
          <p:cNvPr id="11" name="Subtitle 2"/>
          <p:cNvSpPr>
            <a:spLocks noGrp="1"/>
          </p:cNvSpPr>
          <p:nvPr>
            <p:ph type="subTitle" idx="1" hasCustomPrompt="1"/>
          </p:nvPr>
        </p:nvSpPr>
        <p:spPr>
          <a:xfrm>
            <a:off x="481188" y="3359038"/>
            <a:ext cx="5164752" cy="2978116"/>
          </a:xfrm>
          <a:prstGeom prst="rect">
            <a:avLst/>
          </a:prstGeom>
        </p:spPr>
        <p:txBody>
          <a:bodyPr lIns="336536" tIns="168268" rIns="336536" bIns="336536">
            <a:noAutofit/>
          </a:bodyPr>
          <a:lstStyle>
            <a:lvl1pPr marL="0" indent="0" algn="l">
              <a:lnSpc>
                <a:spcPct val="100000"/>
              </a:lnSpc>
              <a:spcBef>
                <a:spcPts val="0"/>
              </a:spcBef>
              <a:buNone/>
              <a:defRPr sz="1125" b="1">
                <a:solidFill>
                  <a:schemeClr val="tx1"/>
                </a:solidFill>
                <a:latin typeface="+mn-lt"/>
                <a:ea typeface="Yu Gothic" panose="020B0400000000000000" pitchFamily="34" charset="-128"/>
              </a:defRPr>
            </a:lvl1pPr>
            <a:lvl2pPr marL="333518" indent="0" algn="ctr">
              <a:buNone/>
              <a:defRPr>
                <a:solidFill>
                  <a:schemeClr val="tx1">
                    <a:tint val="75000"/>
                  </a:schemeClr>
                </a:solidFill>
              </a:defRPr>
            </a:lvl2pPr>
            <a:lvl3pPr marL="667035" indent="0" algn="ctr">
              <a:buNone/>
              <a:defRPr>
                <a:solidFill>
                  <a:schemeClr val="tx1">
                    <a:tint val="75000"/>
                  </a:schemeClr>
                </a:solidFill>
              </a:defRPr>
            </a:lvl3pPr>
            <a:lvl4pPr marL="1000553" indent="0" algn="ctr">
              <a:buNone/>
              <a:defRPr>
                <a:solidFill>
                  <a:schemeClr val="tx1">
                    <a:tint val="75000"/>
                  </a:schemeClr>
                </a:solidFill>
              </a:defRPr>
            </a:lvl4pPr>
            <a:lvl5pPr marL="1334069" indent="0" algn="ctr">
              <a:buNone/>
              <a:defRPr>
                <a:solidFill>
                  <a:schemeClr val="tx1">
                    <a:tint val="75000"/>
                  </a:schemeClr>
                </a:solidFill>
              </a:defRPr>
            </a:lvl5pPr>
            <a:lvl6pPr marL="1667588" indent="0" algn="ctr">
              <a:buNone/>
              <a:defRPr>
                <a:solidFill>
                  <a:schemeClr val="tx1">
                    <a:tint val="75000"/>
                  </a:schemeClr>
                </a:solidFill>
              </a:defRPr>
            </a:lvl6pPr>
            <a:lvl7pPr marL="2001105" indent="0" algn="ctr">
              <a:buNone/>
              <a:defRPr>
                <a:solidFill>
                  <a:schemeClr val="tx1">
                    <a:tint val="75000"/>
                  </a:schemeClr>
                </a:solidFill>
              </a:defRPr>
            </a:lvl7pPr>
            <a:lvl8pPr marL="2334623" indent="0" algn="ctr">
              <a:buNone/>
              <a:defRPr>
                <a:solidFill>
                  <a:schemeClr val="tx1">
                    <a:tint val="75000"/>
                  </a:schemeClr>
                </a:solidFill>
              </a:defRPr>
            </a:lvl8pPr>
            <a:lvl9pPr marL="2668140" indent="0" algn="ctr">
              <a:buNone/>
              <a:defRPr>
                <a:solidFill>
                  <a:schemeClr val="tx1">
                    <a:tint val="75000"/>
                  </a:schemeClr>
                </a:solidFill>
              </a:defRPr>
            </a:lvl9pPr>
          </a:lstStyle>
          <a:p>
            <a:r>
              <a:rPr lang="ja-JP" altLang="en-US" dirty="0"/>
              <a:t>マスター サブタイトルの書式設定</a:t>
            </a:r>
            <a:endParaRPr lang="en-US" dirty="0"/>
          </a:p>
        </p:txBody>
      </p:sp>
    </p:spTree>
    <p:extLst>
      <p:ext uri="{BB962C8B-B14F-4D97-AF65-F5344CB8AC3E}">
        <p14:creationId xmlns:p14="http://schemas.microsoft.com/office/powerpoint/2010/main" val="1730121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Bullet List">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320793" y="934990"/>
            <a:ext cx="8500990" cy="5506052"/>
          </a:xfrm>
          <a:prstGeom prst="rect">
            <a:avLst/>
          </a:prstGeom>
        </p:spPr>
        <p:txBody>
          <a:bodyPr/>
          <a:lstStyle>
            <a:lvl1pPr marL="157751" indent="-157751">
              <a:buFont typeface="Wingdings 2" panose="05020102010507070707" pitchFamily="18" charset="2"/>
              <a:buChar char=""/>
              <a:defRPr>
                <a:latin typeface="+mn-lt"/>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baseline="0">
                <a:latin typeface="+mn-lt"/>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latin typeface="+mn-lt"/>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latin typeface="+mn-lt"/>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latin typeface="+mn-lt"/>
              </a:defRPr>
            </a:lvl5pPr>
          </a:lstStyle>
          <a:p>
            <a:pPr lvl="0"/>
            <a:r>
              <a:rPr lang="ja-JP" altLang="en-US" dirty="0"/>
              <a:t>マスター テキストの書式設定</a:t>
            </a: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3" name="Title 2"/>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3228931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Numbered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Narrow" panose="020B0606020202030204" pitchFamily="34" charset="0"/>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320793" y="934990"/>
            <a:ext cx="8500990" cy="5506052"/>
          </a:xfrm>
          <a:prstGeom prst="rect">
            <a:avLst/>
          </a:prstGeom>
        </p:spPr>
        <p:txBody>
          <a:bodyPr/>
          <a:lstStyle>
            <a:lvl1pPr marL="199380" indent="-199380">
              <a:buFont typeface="+mj-lt"/>
              <a:buAutoNum type="arabicPeriod"/>
              <a:defRPr lang="en-US" dirty="0">
                <a:latin typeface="+mn-lt"/>
              </a:defRPr>
            </a:lvl1pPr>
            <a:lvl2pPr marL="357131" indent="-157751">
              <a:buFont typeface="+mj-lt"/>
              <a:buAutoNum type="alphaUcPeriod"/>
              <a:defRPr>
                <a:latin typeface="+mn-lt"/>
              </a:defRPr>
            </a:lvl2pPr>
            <a:lvl3pPr marL="514883" indent="-157751">
              <a:buFont typeface="+mj-lt"/>
              <a:buAutoNum type="arabicParenR"/>
              <a:defRPr>
                <a:latin typeface="+mn-lt"/>
              </a:defRPr>
            </a:lvl3pPr>
            <a:lvl4pPr marL="672633" indent="-157751">
              <a:buFont typeface="+mj-lt"/>
              <a:buAutoNum type="alphaLcParenR"/>
              <a:defRPr>
                <a:latin typeface="+mn-lt"/>
              </a:defRPr>
            </a:lvl4pPr>
            <a:lvl5pPr marL="788756" indent="-118313">
              <a:buFont typeface="+mj-lt"/>
              <a:buAutoNum type="romanLcPeriod"/>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1976803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up (2x0) Content">
    <p:spTree>
      <p:nvGrpSpPr>
        <p:cNvPr id="1" name=""/>
        <p:cNvGrpSpPr/>
        <p:nvPr/>
      </p:nvGrpSpPr>
      <p:grpSpPr>
        <a:xfrm>
          <a:off x="0" y="0"/>
          <a:ext cx="0" cy="0"/>
          <a:chOff x="0" y="0"/>
          <a:chExt cx="0" cy="0"/>
        </a:xfrm>
      </p:grpSpPr>
      <p:sp>
        <p:nvSpPr>
          <p:cNvPr id="4" name="Content Placeholder 3"/>
          <p:cNvSpPr>
            <a:spLocks noGrp="1"/>
          </p:cNvSpPr>
          <p:nvPr>
            <p:ph sz="quarter" idx="13"/>
          </p:nvPr>
        </p:nvSpPr>
        <p:spPr>
          <a:xfrm>
            <a:off x="320793" y="934990"/>
            <a:ext cx="4041980" cy="5506052"/>
          </a:xfrm>
        </p:spPr>
        <p:txBody>
          <a:bodyPr/>
          <a:lstStyle>
            <a:lvl1pPr marL="157751" indent="-157751">
              <a:defRPr>
                <a:latin typeface="+mn-lt"/>
              </a:defRPr>
            </a:lvl1pPr>
            <a:lvl2pPr marL="314408" indent="-157751">
              <a:tabLst/>
              <a:defRPr>
                <a:latin typeface="+mn-lt"/>
              </a:defRPr>
            </a:lvl2pPr>
            <a:lvl3pPr marL="472158" indent="-157751">
              <a:defRPr>
                <a:latin typeface="+mn-lt"/>
              </a:defRPr>
            </a:lvl3pPr>
            <a:lvl4pPr marL="629909" indent="-157751">
              <a:defRPr>
                <a:latin typeface="+mn-lt"/>
              </a:defRPr>
            </a:lvl4pPr>
            <a:lvl5pPr marL="788756" indent="-158847">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9" name="Content Placeholder 3"/>
          <p:cNvSpPr>
            <a:spLocks noGrp="1"/>
          </p:cNvSpPr>
          <p:nvPr>
            <p:ph sz="quarter" idx="14"/>
          </p:nvPr>
        </p:nvSpPr>
        <p:spPr>
          <a:xfrm>
            <a:off x="4779802" y="934990"/>
            <a:ext cx="4041980" cy="5506052"/>
          </a:xfrm>
        </p:spPr>
        <p:txBody>
          <a:bodyPr/>
          <a:lstStyle>
            <a:lvl1pPr marL="157751" indent="-157751">
              <a:defRPr>
                <a:latin typeface="+mn-lt"/>
              </a:defRPr>
            </a:lvl1pPr>
            <a:lvl2pPr marL="314408" indent="-157751">
              <a:defRPr>
                <a:latin typeface="+mn-lt"/>
              </a:defRPr>
            </a:lvl2pPr>
            <a:lvl3pPr marL="472158" indent="-157751">
              <a:defRPr>
                <a:latin typeface="+mn-lt"/>
              </a:defRPr>
            </a:lvl3pPr>
            <a:lvl4pPr marL="629909" indent="-157751">
              <a:defRPr>
                <a:latin typeface="+mn-lt"/>
              </a:defRPr>
            </a:lvl4pPr>
            <a:lvl5pPr marL="788756" indent="-157751">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463576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up (2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89"/>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a:xfrm>
            <a:off x="320793" y="2"/>
            <a:ext cx="8500990" cy="796473"/>
          </a:xfrm>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1204119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up (1x1)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89"/>
            <a:ext cx="850099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850099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2602425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up (2x2) Content">
    <p:spTree>
      <p:nvGrpSpPr>
        <p:cNvPr id="1" name=""/>
        <p:cNvGrpSpPr/>
        <p:nvPr/>
      </p:nvGrpSpPr>
      <p:grpSpPr>
        <a:xfrm>
          <a:off x="0" y="0"/>
          <a:ext cx="0" cy="0"/>
          <a:chOff x="0" y="0"/>
          <a:chExt cx="0" cy="0"/>
        </a:xfrm>
      </p:grpSpPr>
      <p:sp>
        <p:nvSpPr>
          <p:cNvPr id="4" name="Content Placeholder 3"/>
          <p:cNvSpPr>
            <a:spLocks noGrp="1"/>
          </p:cNvSpPr>
          <p:nvPr>
            <p:ph sz="quarter" idx="17"/>
          </p:nvPr>
        </p:nvSpPr>
        <p:spPr>
          <a:xfrm>
            <a:off x="320793" y="934990"/>
            <a:ext cx="4041980" cy="2597194"/>
          </a:xfrm>
        </p:spPr>
        <p:txBody>
          <a:bodyPr/>
          <a:lstStyle>
            <a:lvl1pPr marL="157751" indent="-157751">
              <a:defRPr>
                <a:latin typeface="+mn-lt"/>
              </a:defRPr>
            </a:lvl1pPr>
            <a:lvl2pPr marL="314408" indent="-157751">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5" name="Content Placeholder 3"/>
          <p:cNvSpPr>
            <a:spLocks noGrp="1"/>
          </p:cNvSpPr>
          <p:nvPr>
            <p:ph sz="quarter" idx="18"/>
          </p:nvPr>
        </p:nvSpPr>
        <p:spPr>
          <a:xfrm>
            <a:off x="4779802" y="934990"/>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6" name="Content Placeholder 3"/>
          <p:cNvSpPr>
            <a:spLocks noGrp="1"/>
          </p:cNvSpPr>
          <p:nvPr>
            <p:ph sz="quarter" idx="19"/>
          </p:nvPr>
        </p:nvSpPr>
        <p:spPr>
          <a:xfrm>
            <a:off x="320793"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7" name="Content Placeholder 3"/>
          <p:cNvSpPr>
            <a:spLocks noGrp="1"/>
          </p:cNvSpPr>
          <p:nvPr>
            <p:ph sz="quarter" idx="20"/>
          </p:nvPr>
        </p:nvSpPr>
        <p:spPr>
          <a:xfrm>
            <a:off x="4779802" y="3843848"/>
            <a:ext cx="4041980" cy="259719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2" name="Title 1"/>
          <p:cNvSpPr>
            <a:spLocks noGrp="1"/>
          </p:cNvSpPr>
          <p:nvPr>
            <p:ph type="title" hasCustomPrompt="1"/>
          </p:nvPr>
        </p:nvSpPr>
        <p:spPr/>
        <p:txBody>
          <a:bodyPr/>
          <a:lstStyle>
            <a:lvl1pPr>
              <a:defRPr>
                <a:latin typeface="Arial Narrow" panose="020B0606020202030204" pitchFamily="34" charset="0"/>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610293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0793" y="2"/>
            <a:ext cx="8500990" cy="796473"/>
          </a:xfrm>
          <a:prstGeom prst="rect">
            <a:avLst/>
          </a:prstGeom>
        </p:spPr>
        <p:txBody>
          <a:bodyPr vert="horz" lIns="0" tIns="84134" rIns="0" bIns="84134" rtlCol="0" anchor="b" anchorCtr="0">
            <a:normAutofit/>
          </a:bodyPr>
          <a:lstStyle/>
          <a:p>
            <a:r>
              <a:rPr lang="ja-JP" altLang="en-US" dirty="0"/>
              <a:t>マスター タイトルの書式設定</a:t>
            </a:r>
            <a:endParaRPr lang="en-US" dirty="0"/>
          </a:p>
        </p:txBody>
      </p:sp>
      <p:cxnSp>
        <p:nvCxnSpPr>
          <p:cNvPr id="18" name="Straight Connector 17"/>
          <p:cNvCxnSpPr/>
          <p:nvPr/>
        </p:nvCxnSpPr>
        <p:spPr>
          <a:xfrm>
            <a:off x="0" y="796473"/>
            <a:ext cx="9144000" cy="0"/>
          </a:xfrm>
          <a:prstGeom prst="line">
            <a:avLst/>
          </a:prstGeom>
          <a:ln w="6350">
            <a:solidFill>
              <a:srgbClr val="818D93"/>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idx="1"/>
          </p:nvPr>
        </p:nvSpPr>
        <p:spPr>
          <a:xfrm>
            <a:off x="320052" y="934990"/>
            <a:ext cx="8500990" cy="5506052"/>
          </a:xfrm>
          <a:prstGeom prst="rect">
            <a:avLst/>
          </a:prstGeom>
        </p:spPr>
        <p:txBody>
          <a:bodyPr vert="horz" lIns="0" tIns="0" rIns="0" bIns="0" rtlCol="0">
            <a:normAutofit/>
          </a:bodyPr>
          <a:lstStyle/>
          <a:p>
            <a:pPr lvl="0"/>
            <a:r>
              <a:rPr lang="ja-JP" altLang="en-US" dirty="0"/>
              <a:t>マスター テキストの書式設定</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314408" marR="0" lvl="1"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a:pP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975" b="0" i="0" u="none" strike="noStrike" kern="1200" cap="none" spc="0" normalizeH="0" baseline="0" noProof="0" dirty="0">
                <a:ln>
                  <a:noFill/>
                </a:ln>
                <a:solidFill>
                  <a:srgbClr val="000000"/>
                </a:solidFill>
                <a:effectLst/>
                <a:uLnTx/>
                <a:uFillTx/>
                <a:latin typeface="+mn-lt"/>
                <a:ea typeface="MS PGothic"/>
                <a:cs typeface="+mn-cs"/>
              </a:rPr>
              <a:t>2 </a:t>
            </a:r>
            <a:r>
              <a:rPr kumimoji="0" lang="ja-JP" altLang="en-US" sz="97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975" b="0" i="0" u="none" strike="noStrike" kern="1200" cap="none" spc="0" normalizeH="0" baseline="0" noProof="0" dirty="0">
              <a:ln>
                <a:noFill/>
              </a:ln>
              <a:solidFill>
                <a:srgbClr val="000000"/>
              </a:solidFill>
              <a:effectLst/>
              <a:uLnTx/>
              <a:uFillTx/>
              <a:latin typeface="+mn-lt"/>
              <a:ea typeface="MS PGothic"/>
              <a:cs typeface="+mn-cs"/>
            </a:endParaRPr>
          </a:p>
          <a:p>
            <a:pPr marL="472158" marR="0" lvl="2"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3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629909" marR="0" lvl="3"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4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a:p>
            <a:pPr marL="788756" marR="0" lvl="4"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a:pP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第 </a:t>
            </a:r>
            <a:r>
              <a:rPr kumimoji="0" lang="en-US" altLang="ja-JP" sz="825" b="0" i="0" u="none" strike="noStrike" kern="1200" cap="none" spc="0" normalizeH="0" baseline="0" noProof="0" dirty="0">
                <a:ln>
                  <a:noFill/>
                </a:ln>
                <a:solidFill>
                  <a:srgbClr val="000000"/>
                </a:solidFill>
                <a:effectLst/>
                <a:uLnTx/>
                <a:uFillTx/>
                <a:latin typeface="+mn-lt"/>
                <a:ea typeface="MS PGothic"/>
                <a:cs typeface="+mn-cs"/>
              </a:rPr>
              <a:t>5 </a:t>
            </a:r>
            <a:r>
              <a:rPr kumimoji="0" lang="ja-JP" altLang="en-US" sz="825" b="0" i="0" u="none" strike="noStrike" kern="1200" cap="none" spc="0" normalizeH="0" baseline="0" noProof="0" dirty="0">
                <a:ln>
                  <a:noFill/>
                </a:ln>
                <a:solidFill>
                  <a:srgbClr val="000000"/>
                </a:solidFill>
                <a:effectLst/>
                <a:uLnTx/>
                <a:uFillTx/>
                <a:latin typeface="+mn-lt"/>
                <a:ea typeface="MS PGothic"/>
                <a:cs typeface="+mn-cs"/>
              </a:rPr>
              <a:t>レベル</a:t>
            </a:r>
            <a:endParaRPr kumimoji="0" lang="en-US" altLang="ja-JP" sz="825" b="0" i="0" u="none" strike="noStrike" kern="1200" cap="none" spc="0" normalizeH="0" baseline="0" noProof="0" dirty="0">
              <a:ln>
                <a:noFill/>
              </a:ln>
              <a:solidFill>
                <a:srgbClr val="000000"/>
              </a:solidFill>
              <a:effectLst/>
              <a:uLnTx/>
              <a:uFillTx/>
              <a:latin typeface="+mn-lt"/>
              <a:ea typeface="MS PGothic"/>
              <a:cs typeface="+mn-cs"/>
            </a:endParaRPr>
          </a:p>
        </p:txBody>
      </p:sp>
      <p:sp>
        <p:nvSpPr>
          <p:cNvPr id="10" name="Slide Number Placeholder 7"/>
          <p:cNvSpPr txBox="1">
            <a:spLocks/>
          </p:cNvSpPr>
          <p:nvPr userDrawn="1"/>
        </p:nvSpPr>
        <p:spPr>
          <a:xfrm>
            <a:off x="0" y="6511709"/>
            <a:ext cx="481188" cy="346293"/>
          </a:xfrm>
          <a:prstGeom prst="rect">
            <a:avLst/>
          </a:prstGeom>
        </p:spPr>
        <p:txBody>
          <a:bodyPr vert="horz" lIns="0" tIns="0" rIns="0" bIns="0" rtlCol="0" anchor="ctr"/>
          <a:lstStyle>
            <a:defPPr>
              <a:defRPr lang="en-US"/>
            </a:defPPr>
            <a:lvl1pPr marL="0" algn="r" defTabSz="457200" rtl="0" eaLnBrk="1" latinLnBrk="0" hangingPunct="1">
              <a:defRPr lang="en-US" sz="800" b="0" kern="1200" smtClean="0">
                <a:solidFill>
                  <a:srgbClr val="000000"/>
                </a:solidFill>
                <a:latin typeface="+mj-lt"/>
                <a:ea typeface="+mn-ea"/>
                <a:cs typeface="+mn-cs"/>
              </a:defRPr>
            </a:lvl1pPr>
            <a:lvl2pPr marL="483306" algn="l" defTabSz="483306" rtl="0" eaLnBrk="1" latinLnBrk="0" hangingPunct="1">
              <a:defRPr sz="1900" kern="1200">
                <a:solidFill>
                  <a:schemeClr val="tx1"/>
                </a:solidFill>
                <a:latin typeface="+mn-lt"/>
                <a:ea typeface="+mn-ea"/>
                <a:cs typeface="+mn-cs"/>
              </a:defRPr>
            </a:lvl2pPr>
            <a:lvl3pPr marL="966612" algn="l" defTabSz="483306" rtl="0" eaLnBrk="1" latinLnBrk="0" hangingPunct="1">
              <a:defRPr sz="1900" kern="1200">
                <a:solidFill>
                  <a:schemeClr val="tx1"/>
                </a:solidFill>
                <a:latin typeface="+mn-lt"/>
                <a:ea typeface="+mn-ea"/>
                <a:cs typeface="+mn-cs"/>
              </a:defRPr>
            </a:lvl3pPr>
            <a:lvl4pPr marL="1449918" algn="l" defTabSz="483306" rtl="0" eaLnBrk="1" latinLnBrk="0" hangingPunct="1">
              <a:defRPr sz="1900" kern="1200">
                <a:solidFill>
                  <a:schemeClr val="tx1"/>
                </a:solidFill>
                <a:latin typeface="+mn-lt"/>
                <a:ea typeface="+mn-ea"/>
                <a:cs typeface="+mn-cs"/>
              </a:defRPr>
            </a:lvl4pPr>
            <a:lvl5pPr marL="1933224" algn="l" defTabSz="483306" rtl="0" eaLnBrk="1" latinLnBrk="0" hangingPunct="1">
              <a:defRPr sz="1900" kern="1200">
                <a:solidFill>
                  <a:schemeClr val="tx1"/>
                </a:solidFill>
                <a:latin typeface="+mn-lt"/>
                <a:ea typeface="+mn-ea"/>
                <a:cs typeface="+mn-cs"/>
              </a:defRPr>
            </a:lvl5pPr>
            <a:lvl6pPr marL="2416531" algn="l" defTabSz="483306" rtl="0" eaLnBrk="1" latinLnBrk="0" hangingPunct="1">
              <a:defRPr sz="1900" kern="1200">
                <a:solidFill>
                  <a:schemeClr val="tx1"/>
                </a:solidFill>
                <a:latin typeface="+mn-lt"/>
                <a:ea typeface="+mn-ea"/>
                <a:cs typeface="+mn-cs"/>
              </a:defRPr>
            </a:lvl6pPr>
            <a:lvl7pPr marL="2899837" algn="l" defTabSz="483306" rtl="0" eaLnBrk="1" latinLnBrk="0" hangingPunct="1">
              <a:defRPr sz="1900" kern="1200">
                <a:solidFill>
                  <a:schemeClr val="tx1"/>
                </a:solidFill>
                <a:latin typeface="+mn-lt"/>
                <a:ea typeface="+mn-ea"/>
                <a:cs typeface="+mn-cs"/>
              </a:defRPr>
            </a:lvl7pPr>
            <a:lvl8pPr marL="3383143" algn="l" defTabSz="483306" rtl="0" eaLnBrk="1" latinLnBrk="0" hangingPunct="1">
              <a:defRPr sz="1900" kern="1200">
                <a:solidFill>
                  <a:schemeClr val="tx1"/>
                </a:solidFill>
                <a:latin typeface="+mn-lt"/>
                <a:ea typeface="+mn-ea"/>
                <a:cs typeface="+mn-cs"/>
              </a:defRPr>
            </a:lvl8pPr>
            <a:lvl9pPr marL="3866449" algn="l" defTabSz="483306" rtl="0" eaLnBrk="1" latinLnBrk="0" hangingPunct="1">
              <a:defRPr sz="1900" kern="1200">
                <a:solidFill>
                  <a:schemeClr val="tx1"/>
                </a:solidFill>
                <a:latin typeface="+mn-lt"/>
                <a:ea typeface="+mn-ea"/>
                <a:cs typeface="+mn-cs"/>
              </a:defRPr>
            </a:lvl9pPr>
          </a:lstStyle>
          <a:p>
            <a:fld id="{A0C08A6A-8EA3-4211-93FD-76FB27967F5A}" type="slidenum">
              <a:rPr sz="600">
                <a:ea typeface="Yu Gothic" panose="020B0400000000000000" pitchFamily="34" charset="-128"/>
              </a:rPr>
              <a:pPr/>
              <a:t>‹#›</a:t>
            </a:fld>
            <a:endParaRPr sz="600" dirty="0">
              <a:ea typeface="Yu Gothic" panose="020B0400000000000000" pitchFamily="34" charset="-128"/>
            </a:endParaRPr>
          </a:p>
        </p:txBody>
      </p:sp>
      <p:sp>
        <p:nvSpPr>
          <p:cNvPr id="4" name="TextBox 3"/>
          <p:cNvSpPr txBox="1"/>
          <p:nvPr userDrawn="1"/>
        </p:nvSpPr>
        <p:spPr>
          <a:xfrm>
            <a:off x="481189" y="6511709"/>
            <a:ext cx="7506332" cy="346293"/>
          </a:xfrm>
          <a:prstGeom prst="rect">
            <a:avLst/>
          </a:prstGeom>
          <a:noFill/>
        </p:spPr>
        <p:txBody>
          <a:bodyPr wrap="square" lIns="63101" tIns="0" rIns="315503" bIns="0" rtlCol="0" anchor="ctr" anchorCtr="0">
            <a:noAutofit/>
          </a:bodyPr>
          <a:lstStyle/>
          <a:p>
            <a:pPr defTabSz="333518">
              <a:defRPr/>
            </a:pPr>
            <a:r>
              <a:rPr lang="en-US" sz="525" dirty="0">
                <a:solidFill>
                  <a:srgbClr val="000000"/>
                </a:solidFill>
                <a:ea typeface="Yu Gothic" panose="020B0400000000000000" pitchFamily="34" charset="-128"/>
              </a:rPr>
              <a:t>|   Private and confidential</a:t>
            </a:r>
          </a:p>
        </p:txBody>
      </p:sp>
      <p:pic>
        <p:nvPicPr>
          <p:cNvPr id="3" name="図 2"/>
          <p:cNvPicPr>
            <a:picLocks noChangeAspect="1"/>
          </p:cNvPicPr>
          <p:nvPr userDrawn="1"/>
        </p:nvPicPr>
        <p:blipFill>
          <a:blip r:embed="rId19" cstate="email">
            <a:extLst>
              <a:ext uri="{28A0092B-C50C-407E-A947-70E740481C1C}">
                <a14:useLocalDpi xmlns:a14="http://schemas.microsoft.com/office/drawing/2010/main"/>
              </a:ext>
            </a:extLst>
          </a:blip>
          <a:stretch>
            <a:fillRect/>
          </a:stretch>
        </p:blipFill>
        <p:spPr>
          <a:xfrm>
            <a:off x="7987521" y="6511707"/>
            <a:ext cx="1154317" cy="342060"/>
          </a:xfrm>
          <a:prstGeom prst="rect">
            <a:avLst/>
          </a:prstGeom>
        </p:spPr>
      </p:pic>
    </p:spTree>
    <p:extLst>
      <p:ext uri="{BB962C8B-B14F-4D97-AF65-F5344CB8AC3E}">
        <p14:creationId xmlns:p14="http://schemas.microsoft.com/office/powerpoint/2010/main" val="22767017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marL="0" algn="l" defTabSz="315503" rtl="0" eaLnBrk="1" latinLnBrk="0" hangingPunct="1">
        <a:lnSpc>
          <a:spcPct val="100000"/>
        </a:lnSpc>
        <a:spcBef>
          <a:spcPct val="0"/>
        </a:spcBef>
        <a:buNone/>
        <a:defRPr kumimoji="1" lang="en-US" sz="1500" b="1" kern="1200" baseline="0" dirty="0">
          <a:solidFill>
            <a:schemeClr val="tx2"/>
          </a:solidFill>
          <a:latin typeface="Arial Narrow" panose="020B0606020202030204" pitchFamily="34" charset="0"/>
          <a:ea typeface="Yu Gothic" panose="020B0400000000000000" pitchFamily="34" charset="-128"/>
          <a:cs typeface="+mj-cs"/>
        </a:defRPr>
      </a:lvl1pPr>
    </p:titleStyle>
    <p:bodyStyle>
      <a:lvl1pPr marL="157751" marR="0" indent="-157751" algn="l" defTabSz="333518" rtl="0" eaLnBrk="1" fontAlgn="auto" latinLnBrk="0" hangingPunct="1">
        <a:lnSpc>
          <a:spcPct val="110000"/>
        </a:lnSpc>
        <a:spcBef>
          <a:spcPts val="621"/>
        </a:spcBef>
        <a:spcAft>
          <a:spcPts val="0"/>
        </a:spcAft>
        <a:buClrTx/>
        <a:buSzPct val="90000"/>
        <a:buFont typeface="Wingdings 2" panose="05020102010507070707" pitchFamily="18" charset="2"/>
        <a:buChar char=""/>
        <a:tabLst/>
        <a:defRPr kumimoji="1" lang="en-US" sz="975" b="0" kern="1200" dirty="0" smtClean="0">
          <a:solidFill>
            <a:schemeClr val="tx1"/>
          </a:solidFill>
          <a:latin typeface="+mn-lt"/>
          <a:ea typeface="Yu Gothic" panose="020B0400000000000000" pitchFamily="34" charset="-128"/>
          <a:cs typeface="+mn-cs"/>
        </a:defRPr>
      </a:lvl1pPr>
      <a:lvl2pPr marL="314408" marR="0" indent="-157751" algn="l" defTabSz="333518" rtl="0" eaLnBrk="1" fontAlgn="auto" latinLnBrk="0" hangingPunct="1">
        <a:lnSpc>
          <a:spcPct val="110000"/>
        </a:lnSpc>
        <a:spcBef>
          <a:spcPts val="207"/>
        </a:spcBef>
        <a:spcAft>
          <a:spcPts val="0"/>
        </a:spcAft>
        <a:buClrTx/>
        <a:buSzPct val="90000"/>
        <a:buFont typeface="Arial" panose="020B0604020202020204" pitchFamily="34" charset="0"/>
        <a:buChar char="–"/>
        <a:tabLst/>
        <a:defRPr kumimoji="1" lang="en-US" sz="975" kern="1200" dirty="0" smtClean="0">
          <a:solidFill>
            <a:schemeClr val="tx1"/>
          </a:solidFill>
          <a:latin typeface="+mn-lt"/>
          <a:ea typeface="Yu Gothic" panose="020B0400000000000000" pitchFamily="34" charset="-128"/>
          <a:cs typeface="+mn-cs"/>
        </a:defRPr>
      </a:lvl2pPr>
      <a:lvl3pPr marL="472158" marR="0" indent="-157751" algn="l" defTabSz="333518" rtl="0" eaLnBrk="1" fontAlgn="auto" latinLnBrk="0" hangingPunct="1">
        <a:lnSpc>
          <a:spcPct val="110000"/>
        </a:lnSpc>
        <a:spcBef>
          <a:spcPts val="207"/>
        </a:spcBef>
        <a:spcAft>
          <a:spcPts val="0"/>
        </a:spcAft>
        <a:buClrTx/>
        <a:buSzPct val="90000"/>
        <a:buFont typeface="Wingdings 2" panose="05020102010507070707" pitchFamily="18" charset="2"/>
        <a:buChar char=""/>
        <a:tabLst/>
        <a:defRPr kumimoji="1" lang="en-US" sz="825" kern="1200" dirty="0" smtClean="0">
          <a:solidFill>
            <a:schemeClr val="tx1"/>
          </a:solidFill>
          <a:latin typeface="+mn-lt"/>
          <a:ea typeface="Yu Gothic" panose="020B0400000000000000" pitchFamily="34" charset="-128"/>
          <a:cs typeface="+mn-cs"/>
        </a:defRPr>
      </a:lvl3pPr>
      <a:lvl4pPr marL="629909" marR="0" indent="-157751" algn="l" defTabSz="333518" rtl="0" eaLnBrk="1" fontAlgn="auto" latinLnBrk="0" hangingPunct="1">
        <a:lnSpc>
          <a:spcPct val="110000"/>
        </a:lnSpc>
        <a:spcBef>
          <a:spcPts val="207"/>
        </a:spcBef>
        <a:spcAft>
          <a:spcPts val="0"/>
        </a:spcAft>
        <a:buClrTx/>
        <a:buSzPct val="100000"/>
        <a:buFont typeface="Arial" panose="020B0604020202020204" pitchFamily="34" charset="0"/>
        <a:buChar char="○"/>
        <a:tabLst/>
        <a:defRPr kumimoji="1" lang="en-US" sz="825" kern="1200" dirty="0" smtClean="0">
          <a:solidFill>
            <a:schemeClr val="tx1"/>
          </a:solidFill>
          <a:latin typeface="+mn-lt"/>
          <a:ea typeface="Yu Gothic" panose="020B0400000000000000" pitchFamily="34" charset="-128"/>
          <a:cs typeface="+mn-cs"/>
        </a:defRPr>
      </a:lvl4pPr>
      <a:lvl5pPr marL="788756" marR="0" indent="-158847" algn="l" defTabSz="333518" rtl="0" eaLnBrk="1" fontAlgn="auto" latinLnBrk="0" hangingPunct="1">
        <a:lnSpc>
          <a:spcPct val="110000"/>
        </a:lnSpc>
        <a:spcBef>
          <a:spcPts val="207"/>
        </a:spcBef>
        <a:spcAft>
          <a:spcPts val="0"/>
        </a:spcAft>
        <a:buClrTx/>
        <a:buSzPct val="90000"/>
        <a:buFont typeface="Arial" pitchFamily="34" charset="0"/>
        <a:buChar char="□"/>
        <a:tabLst/>
        <a:defRPr kumimoji="1" lang="en-US" sz="825" kern="1200" dirty="0" smtClean="0">
          <a:solidFill>
            <a:schemeClr val="tx1"/>
          </a:solidFill>
          <a:latin typeface="+mn-lt"/>
          <a:ea typeface="Yu Gothic" panose="020B0400000000000000" pitchFamily="34" charset="-128"/>
          <a:cs typeface="+mn-cs"/>
        </a:defRPr>
      </a:lvl5pPr>
      <a:lvl6pPr marL="1834346"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6pPr>
      <a:lvl7pPr marL="2167864"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7pPr>
      <a:lvl8pPr marL="2501381"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8pPr>
      <a:lvl9pPr marL="2834899" indent="-166759" algn="l" defTabSz="333518" rtl="0" eaLnBrk="1" latinLnBrk="0" hangingPunct="1">
        <a:spcBef>
          <a:spcPct val="20000"/>
        </a:spcBef>
        <a:buFont typeface="Arial"/>
        <a:buChar char="•"/>
        <a:defRPr kumimoji="1" sz="1425" kern="1200">
          <a:solidFill>
            <a:schemeClr val="tx1"/>
          </a:solidFill>
          <a:latin typeface="+mn-lt"/>
          <a:ea typeface="+mn-ea"/>
          <a:cs typeface="+mn-cs"/>
        </a:defRPr>
      </a:lvl9pPr>
    </p:bodyStyle>
    <p:otherStyle>
      <a:defPPr>
        <a:defRPr lang="en-US"/>
      </a:defPPr>
      <a:lvl1pPr marL="0" algn="l" defTabSz="333518" rtl="0" eaLnBrk="1" latinLnBrk="0" hangingPunct="1">
        <a:defRPr kumimoji="1" sz="1275" kern="1200">
          <a:solidFill>
            <a:schemeClr val="tx1"/>
          </a:solidFill>
          <a:latin typeface="+mn-lt"/>
          <a:ea typeface="+mn-ea"/>
          <a:cs typeface="+mn-cs"/>
        </a:defRPr>
      </a:lvl1pPr>
      <a:lvl2pPr marL="333518" algn="l" defTabSz="333518" rtl="0" eaLnBrk="1" latinLnBrk="0" hangingPunct="1">
        <a:defRPr kumimoji="1" sz="1275" kern="1200">
          <a:solidFill>
            <a:schemeClr val="tx1"/>
          </a:solidFill>
          <a:latin typeface="+mn-lt"/>
          <a:ea typeface="+mn-ea"/>
          <a:cs typeface="+mn-cs"/>
        </a:defRPr>
      </a:lvl2pPr>
      <a:lvl3pPr marL="667035" algn="l" defTabSz="333518" rtl="0" eaLnBrk="1" latinLnBrk="0" hangingPunct="1">
        <a:defRPr kumimoji="1" sz="1275" kern="1200">
          <a:solidFill>
            <a:schemeClr val="tx1"/>
          </a:solidFill>
          <a:latin typeface="+mn-lt"/>
          <a:ea typeface="+mn-ea"/>
          <a:cs typeface="+mn-cs"/>
        </a:defRPr>
      </a:lvl3pPr>
      <a:lvl4pPr marL="1000553" algn="l" defTabSz="333518" rtl="0" eaLnBrk="1" latinLnBrk="0" hangingPunct="1">
        <a:defRPr kumimoji="1" sz="1275" kern="1200">
          <a:solidFill>
            <a:schemeClr val="tx1"/>
          </a:solidFill>
          <a:latin typeface="+mn-lt"/>
          <a:ea typeface="+mn-ea"/>
          <a:cs typeface="+mn-cs"/>
        </a:defRPr>
      </a:lvl4pPr>
      <a:lvl5pPr marL="1334069" algn="l" defTabSz="333518" rtl="0" eaLnBrk="1" latinLnBrk="0" hangingPunct="1">
        <a:defRPr kumimoji="1" sz="1275" kern="1200">
          <a:solidFill>
            <a:schemeClr val="tx1"/>
          </a:solidFill>
          <a:latin typeface="+mn-lt"/>
          <a:ea typeface="+mn-ea"/>
          <a:cs typeface="+mn-cs"/>
        </a:defRPr>
      </a:lvl5pPr>
      <a:lvl6pPr marL="1667588" algn="l" defTabSz="333518" rtl="0" eaLnBrk="1" latinLnBrk="0" hangingPunct="1">
        <a:defRPr kumimoji="1" sz="1275" kern="1200">
          <a:solidFill>
            <a:schemeClr val="tx1"/>
          </a:solidFill>
          <a:latin typeface="+mn-lt"/>
          <a:ea typeface="+mn-ea"/>
          <a:cs typeface="+mn-cs"/>
        </a:defRPr>
      </a:lvl6pPr>
      <a:lvl7pPr marL="2001105" algn="l" defTabSz="333518" rtl="0" eaLnBrk="1" latinLnBrk="0" hangingPunct="1">
        <a:defRPr kumimoji="1" sz="1275" kern="1200">
          <a:solidFill>
            <a:schemeClr val="tx1"/>
          </a:solidFill>
          <a:latin typeface="+mn-lt"/>
          <a:ea typeface="+mn-ea"/>
          <a:cs typeface="+mn-cs"/>
        </a:defRPr>
      </a:lvl7pPr>
      <a:lvl8pPr marL="2334623" algn="l" defTabSz="333518" rtl="0" eaLnBrk="1" latinLnBrk="0" hangingPunct="1">
        <a:defRPr kumimoji="1" sz="1275" kern="1200">
          <a:solidFill>
            <a:schemeClr val="tx1"/>
          </a:solidFill>
          <a:latin typeface="+mn-lt"/>
          <a:ea typeface="+mn-ea"/>
          <a:cs typeface="+mn-cs"/>
        </a:defRPr>
      </a:lvl8pPr>
      <a:lvl9pPr marL="2668140" algn="l" defTabSz="333518" rtl="0" eaLnBrk="1" latinLnBrk="0" hangingPunct="1">
        <a:defRPr kumimoji="1" sz="12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26.png"/><Relationship Id="rId4" Type="http://schemas.openxmlformats.org/officeDocument/2006/relationships/image" Target="cid:_1_0B3549700B3508FC0026E03548258B5C"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cid:_1_0B3549700B3508FC0026E03548258B5C" TargetMode="External"/><Relationship Id="rId5" Type="http://schemas.openxmlformats.org/officeDocument/2006/relationships/image" Target="../media/image25.gif"/><Relationship Id="rId4" Type="http://schemas.openxmlformats.org/officeDocument/2006/relationships/image" Target="cid:_1_0B354CE80B3508FC0022FB1048258B5C"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cid:_1_0B355AE40B3553BC0022FB1048258B5C"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cid:_1_0B3530880B352E1C002165B048258B5C"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ctrTitle"/>
          </p:nvPr>
        </p:nvSpPr>
        <p:spPr>
          <a:xfrm>
            <a:off x="188358" y="367374"/>
            <a:ext cx="5607777" cy="757370"/>
          </a:xfrm>
        </p:spPr>
        <p:txBody>
          <a:bodyPr>
            <a:noAutofit/>
          </a:bodyPr>
          <a:lstStyle/>
          <a:p>
            <a:r>
              <a:rPr lang="en-US" sz="2400" b="1" i="1" dirty="0" smtClean="0">
                <a:solidFill>
                  <a:schemeClr val="tx2">
                    <a:lumMod val="60000"/>
                    <a:lumOff val="40000"/>
                  </a:schemeClr>
                </a:solidFill>
                <a:latin typeface="Book Antiqua" panose="02040602050305030304" pitchFamily="18" charset="0"/>
              </a:rPr>
              <a:t>Biting the Bullet on Trump 2.0</a:t>
            </a:r>
            <a:endParaRPr lang="en-US" sz="1800" dirty="0">
              <a:solidFill>
                <a:schemeClr val="accent6"/>
              </a:solidFill>
              <a:latin typeface="Book Antiqua" panose="02040602050305030304" pitchFamily="18" charset="0"/>
            </a:endParaRPr>
          </a:p>
        </p:txBody>
      </p:sp>
      <p:sp>
        <p:nvSpPr>
          <p:cNvPr id="11" name="Subtitle 10"/>
          <p:cNvSpPr>
            <a:spLocks noGrp="1"/>
          </p:cNvSpPr>
          <p:nvPr>
            <p:ph type="subTitle" idx="1"/>
          </p:nvPr>
        </p:nvSpPr>
        <p:spPr>
          <a:xfrm>
            <a:off x="5580112" y="6068649"/>
            <a:ext cx="1556927" cy="253314"/>
          </a:xfrm>
        </p:spPr>
        <p:txBody>
          <a:bodyPr>
            <a:noAutofit/>
          </a:bodyPr>
          <a:lstStyle/>
          <a:p>
            <a:r>
              <a:rPr lang="en-US" sz="900" b="0" dirty="0" smtClean="0"/>
              <a:t>July </a:t>
            </a:r>
            <a:r>
              <a:rPr lang="en-US" sz="900" b="0" dirty="0"/>
              <a:t>2024</a:t>
            </a:r>
          </a:p>
        </p:txBody>
      </p:sp>
      <p:sp>
        <p:nvSpPr>
          <p:cNvPr id="9" name="Text Box 22"/>
          <p:cNvSpPr txBox="1">
            <a:spLocks noChangeArrowheads="1"/>
          </p:cNvSpPr>
          <p:nvPr/>
        </p:nvSpPr>
        <p:spPr bwMode="auto">
          <a:xfrm>
            <a:off x="507077" y="6165304"/>
            <a:ext cx="1335881" cy="246682"/>
          </a:xfrm>
          <a:prstGeom prst="rect">
            <a:avLst/>
          </a:prstGeom>
          <a:noFill/>
          <a:ln w="9525" algn="ctr">
            <a:noFill/>
            <a:miter lim="800000"/>
            <a:headEnd/>
            <a:tailEnd/>
          </a:ln>
        </p:spPr>
        <p:txBody>
          <a:bodyPr wrap="square" tIns="81000" bIns="81000">
            <a:spAutoFit/>
          </a:bodyPr>
          <a:lstStyle/>
          <a:p>
            <a:pPr>
              <a:lnSpc>
                <a:spcPct val="90000"/>
              </a:lnSpc>
              <a:spcBef>
                <a:spcPct val="50000"/>
              </a:spcBef>
            </a:pPr>
            <a:r>
              <a:rPr lang="en-US" sz="600" dirty="0">
                <a:latin typeface="Times New Roman" pitchFamily="18" charset="0"/>
                <a:cs typeface="Times New Roman" pitchFamily="18" charset="0"/>
              </a:rPr>
              <a:t>Photo Credits: Shutterstock, FT</a:t>
            </a:r>
          </a:p>
        </p:txBody>
      </p:sp>
      <p:pic>
        <p:nvPicPr>
          <p:cNvPr id="4" name="Picture 3"/>
          <p:cNvPicPr>
            <a:picLocks noChangeAspect="1"/>
          </p:cNvPicPr>
          <p:nvPr/>
        </p:nvPicPr>
        <p:blipFill>
          <a:blip r:embed="rId3"/>
          <a:stretch>
            <a:fillRect/>
          </a:stretch>
        </p:blipFill>
        <p:spPr>
          <a:xfrm>
            <a:off x="507077" y="1052736"/>
            <a:ext cx="5073035" cy="3437004"/>
          </a:xfrm>
          <a:prstGeom prst="rect">
            <a:avLst/>
          </a:prstGeom>
        </p:spPr>
      </p:pic>
      <p:sp>
        <p:nvSpPr>
          <p:cNvPr id="5" name="Rectangle 4"/>
          <p:cNvSpPr/>
          <p:nvPr/>
        </p:nvSpPr>
        <p:spPr>
          <a:xfrm>
            <a:off x="5580112" y="504249"/>
            <a:ext cx="3113856" cy="4508927"/>
          </a:xfrm>
          <a:prstGeom prst="rect">
            <a:avLst/>
          </a:prstGeom>
        </p:spPr>
        <p:txBody>
          <a:bodyPr wrap="square">
            <a:spAutoFit/>
          </a:bodyPr>
          <a:lstStyle/>
          <a:p>
            <a:r>
              <a:rPr lang="en-US" sz="1300" dirty="0" smtClean="0">
                <a:solidFill>
                  <a:srgbClr val="002060"/>
                </a:solidFill>
                <a:latin typeface="Times New Roman" panose="02020603050405020304" pitchFamily="18" charset="0"/>
              </a:rPr>
              <a:t>The </a:t>
            </a:r>
            <a:r>
              <a:rPr lang="en-US" sz="1300" b="1" dirty="0">
                <a:solidFill>
                  <a:srgbClr val="002060"/>
                </a:solidFill>
                <a:latin typeface="Times New Roman" panose="02020603050405020304" pitchFamily="18" charset="0"/>
              </a:rPr>
              <a:t>(lead) bullet dodged Trump</a:t>
            </a:r>
            <a:r>
              <a:rPr lang="en-US" sz="1300" dirty="0">
                <a:solidFill>
                  <a:srgbClr val="002060"/>
                </a:solidFill>
                <a:latin typeface="Times New Roman" panose="02020603050405020304" pitchFamily="18" charset="0"/>
              </a:rPr>
              <a:t>, </a:t>
            </a:r>
            <a:r>
              <a:rPr lang="en-US" sz="1300" b="1" i="1" dirty="0">
                <a:solidFill>
                  <a:srgbClr val="002060"/>
                </a:solidFill>
                <a:latin typeface="Times New Roman" panose="02020603050405020304" pitchFamily="18" charset="0"/>
              </a:rPr>
              <a:t>but</a:t>
            </a:r>
            <a:r>
              <a:rPr lang="en-US" sz="1300" dirty="0">
                <a:solidFill>
                  <a:srgbClr val="002060"/>
                </a:solidFill>
                <a:latin typeface="Times New Roman" panose="02020603050405020304" pitchFamily="18" charset="0"/>
              </a:rPr>
              <a:t> </a:t>
            </a:r>
            <a:r>
              <a:rPr lang="en-US" sz="1300" b="1" i="1" dirty="0" smtClean="0">
                <a:solidFill>
                  <a:srgbClr val="0082BF"/>
                </a:solidFill>
                <a:latin typeface="Times New Roman" panose="02020603050405020304" pitchFamily="18" charset="0"/>
              </a:rPr>
              <a:t>the Democrats have </a:t>
            </a:r>
            <a:r>
              <a:rPr lang="en-US" sz="1300" b="1" i="1" dirty="0">
                <a:solidFill>
                  <a:srgbClr val="0082BF"/>
                </a:solidFill>
                <a:latin typeface="Times New Roman" panose="02020603050405020304" pitchFamily="18" charset="0"/>
              </a:rPr>
              <a:t>not dodged the (political) bullet</a:t>
            </a:r>
            <a:r>
              <a:rPr lang="en-US" sz="1300" i="1" dirty="0">
                <a:solidFill>
                  <a:srgbClr val="002060"/>
                </a:solidFill>
                <a:latin typeface="Times New Roman" panose="02020603050405020304" pitchFamily="18" charset="0"/>
              </a:rPr>
              <a:t>.</a:t>
            </a:r>
            <a:r>
              <a:rPr lang="en-US" sz="1300" dirty="0">
                <a:solidFill>
                  <a:srgbClr val="002060"/>
                </a:solidFill>
                <a:latin typeface="Times New Roman" panose="02020603050405020304" pitchFamily="18" charset="0"/>
              </a:rPr>
              <a:t> So, </a:t>
            </a:r>
            <a:r>
              <a:rPr lang="en-US" sz="1300" dirty="0" smtClean="0">
                <a:solidFill>
                  <a:srgbClr val="002060"/>
                </a:solidFill>
                <a:latin typeface="Times New Roman" panose="02020603050405020304" pitchFamily="18" charset="0"/>
              </a:rPr>
              <a:t>the </a:t>
            </a:r>
            <a:r>
              <a:rPr lang="en-US" sz="1300" dirty="0">
                <a:solidFill>
                  <a:srgbClr val="002060"/>
                </a:solidFill>
                <a:latin typeface="Times New Roman" panose="02020603050405020304" pitchFamily="18" charset="0"/>
              </a:rPr>
              <a:t>World must </a:t>
            </a:r>
            <a:r>
              <a:rPr lang="en-US" sz="1300" b="1" i="1" dirty="0">
                <a:solidFill>
                  <a:srgbClr val="0082BF"/>
                </a:solidFill>
                <a:latin typeface="Times New Roman" panose="02020603050405020304" pitchFamily="18" charset="0"/>
              </a:rPr>
              <a:t>bite the bullet</a:t>
            </a:r>
            <a:r>
              <a:rPr lang="en-US" sz="1300" dirty="0">
                <a:solidFill>
                  <a:srgbClr val="0082BF"/>
                </a:solidFill>
                <a:latin typeface="Times New Roman" panose="02020603050405020304" pitchFamily="18" charset="0"/>
              </a:rPr>
              <a:t> </a:t>
            </a:r>
            <a:r>
              <a:rPr lang="en-US" sz="1300" b="1" i="1" dirty="0">
                <a:solidFill>
                  <a:srgbClr val="0082BF"/>
                </a:solidFill>
                <a:latin typeface="Times New Roman" panose="02020603050405020304" pitchFamily="18" charset="0"/>
              </a:rPr>
              <a:t>on Trump 2.0 risks and elevated uncertainties that </a:t>
            </a:r>
            <a:r>
              <a:rPr lang="en-US" sz="1300" b="1" i="1" dirty="0" smtClean="0">
                <a:solidFill>
                  <a:srgbClr val="0082BF"/>
                </a:solidFill>
                <a:latin typeface="Times New Roman" panose="02020603050405020304" pitchFamily="18" charset="0"/>
              </a:rPr>
              <a:t>accompany</a:t>
            </a:r>
            <a:r>
              <a:rPr lang="en-US" sz="1300" dirty="0" smtClean="0">
                <a:solidFill>
                  <a:srgbClr val="002060"/>
                </a:solidFill>
                <a:latin typeface="Times New Roman" panose="02020603050405020304" pitchFamily="18" charset="0"/>
              </a:rPr>
              <a:t>. The </a:t>
            </a:r>
            <a:r>
              <a:rPr lang="en-US" sz="1300" dirty="0">
                <a:solidFill>
                  <a:srgbClr val="002060"/>
                </a:solidFill>
                <a:latin typeface="Times New Roman" panose="02020603050405020304" pitchFamily="18" charset="0"/>
              </a:rPr>
              <a:t>noisy reduction of </a:t>
            </a:r>
            <a:r>
              <a:rPr lang="en-US" sz="1300" b="1" dirty="0">
                <a:solidFill>
                  <a:srgbClr val="002060"/>
                </a:solidFill>
                <a:latin typeface="Times New Roman" panose="02020603050405020304" pitchFamily="18" charset="0"/>
              </a:rPr>
              <a:t>push-and-pull Trump 2.0 FX factors</a:t>
            </a:r>
            <a:r>
              <a:rPr lang="en-US" sz="1300" dirty="0">
                <a:solidFill>
                  <a:srgbClr val="002060"/>
                </a:solidFill>
                <a:latin typeface="Times New Roman" panose="02020603050405020304" pitchFamily="18" charset="0"/>
              </a:rPr>
              <a:t> ostensibly </a:t>
            </a:r>
            <a:r>
              <a:rPr lang="en-US" sz="1300" dirty="0" smtClean="0">
                <a:solidFill>
                  <a:srgbClr val="002060"/>
                </a:solidFill>
                <a:latin typeface="Times New Roman" panose="02020603050405020304" pitchFamily="18" charset="0"/>
              </a:rPr>
              <a:t>reduced </a:t>
            </a:r>
            <a:r>
              <a:rPr lang="en-US" sz="1300" dirty="0">
                <a:solidFill>
                  <a:srgbClr val="002060"/>
                </a:solidFill>
                <a:latin typeface="Times New Roman" panose="02020603050405020304" pitchFamily="18" charset="0"/>
              </a:rPr>
              <a:t>into compelling </a:t>
            </a:r>
            <a:r>
              <a:rPr lang="en-US" sz="1300" b="1" dirty="0">
                <a:solidFill>
                  <a:srgbClr val="0000FF"/>
                </a:solidFill>
                <a:latin typeface="Times New Roman" panose="02020603050405020304" pitchFamily="18" charset="0"/>
              </a:rPr>
              <a:t>USD resilience</a:t>
            </a:r>
            <a:r>
              <a:rPr lang="en-US" sz="1300" dirty="0">
                <a:solidFill>
                  <a:srgbClr val="0000FF"/>
                </a:solidFill>
                <a:latin typeface="Times New Roman" panose="02020603050405020304" pitchFamily="18" charset="0"/>
              </a:rPr>
              <a:t> </a:t>
            </a:r>
            <a:r>
              <a:rPr lang="en-US" sz="1300" dirty="0">
                <a:solidFill>
                  <a:srgbClr val="002060"/>
                </a:solidFill>
                <a:latin typeface="Times New Roman" panose="02020603050405020304" pitchFamily="18" charset="0"/>
              </a:rPr>
              <a:t>(if not strength). More because </a:t>
            </a:r>
            <a:r>
              <a:rPr lang="en-US" sz="1300" i="1" dirty="0">
                <a:solidFill>
                  <a:srgbClr val="0000FF"/>
                </a:solidFill>
                <a:latin typeface="Times New Roman" panose="02020603050405020304" pitchFamily="18" charset="0"/>
              </a:rPr>
              <a:t>as many key currencies are compromised</a:t>
            </a:r>
            <a:r>
              <a:rPr lang="en-US" sz="1300" i="1" dirty="0">
                <a:solidFill>
                  <a:srgbClr val="002060"/>
                </a:solidFill>
                <a:latin typeface="Times New Roman" panose="02020603050405020304" pitchFamily="18" charset="0"/>
              </a:rPr>
              <a:t>.</a:t>
            </a:r>
            <a:r>
              <a:rPr lang="en-US" sz="1300" dirty="0">
                <a:solidFill>
                  <a:srgbClr val="002060"/>
                </a:solidFill>
                <a:latin typeface="Times New Roman" panose="02020603050405020304" pitchFamily="18" charset="0"/>
              </a:rPr>
              <a:t> The </a:t>
            </a:r>
            <a:r>
              <a:rPr lang="en-US" sz="1300" i="1" dirty="0">
                <a:solidFill>
                  <a:srgbClr val="0082BF"/>
                </a:solidFill>
                <a:latin typeface="Times New Roman" panose="02020603050405020304" pitchFamily="18" charset="0"/>
              </a:rPr>
              <a:t>UST yield curve </a:t>
            </a:r>
            <a:r>
              <a:rPr lang="en-US" sz="1300" i="1" dirty="0" err="1">
                <a:solidFill>
                  <a:srgbClr val="0082BF"/>
                </a:solidFill>
                <a:latin typeface="Times New Roman" panose="02020603050405020304" pitchFamily="18" charset="0"/>
              </a:rPr>
              <a:t>steepener</a:t>
            </a:r>
            <a:r>
              <a:rPr lang="en-US" sz="1300" i="1" dirty="0">
                <a:solidFill>
                  <a:srgbClr val="0082BF"/>
                </a:solidFill>
                <a:latin typeface="Times New Roman" panose="02020603050405020304" pitchFamily="18" charset="0"/>
              </a:rPr>
              <a:t> captures greater Trump 2.0 uncertainty</a:t>
            </a:r>
            <a:r>
              <a:rPr lang="en-US" sz="1300" dirty="0">
                <a:solidFill>
                  <a:srgbClr val="002060"/>
                </a:solidFill>
                <a:latin typeface="Times New Roman" panose="02020603050405020304" pitchFamily="18" charset="0"/>
              </a:rPr>
              <a:t> and </a:t>
            </a:r>
            <a:r>
              <a:rPr lang="en-US" sz="1300" i="1" dirty="0">
                <a:solidFill>
                  <a:srgbClr val="0082BF"/>
                </a:solidFill>
                <a:latin typeface="Times New Roman" panose="02020603050405020304" pitchFamily="18" charset="0"/>
              </a:rPr>
              <a:t>structural higher longer-term inflation</a:t>
            </a:r>
            <a:r>
              <a:rPr lang="en-US" sz="1300" dirty="0">
                <a:solidFill>
                  <a:srgbClr val="0082BF"/>
                </a:solidFill>
                <a:latin typeface="Times New Roman" panose="02020603050405020304" pitchFamily="18" charset="0"/>
              </a:rPr>
              <a:t> </a:t>
            </a:r>
            <a:r>
              <a:rPr lang="en-US" sz="1300" b="1" i="1" dirty="0">
                <a:solidFill>
                  <a:srgbClr val="002060"/>
                </a:solidFill>
                <a:latin typeface="Times New Roman" panose="02020603050405020304" pitchFamily="18" charset="0"/>
              </a:rPr>
              <a:t>but</a:t>
            </a:r>
            <a:r>
              <a:rPr lang="en-US" sz="1300" dirty="0">
                <a:solidFill>
                  <a:srgbClr val="002060"/>
                </a:solidFill>
                <a:latin typeface="Times New Roman" panose="02020603050405020304" pitchFamily="18" charset="0"/>
              </a:rPr>
              <a:t> </a:t>
            </a:r>
            <a:r>
              <a:rPr lang="en-US" sz="1300" b="1" dirty="0">
                <a:solidFill>
                  <a:srgbClr val="002060"/>
                </a:solidFill>
                <a:latin typeface="Times New Roman" panose="02020603050405020304" pitchFamily="18" charset="0"/>
              </a:rPr>
              <a:t>softer rates from more immediate global policy easing</a:t>
            </a:r>
            <a:r>
              <a:rPr lang="en-US" sz="1300" dirty="0">
                <a:solidFill>
                  <a:srgbClr val="002060"/>
                </a:solidFill>
                <a:latin typeface="Times New Roman" panose="02020603050405020304" pitchFamily="18" charset="0"/>
              </a:rPr>
              <a:t> may leave broader yield downside intact (initially). </a:t>
            </a:r>
            <a:r>
              <a:rPr lang="en-US" sz="1300" b="1" dirty="0">
                <a:solidFill>
                  <a:srgbClr val="0082BF"/>
                </a:solidFill>
                <a:latin typeface="Times New Roman" panose="02020603050405020304" pitchFamily="18" charset="0"/>
              </a:rPr>
              <a:t>CNH and other AXJ remain compromised by trade/geo-political risks from Trump 2.0</a:t>
            </a:r>
            <a:r>
              <a:rPr lang="en-US" sz="1300" dirty="0">
                <a:solidFill>
                  <a:srgbClr val="002060"/>
                </a:solidFill>
                <a:latin typeface="Times New Roman" panose="02020603050405020304" pitchFamily="18" charset="0"/>
              </a:rPr>
              <a:t>; deterring front-running of Fed easing on softer US inflation and consumer confidence. But </a:t>
            </a:r>
            <a:r>
              <a:rPr lang="en-US" sz="1300" b="1" dirty="0">
                <a:solidFill>
                  <a:srgbClr val="002060"/>
                </a:solidFill>
                <a:latin typeface="Times New Roman" panose="02020603050405020304" pitchFamily="18" charset="0"/>
              </a:rPr>
              <a:t>despite higher risk premium implied elsewhere</a:t>
            </a:r>
            <a:r>
              <a:rPr lang="en-US" sz="1300" dirty="0">
                <a:solidFill>
                  <a:srgbClr val="002060"/>
                </a:solidFill>
                <a:latin typeface="Times New Roman" panose="02020603050405020304" pitchFamily="18" charset="0"/>
              </a:rPr>
              <a:t>, </a:t>
            </a:r>
            <a:r>
              <a:rPr lang="en-US" sz="1300" b="1" dirty="0">
                <a:solidFill>
                  <a:srgbClr val="0082BF"/>
                </a:solidFill>
                <a:latin typeface="Times New Roman" panose="02020603050405020304" pitchFamily="18" charset="0"/>
              </a:rPr>
              <a:t>US equities may be upbeat</a:t>
            </a:r>
            <a:r>
              <a:rPr lang="en-US" sz="1300" dirty="0">
                <a:solidFill>
                  <a:srgbClr val="0082BF"/>
                </a:solidFill>
                <a:latin typeface="Times New Roman" panose="02020603050405020304" pitchFamily="18" charset="0"/>
              </a:rPr>
              <a:t> </a:t>
            </a:r>
            <a:r>
              <a:rPr lang="en-US" sz="1300" dirty="0">
                <a:solidFill>
                  <a:srgbClr val="002060"/>
                </a:solidFill>
                <a:latin typeface="Times New Roman" panose="02020603050405020304" pitchFamily="18" charset="0"/>
              </a:rPr>
              <a:t>given Trump’s </a:t>
            </a:r>
            <a:r>
              <a:rPr lang="en-US" sz="1300" dirty="0" smtClean="0">
                <a:solidFill>
                  <a:srgbClr val="002060"/>
                </a:solidFill>
                <a:latin typeface="Times New Roman" panose="02020603050405020304" pitchFamily="18" charset="0"/>
              </a:rPr>
              <a:t>obsession with S&amp;P500</a:t>
            </a:r>
            <a:r>
              <a:rPr lang="en-US" sz="1400" dirty="0" smtClean="0">
                <a:solidFill>
                  <a:srgbClr val="002060"/>
                </a:solidFill>
                <a:latin typeface="Times New Roman" panose="02020603050405020304" pitchFamily="18" charset="0"/>
              </a:rPr>
              <a:t>. </a:t>
            </a:r>
            <a:endParaRPr lang="en-SG" dirty="0"/>
          </a:p>
        </p:txBody>
      </p:sp>
    </p:spTree>
    <p:extLst>
      <p:ext uri="{BB962C8B-B14F-4D97-AF65-F5344CB8AC3E}">
        <p14:creationId xmlns:p14="http://schemas.microsoft.com/office/powerpoint/2010/main" val="24136299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smtClean="0">
                <a:solidFill>
                  <a:schemeClr val="tx1"/>
                </a:solidFill>
                <a:cs typeface="Times New Roman" pitchFamily="18" charset="0"/>
              </a:rPr>
              <a:t>Trump’s FX Tantrum Tensions</a:t>
            </a:r>
            <a:endParaRPr lang="en-US" sz="1800" i="1" dirty="0">
              <a:solidFill>
                <a:srgbClr val="C00000"/>
              </a:solidFill>
            </a:endParaRPr>
          </a:p>
        </p:txBody>
      </p:sp>
      <p:pic>
        <p:nvPicPr>
          <p:cNvPr id="3" name="Picture 2"/>
          <p:cNvPicPr>
            <a:picLocks noChangeAspect="1"/>
          </p:cNvPicPr>
          <p:nvPr/>
        </p:nvPicPr>
        <p:blipFill>
          <a:blip r:embed="rId3"/>
          <a:stretch>
            <a:fillRect/>
          </a:stretch>
        </p:blipFill>
        <p:spPr>
          <a:xfrm>
            <a:off x="320793" y="1023400"/>
            <a:ext cx="8427671" cy="5311130"/>
          </a:xfrm>
          <a:prstGeom prst="rect">
            <a:avLst/>
          </a:prstGeom>
        </p:spPr>
      </p:pic>
    </p:spTree>
    <p:extLst>
      <p:ext uri="{BB962C8B-B14F-4D97-AF65-F5344CB8AC3E}">
        <p14:creationId xmlns:p14="http://schemas.microsoft.com/office/powerpoint/2010/main" val="894716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solidFill>
                  <a:srgbClr val="C00000"/>
                </a:solidFill>
              </a:rPr>
              <a:t>AXJ Reversion Challenged</a:t>
            </a:r>
            <a:r>
              <a:rPr lang="en-US" sz="1800" dirty="0">
                <a:solidFill>
                  <a:srgbClr val="000000"/>
                </a:solidFill>
              </a:rPr>
              <a:t>: Fed Pivot May Not Fully Restore Asia FX</a:t>
            </a:r>
            <a:endParaRPr lang="en-US" sz="1800" dirty="0">
              <a:solidFill>
                <a:srgbClr val="FF0000"/>
              </a:solidFill>
            </a:endParaRPr>
          </a:p>
        </p:txBody>
      </p:sp>
      <p:pic>
        <p:nvPicPr>
          <p:cNvPr id="7" name="Picture 6"/>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475655" y="5301208"/>
            <a:ext cx="6336030" cy="1052736"/>
          </a:xfrm>
          <a:prstGeom prst="rect">
            <a:avLst/>
          </a:prstGeom>
          <a:noFill/>
          <a:ln>
            <a:noFill/>
          </a:ln>
        </p:spPr>
      </p:pic>
      <p:pic>
        <p:nvPicPr>
          <p:cNvPr id="3" name="Picture 2"/>
          <p:cNvPicPr>
            <a:picLocks noChangeAspect="1"/>
          </p:cNvPicPr>
          <p:nvPr/>
        </p:nvPicPr>
        <p:blipFill>
          <a:blip r:embed="rId5"/>
          <a:stretch>
            <a:fillRect/>
          </a:stretch>
        </p:blipFill>
        <p:spPr>
          <a:xfrm>
            <a:off x="1382028" y="804823"/>
            <a:ext cx="6523285" cy="4346825"/>
          </a:xfrm>
          <a:prstGeom prst="rect">
            <a:avLst/>
          </a:prstGeom>
        </p:spPr>
      </p:pic>
    </p:spTree>
    <p:extLst>
      <p:ext uri="{BB962C8B-B14F-4D97-AF65-F5344CB8AC3E}">
        <p14:creationId xmlns:p14="http://schemas.microsoft.com/office/powerpoint/2010/main" val="14155012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rgbClr val="C00000"/>
                </a:solidFill>
              </a:rPr>
              <a:t>AXJ Reversion Challenged</a:t>
            </a:r>
            <a:r>
              <a:rPr lang="en-US" sz="1800" dirty="0" smtClean="0">
                <a:solidFill>
                  <a:schemeClr val="tx1"/>
                </a:solidFill>
              </a:rPr>
              <a:t>: Structural Elements May Dampen Asia FX More Durably</a:t>
            </a:r>
            <a:endParaRPr lang="en-US" sz="1800" dirty="0">
              <a:solidFill>
                <a:srgbClr val="FF0000"/>
              </a:solidFill>
            </a:endParaRPr>
          </a:p>
        </p:txBody>
      </p:sp>
      <p:pic>
        <p:nvPicPr>
          <p:cNvPr id="6" name="Picture 5"/>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539552" y="852597"/>
            <a:ext cx="7848872" cy="4891691"/>
          </a:xfrm>
          <a:prstGeom prst="rect">
            <a:avLst/>
          </a:prstGeom>
          <a:noFill/>
          <a:ln>
            <a:noFill/>
          </a:ln>
        </p:spPr>
      </p:pic>
      <p:pic>
        <p:nvPicPr>
          <p:cNvPr id="4" name="Picture 3"/>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1475656" y="5800411"/>
            <a:ext cx="6336030" cy="1052736"/>
          </a:xfrm>
          <a:prstGeom prst="rect">
            <a:avLst/>
          </a:prstGeom>
          <a:noFill/>
          <a:ln>
            <a:noFill/>
          </a:ln>
        </p:spPr>
      </p:pic>
    </p:spTree>
    <p:extLst>
      <p:ext uri="{BB962C8B-B14F-4D97-AF65-F5344CB8AC3E}">
        <p14:creationId xmlns:p14="http://schemas.microsoft.com/office/powerpoint/2010/main" val="9273632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USD May Not be as Compliant</a:t>
            </a:r>
            <a:endParaRPr lang="en-US" sz="1800" dirty="0">
              <a:solidFill>
                <a:srgbClr val="FF0000"/>
              </a:solidFill>
            </a:endParaRPr>
          </a:p>
        </p:txBody>
      </p:sp>
      <p:sp>
        <p:nvSpPr>
          <p:cNvPr id="3" name="Text Box 22">
            <a:extLst>
              <a:ext uri="{FF2B5EF4-FFF2-40B4-BE49-F238E27FC236}">
                <a16:creationId xmlns:a16="http://schemas.microsoft.com/office/drawing/2014/main" id="{22083F15-447A-5F18-1CD9-931EC98713C6}"/>
              </a:ext>
            </a:extLst>
          </p:cNvPr>
          <p:cNvSpPr txBox="1">
            <a:spLocks noChangeArrowheads="1"/>
          </p:cNvSpPr>
          <p:nvPr/>
        </p:nvSpPr>
        <p:spPr bwMode="auto">
          <a:xfrm>
            <a:off x="1369156" y="6604436"/>
            <a:ext cx="1838794" cy="246682"/>
          </a:xfrm>
          <a:prstGeom prst="rect">
            <a:avLst/>
          </a:prstGeom>
          <a:noFill/>
          <a:ln w="9525" algn="ctr">
            <a:noFill/>
            <a:miter lim="800000"/>
            <a:headEnd/>
            <a:tailEnd/>
          </a:ln>
        </p:spPr>
        <p:txBody>
          <a:bodyPr wrap="square" tIns="81000" bIns="81000">
            <a:spAutoFit/>
          </a:bodyPr>
          <a:lstStyle/>
          <a:p>
            <a:pPr>
              <a:lnSpc>
                <a:spcPct val="90000"/>
              </a:lnSpc>
              <a:spcBef>
                <a:spcPct val="50000"/>
              </a:spcBef>
            </a:pPr>
            <a:r>
              <a:rPr lang="en-US" sz="600" dirty="0">
                <a:latin typeface="Times New Roman" pitchFamily="18" charset="0"/>
                <a:cs typeface="Times New Roman" pitchFamily="18" charset="0"/>
              </a:rPr>
              <a:t>Chart from </a:t>
            </a:r>
            <a:r>
              <a:rPr lang="en-US" sz="600" dirty="0" smtClean="0">
                <a:latin typeface="Times New Roman" pitchFamily="18" charset="0"/>
                <a:cs typeface="Times New Roman" pitchFamily="18" charset="0"/>
              </a:rPr>
              <a:t>Bloomberg, San Francisco Fed, </a:t>
            </a:r>
            <a:endParaRPr lang="en-US" sz="600" dirty="0">
              <a:latin typeface="Times New Roman" pitchFamily="18" charset="0"/>
              <a:cs typeface="Times New Roman" pitchFamily="18" charset="0"/>
            </a:endParaRPr>
          </a:p>
        </p:txBody>
      </p:sp>
      <p:pic>
        <p:nvPicPr>
          <p:cNvPr id="5" name="Picture 4"/>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683568" y="836712"/>
            <a:ext cx="7416824" cy="5616624"/>
          </a:xfrm>
          <a:prstGeom prst="rect">
            <a:avLst/>
          </a:prstGeom>
          <a:noFill/>
          <a:ln>
            <a:noFill/>
          </a:ln>
        </p:spPr>
      </p:pic>
    </p:spTree>
    <p:extLst>
      <p:ext uri="{BB962C8B-B14F-4D97-AF65-F5344CB8AC3E}">
        <p14:creationId xmlns:p14="http://schemas.microsoft.com/office/powerpoint/2010/main" val="19324989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rgbClr val="0070C0"/>
                </a:solidFill>
              </a:rPr>
              <a:t>CNY </a:t>
            </a:r>
            <a:r>
              <a:rPr lang="en-US" sz="1800" dirty="0" smtClean="0">
                <a:solidFill>
                  <a:schemeClr val="tx1"/>
                </a:solidFill>
              </a:rPr>
              <a:t>is Far More Vulnerable Today, with Knock On Vulnerabilities</a:t>
            </a:r>
            <a:endParaRPr lang="en-US" sz="1800" dirty="0">
              <a:solidFill>
                <a:srgbClr val="C00000"/>
              </a:solidFill>
            </a:endParaRPr>
          </a:p>
        </p:txBody>
      </p:sp>
      <p:pic>
        <p:nvPicPr>
          <p:cNvPr id="7" name="Picture 6"/>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331640" y="824753"/>
            <a:ext cx="6624736" cy="5982447"/>
          </a:xfrm>
          <a:prstGeom prst="rect">
            <a:avLst/>
          </a:prstGeom>
          <a:noFill/>
          <a:ln>
            <a:noFill/>
          </a:ln>
        </p:spPr>
      </p:pic>
    </p:spTree>
    <p:extLst>
      <p:ext uri="{BB962C8B-B14F-4D97-AF65-F5344CB8AC3E}">
        <p14:creationId xmlns:p14="http://schemas.microsoft.com/office/powerpoint/2010/main" val="5261472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smtClean="0">
                <a:solidFill>
                  <a:schemeClr val="tx1"/>
                </a:solidFill>
                <a:cs typeface="Times New Roman" pitchFamily="18" charset="0"/>
              </a:rPr>
              <a:t>And EM Asia FX are in any Case Vulnerable to Risk Re-pricing</a:t>
            </a:r>
            <a:endParaRPr lang="en-US" sz="1800" i="1" dirty="0">
              <a:solidFill>
                <a:srgbClr val="C00000"/>
              </a:solidFill>
            </a:endParaRPr>
          </a:p>
        </p:txBody>
      </p:sp>
      <p:pic>
        <p:nvPicPr>
          <p:cNvPr id="4" name="Picture 3"/>
          <p:cNvPicPr>
            <a:picLocks noChangeAspect="1"/>
          </p:cNvPicPr>
          <p:nvPr/>
        </p:nvPicPr>
        <p:blipFill>
          <a:blip r:embed="rId3"/>
          <a:stretch>
            <a:fillRect/>
          </a:stretch>
        </p:blipFill>
        <p:spPr>
          <a:xfrm>
            <a:off x="4174722" y="842158"/>
            <a:ext cx="4968552" cy="5616624"/>
          </a:xfrm>
          <a:prstGeom prst="rect">
            <a:avLst/>
          </a:prstGeom>
        </p:spPr>
      </p:pic>
      <p:pic>
        <p:nvPicPr>
          <p:cNvPr id="8" name="Picture 7"/>
          <p:cNvPicPr>
            <a:picLocks noChangeAspect="1"/>
          </p:cNvPicPr>
          <p:nvPr/>
        </p:nvPicPr>
        <p:blipFill>
          <a:blip r:embed="rId4"/>
          <a:stretch>
            <a:fillRect/>
          </a:stretch>
        </p:blipFill>
        <p:spPr>
          <a:xfrm>
            <a:off x="107504" y="836712"/>
            <a:ext cx="4176464" cy="3335298"/>
          </a:xfrm>
          <a:prstGeom prst="rect">
            <a:avLst/>
          </a:prstGeom>
        </p:spPr>
      </p:pic>
      <p:pic>
        <p:nvPicPr>
          <p:cNvPr id="9" name="Picture 8"/>
          <p:cNvPicPr>
            <a:picLocks noChangeAspect="1"/>
          </p:cNvPicPr>
          <p:nvPr/>
        </p:nvPicPr>
        <p:blipFill>
          <a:blip r:embed="rId5"/>
          <a:stretch>
            <a:fillRect/>
          </a:stretch>
        </p:blipFill>
        <p:spPr>
          <a:xfrm>
            <a:off x="35497" y="5157192"/>
            <a:ext cx="4449886" cy="1446963"/>
          </a:xfrm>
          <a:prstGeom prst="rect">
            <a:avLst/>
          </a:prstGeom>
        </p:spPr>
      </p:pic>
      <p:pic>
        <p:nvPicPr>
          <p:cNvPr id="10" name="Picture 9"/>
          <p:cNvPicPr>
            <a:picLocks noChangeAspect="1"/>
          </p:cNvPicPr>
          <p:nvPr/>
        </p:nvPicPr>
        <p:blipFill>
          <a:blip r:embed="rId6"/>
          <a:stretch>
            <a:fillRect/>
          </a:stretch>
        </p:blipFill>
        <p:spPr>
          <a:xfrm>
            <a:off x="35496" y="4173689"/>
            <a:ext cx="4449887" cy="983503"/>
          </a:xfrm>
          <a:prstGeom prst="rect">
            <a:avLst/>
          </a:prstGeom>
        </p:spPr>
      </p:pic>
    </p:spTree>
    <p:extLst>
      <p:ext uri="{BB962C8B-B14F-4D97-AF65-F5344CB8AC3E}">
        <p14:creationId xmlns:p14="http://schemas.microsoft.com/office/powerpoint/2010/main" val="31597404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193918" y="1023286"/>
            <a:ext cx="8862376" cy="5091066"/>
          </a:xfrm>
          <a:prstGeom prst="rect">
            <a:avLst/>
          </a:prstGeom>
          <a:noFill/>
          <a:ln/>
        </p:spPr>
        <p:txBody>
          <a:bodyPr lIns="98715" tIns="49357" rIns="98715" bIns="49357"/>
          <a:lstStyle/>
          <a:p>
            <a:r>
              <a:rPr lang="en-SG" sz="1000" b="1" dirty="0"/>
              <a:t>Important Information</a:t>
            </a:r>
            <a:endParaRPr lang="en-US" sz="1000" dirty="0"/>
          </a:p>
          <a:p>
            <a:r>
              <a:rPr lang="en-SG" sz="700" dirty="0"/>
              <a:t>This publication has been prepared by Mizuho Bank, Ltd. (“Mizuho”) and represents the views of the author.  It has not been prepared by an independent research department and it has not been prepared in accordance with legal requirements in any country or jurisdiction designed to promote the independence of investment research and is not subject to any prohibition on dealing ahead of the dissemination of investment research. </a:t>
            </a:r>
          </a:p>
          <a:p>
            <a:endParaRPr lang="en-US" sz="1700" dirty="0"/>
          </a:p>
          <a:p>
            <a:r>
              <a:rPr lang="en-SG" sz="1000" b="1" dirty="0"/>
              <a:t>Disclaimer</a:t>
            </a:r>
            <a:endParaRPr lang="en-US" sz="1000" dirty="0"/>
          </a:p>
          <a:p>
            <a:r>
              <a:rPr lang="en-SG" sz="700" dirty="0"/>
              <a:t>Unless otherwise stated, all views or opinions herein are solely those of the author(s) as of the date of this publication and are not to be relied upon as authoritative or taken in substitution for the exercise of judgement by any recipient, and are subject to change without notice. </a:t>
            </a:r>
            <a:endParaRPr lang="en-US" sz="700" dirty="0"/>
          </a:p>
          <a:p>
            <a:r>
              <a:rPr lang="en-SG" sz="700" dirty="0"/>
              <a:t>This publication has been prepared by Mizuho solely from publicly available information. Information contained herein and the data underlying it have been obtained from, or based upon, sources believed by us to be reliable, but no assurance can be given that the information, data or any computations based thereon are accurate or complete. This publication provides general background information only. It is information in summary form and does not purport to be complete</a:t>
            </a:r>
            <a:r>
              <a:rPr lang="en-SG" sz="700" b="1" dirty="0"/>
              <a:t>. </a:t>
            </a:r>
            <a:r>
              <a:rPr lang="en-SG" sz="700" dirty="0"/>
              <a:t>This publication has been prepared for information purposes only and is not intended by Mizuho or its affiliates to constitute investment, legal, accounting, tax or other advice of any kind and all recipients of this publication are advised to contact independent advisors in order to evaluate the publication, including, without limitation, the suitability of any security, commodity, futures contract or instrument or related derivative (hereinafter, a “financial instrument”), product or strategy herein described. This publication is not intended to be relied upon as advice to investors or potential investors and does not take into account investment objectives, financial situation or needs of any particular investor. It is not intended for persons who are Retail Clients within the meaning of the United Kingdom’s Financial Conduct Authority rules nor for persons who are restricted in accordance with US, Japanese, Singapore or any other applicable securities laws.</a:t>
            </a:r>
            <a:endParaRPr lang="en-US" sz="700" dirty="0"/>
          </a:p>
          <a:p>
            <a:r>
              <a:rPr lang="en-SG" sz="700" dirty="0"/>
              <a:t>This publication has been prepared for information purposes only and is not intended by Mizuho to market any financial instrument, product or service or serve as a recommendation to take or refrain from taking any particular course of action or participate in any trading or other strategy. This publication is not an offer to buy or sell or a solicitation of any offer to buy or sell any security or any of the assets, businesses or undertakings described herein, or any other financial instrument, nor is it an offer to participate in any trading or other strategy, nor a disclosure document under applicable laws, rules, regulations or guidelines. Nothing contained herein is in any way intended by Mizuho or its affiliates to offer, solicit and/or market any financial instrument, product or service, or to act as any inducement to enter into any contract or commitment whatsoever.  Neither the author, Mizuho nor any affiliate accepts any liability whatsoever with respect to the use of this publication or its contents </a:t>
            </a:r>
            <a:r>
              <a:rPr lang="en-US" sz="700" dirty="0"/>
              <a:t>or for any errors or omissions herein</a:t>
            </a:r>
            <a:r>
              <a:rPr lang="en-SG" sz="700" dirty="0"/>
              <a:t>.</a:t>
            </a:r>
            <a:endParaRPr lang="en-US" sz="700" dirty="0"/>
          </a:p>
          <a:p>
            <a:r>
              <a:rPr lang="en-SG" sz="700" dirty="0"/>
              <a:t>Mizuho and its affiliates, connected companies, employees or clients may take the other side of any order by you, enter into transactions contrary to any recommendations contained herein or have positions or make markets or act as principal or agent in transactions in any securities mentioned herein or derivative transactions relating thereto or perform or seek financial or advisory services for the issuers of those securities or financial instruments.</a:t>
            </a:r>
            <a:endParaRPr lang="en-US" sz="700" dirty="0"/>
          </a:p>
          <a:p>
            <a:r>
              <a:rPr lang="en-SG" sz="700" dirty="0"/>
              <a:t>All of the information contained in this publication is subject to further modification without prior notice and any and all opinions, forecasts, projections or forward-looking statements contained herein shall not be relied upon as facts nor relied upon as any indication of future results. Opinions stated in this publication are subject to change without notice. Future results may materially vary from such opinions, forecasts, projections or forward-looking statements. The information contained in this publication may not be current due to, among other things, changes in the financial markets or economic environment. </a:t>
            </a:r>
            <a:r>
              <a:rPr lang="en-US" sz="700" dirty="0"/>
              <a:t>Mizuho has no obligation to update any information contained in this publication. </a:t>
            </a:r>
            <a:r>
              <a:rPr lang="en-SG" sz="700" dirty="0"/>
              <a:t>Past performance is not indicative of future performance. </a:t>
            </a:r>
            <a:endParaRPr lang="en-US" sz="700" dirty="0"/>
          </a:p>
          <a:p>
            <a:r>
              <a:rPr lang="en-US" sz="700" dirty="0"/>
              <a:t>This is a strictly privileged and confidential publication. This publication contains information addressed only to a specific individual and is not intended for distribution to, or use by, any person other than the named addressee or any person or entity in any jurisdiction or country where such distribution or use would be contrary to law or regulation. Save with Mizuho’s prior written consent, you may not disclose, divulge, reproduce or furnish any information contained herein to any other party. Please notify the sender immediately if you have mistakenly received this publication.</a:t>
            </a:r>
          </a:p>
          <a:p>
            <a:r>
              <a:rPr lang="en-SG" sz="700" b="1" dirty="0"/>
              <a:t>Singapore</a:t>
            </a:r>
            <a:r>
              <a:rPr lang="en-SG" sz="700" dirty="0"/>
              <a:t>: Mizuho is licensed as a bank under the Banking Act (Chapter 19) of Singapore, and is regulated by the Monetary Authority of Singapore.</a:t>
            </a:r>
            <a:endParaRPr lang="en-US" sz="700" dirty="0"/>
          </a:p>
          <a:p>
            <a:r>
              <a:rPr lang="en-SG" sz="700" b="1" dirty="0"/>
              <a:t>Japan: </a:t>
            </a:r>
            <a:r>
              <a:rPr lang="en-SG" sz="700" dirty="0"/>
              <a:t>Mizuho is authorised and regulated by the Financial Services Agency of Japan.</a:t>
            </a:r>
            <a:endParaRPr lang="en-US" sz="700" dirty="0"/>
          </a:p>
          <a:p>
            <a:r>
              <a:rPr lang="en-SG" sz="700" b="1" dirty="0"/>
              <a:t>United Kingdom / European Economic Area: </a:t>
            </a:r>
            <a:r>
              <a:rPr lang="en-SG" sz="700" dirty="0"/>
              <a:t>In the UK, Mizuho is authorised by the Prudential Regulation Authority and subject to regulation by the Financial Conduct Authority and limited regulation by the Prudential Regulation Authority. Details about the extent of MHBK's regulation by the Prudential Regulation Authority are available upon request. This publication may also be distributed by Mizuho International plc (“MHI”). MHI is authorised by the Prudential Regulation Authority and regulated by the Financial Conduct Authority and the Prudential Regulation Authority.</a:t>
            </a:r>
            <a:endParaRPr lang="en-US" sz="700" dirty="0"/>
          </a:p>
          <a:p>
            <a:r>
              <a:rPr lang="en-SG" sz="700" b="1" dirty="0"/>
              <a:t>United States: </a:t>
            </a:r>
            <a:r>
              <a:rPr lang="en-SG" sz="700" dirty="0"/>
              <a:t>This publication is not a “research report” as defined in Commodity Futures Trading Commission (“CFTC”) Regulations 1.71 and 23.605. The content of publications distributed by Mizuho Securities USA Inc. (“MSUSA”) is the responsibility of MSUSA. The content of publications distributed directly to US customers by Mizuho is the responsibility of Mizuho. US investors must effect any order for a security that is the subject of this report through MSUSA. </a:t>
            </a:r>
            <a:endParaRPr lang="en-US" sz="700" dirty="0"/>
          </a:p>
          <a:p>
            <a:r>
              <a:rPr lang="en-SG" sz="700" dirty="0"/>
              <a:t>© 2014 Mizuho Bank Ltd. </a:t>
            </a:r>
            <a:endParaRPr lang="en-US" sz="700" dirty="0"/>
          </a:p>
          <a:p>
            <a:pPr marL="370179" indent="-370179">
              <a:spcBef>
                <a:spcPct val="20000"/>
              </a:spcBef>
              <a:buFont typeface="Arial" pitchFamily="34" charset="0"/>
              <a:buChar char="•"/>
              <a:defRPr/>
            </a:pPr>
            <a:endParaRPr kumimoji="1" lang="en-US" altLang="ja-JP" sz="1700" dirty="0">
              <a:latin typeface="Arial" pitchFamily="34" charset="0"/>
              <a:cs typeface="Arial" pitchFamily="34" charset="0"/>
            </a:endParaRPr>
          </a:p>
        </p:txBody>
      </p:sp>
      <p:sp>
        <p:nvSpPr>
          <p:cNvPr id="4" name="Title 1"/>
          <p:cNvSpPr>
            <a:spLocks noGrp="1"/>
          </p:cNvSpPr>
          <p:nvPr>
            <p:ph type="title"/>
          </p:nvPr>
        </p:nvSpPr>
        <p:spPr>
          <a:xfrm>
            <a:off x="320792" y="0"/>
            <a:ext cx="8500990" cy="796473"/>
          </a:xfrm>
        </p:spPr>
        <p:txBody>
          <a:bodyPr/>
          <a:lstStyle/>
          <a:p>
            <a:r>
              <a:rPr lang="en-US" dirty="0">
                <a:latin typeface="+mj-lt"/>
              </a:rPr>
              <a:t>Disclaimer</a:t>
            </a:r>
          </a:p>
        </p:txBody>
      </p:sp>
    </p:spTree>
    <p:extLst>
      <p:ext uri="{BB962C8B-B14F-4D97-AF65-F5344CB8AC3E}">
        <p14:creationId xmlns:p14="http://schemas.microsoft.com/office/powerpoint/2010/main" val="3523850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cs typeface="Times New Roman" pitchFamily="18" charset="0"/>
              </a:rPr>
              <a:t>Re-visiting Earlier Assessments of Trump 2.0</a:t>
            </a:r>
            <a:endParaRPr lang="en-US" sz="1800" i="1" dirty="0">
              <a:solidFill>
                <a:srgbClr val="7030A0"/>
              </a:solidFill>
            </a:endParaRPr>
          </a:p>
        </p:txBody>
      </p:sp>
      <p:pic>
        <p:nvPicPr>
          <p:cNvPr id="3" name="Picture 2"/>
          <p:cNvPicPr>
            <a:picLocks noChangeAspect="1"/>
          </p:cNvPicPr>
          <p:nvPr/>
        </p:nvPicPr>
        <p:blipFill>
          <a:blip r:embed="rId3"/>
          <a:stretch>
            <a:fillRect/>
          </a:stretch>
        </p:blipFill>
        <p:spPr>
          <a:xfrm>
            <a:off x="827583" y="908720"/>
            <a:ext cx="7138925" cy="5675364"/>
          </a:xfrm>
          <a:prstGeom prst="rect">
            <a:avLst/>
          </a:prstGeom>
        </p:spPr>
      </p:pic>
      <p:sp>
        <p:nvSpPr>
          <p:cNvPr id="5" name="Rectangle 4"/>
          <p:cNvSpPr/>
          <p:nvPr/>
        </p:nvSpPr>
        <p:spPr>
          <a:xfrm>
            <a:off x="3851920" y="3732050"/>
            <a:ext cx="3816424" cy="216024"/>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6" name="Rectangle 5"/>
          <p:cNvSpPr/>
          <p:nvPr/>
        </p:nvSpPr>
        <p:spPr>
          <a:xfrm>
            <a:off x="3995936" y="4509120"/>
            <a:ext cx="504056" cy="216024"/>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7" name="Rectangle 6"/>
          <p:cNvSpPr/>
          <p:nvPr/>
        </p:nvSpPr>
        <p:spPr>
          <a:xfrm>
            <a:off x="2195736" y="5222566"/>
            <a:ext cx="2304256" cy="216024"/>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8" name="Rectangle 7"/>
          <p:cNvSpPr/>
          <p:nvPr/>
        </p:nvSpPr>
        <p:spPr>
          <a:xfrm>
            <a:off x="2555776" y="5936012"/>
            <a:ext cx="2592288" cy="216024"/>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9" name="Rectangle 8"/>
          <p:cNvSpPr/>
          <p:nvPr/>
        </p:nvSpPr>
        <p:spPr>
          <a:xfrm>
            <a:off x="2204120" y="4445496"/>
            <a:ext cx="4464496" cy="216024"/>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10" name="Rectangle 9"/>
          <p:cNvSpPr/>
          <p:nvPr/>
        </p:nvSpPr>
        <p:spPr>
          <a:xfrm>
            <a:off x="2339752" y="3927930"/>
            <a:ext cx="1944216" cy="221149"/>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Tree>
    <p:extLst>
      <p:ext uri="{BB962C8B-B14F-4D97-AF65-F5344CB8AC3E}">
        <p14:creationId xmlns:p14="http://schemas.microsoft.com/office/powerpoint/2010/main" val="375112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cs typeface="Times New Roman" pitchFamily="18" charset="0"/>
              </a:rPr>
              <a:t>The Post-Shooting Trump 2.0 Assessment (15</a:t>
            </a:r>
            <a:r>
              <a:rPr lang="en-US" sz="1800" baseline="30000" dirty="0" smtClean="0">
                <a:solidFill>
                  <a:schemeClr val="tx1"/>
                </a:solidFill>
                <a:cs typeface="Times New Roman" pitchFamily="18" charset="0"/>
              </a:rPr>
              <a:t>th</a:t>
            </a:r>
            <a:r>
              <a:rPr lang="en-US" sz="1800" dirty="0" smtClean="0">
                <a:solidFill>
                  <a:schemeClr val="tx1"/>
                </a:solidFill>
                <a:cs typeface="Times New Roman" pitchFamily="18" charset="0"/>
              </a:rPr>
              <a:t> July)</a:t>
            </a:r>
            <a:endParaRPr lang="en-US" sz="1800" i="1" dirty="0">
              <a:solidFill>
                <a:srgbClr val="7030A0"/>
              </a:solidFill>
            </a:endParaRPr>
          </a:p>
        </p:txBody>
      </p:sp>
      <p:pic>
        <p:nvPicPr>
          <p:cNvPr id="4" name="Picture 3"/>
          <p:cNvPicPr>
            <a:picLocks noChangeAspect="1"/>
          </p:cNvPicPr>
          <p:nvPr/>
        </p:nvPicPr>
        <p:blipFill>
          <a:blip r:embed="rId3"/>
          <a:stretch>
            <a:fillRect/>
          </a:stretch>
        </p:blipFill>
        <p:spPr>
          <a:xfrm>
            <a:off x="107504" y="836712"/>
            <a:ext cx="3169486" cy="4680520"/>
          </a:xfrm>
          <a:prstGeom prst="rect">
            <a:avLst/>
          </a:prstGeom>
        </p:spPr>
      </p:pic>
      <p:pic>
        <p:nvPicPr>
          <p:cNvPr id="6" name="Picture 5"/>
          <p:cNvPicPr>
            <a:picLocks noChangeAspect="1"/>
          </p:cNvPicPr>
          <p:nvPr/>
        </p:nvPicPr>
        <p:blipFill>
          <a:blip r:embed="rId4"/>
          <a:stretch>
            <a:fillRect/>
          </a:stretch>
        </p:blipFill>
        <p:spPr>
          <a:xfrm>
            <a:off x="395536" y="5557469"/>
            <a:ext cx="2763744" cy="1032915"/>
          </a:xfrm>
          <a:prstGeom prst="rect">
            <a:avLst/>
          </a:prstGeom>
        </p:spPr>
      </p:pic>
      <p:pic>
        <p:nvPicPr>
          <p:cNvPr id="7" name="Picture 6"/>
          <p:cNvPicPr>
            <a:picLocks noChangeAspect="1"/>
          </p:cNvPicPr>
          <p:nvPr/>
        </p:nvPicPr>
        <p:blipFill>
          <a:blip r:embed="rId5"/>
          <a:stretch>
            <a:fillRect/>
          </a:stretch>
        </p:blipFill>
        <p:spPr>
          <a:xfrm>
            <a:off x="3347864" y="836712"/>
            <a:ext cx="2822409" cy="5904656"/>
          </a:xfrm>
          <a:prstGeom prst="rect">
            <a:avLst/>
          </a:prstGeom>
        </p:spPr>
      </p:pic>
      <p:pic>
        <p:nvPicPr>
          <p:cNvPr id="8" name="Picture 7"/>
          <p:cNvPicPr>
            <a:picLocks noChangeAspect="1"/>
          </p:cNvPicPr>
          <p:nvPr/>
        </p:nvPicPr>
        <p:blipFill>
          <a:blip r:embed="rId6"/>
          <a:stretch>
            <a:fillRect/>
          </a:stretch>
        </p:blipFill>
        <p:spPr>
          <a:xfrm>
            <a:off x="6203598" y="819885"/>
            <a:ext cx="2940402" cy="736907"/>
          </a:xfrm>
          <a:prstGeom prst="rect">
            <a:avLst/>
          </a:prstGeom>
        </p:spPr>
      </p:pic>
      <p:pic>
        <p:nvPicPr>
          <p:cNvPr id="9" name="Picture 8"/>
          <p:cNvPicPr>
            <a:picLocks noChangeAspect="1"/>
          </p:cNvPicPr>
          <p:nvPr/>
        </p:nvPicPr>
        <p:blipFill>
          <a:blip r:embed="rId7"/>
          <a:stretch>
            <a:fillRect/>
          </a:stretch>
        </p:blipFill>
        <p:spPr>
          <a:xfrm>
            <a:off x="6189135" y="1523183"/>
            <a:ext cx="2904703" cy="1977825"/>
          </a:xfrm>
          <a:prstGeom prst="rect">
            <a:avLst/>
          </a:prstGeom>
        </p:spPr>
      </p:pic>
      <p:sp>
        <p:nvSpPr>
          <p:cNvPr id="10" name="Rectangle 9"/>
          <p:cNvSpPr/>
          <p:nvPr/>
        </p:nvSpPr>
        <p:spPr>
          <a:xfrm>
            <a:off x="3484863" y="2780928"/>
            <a:ext cx="2654109" cy="360040"/>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11" name="Rectangle 10"/>
          <p:cNvSpPr/>
          <p:nvPr/>
        </p:nvSpPr>
        <p:spPr>
          <a:xfrm>
            <a:off x="6273721" y="908721"/>
            <a:ext cx="2820117" cy="591052"/>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12" name="Rectangle 11"/>
          <p:cNvSpPr/>
          <p:nvPr/>
        </p:nvSpPr>
        <p:spPr>
          <a:xfrm>
            <a:off x="251520" y="4725144"/>
            <a:ext cx="2952328" cy="792088"/>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
        <p:nvSpPr>
          <p:cNvPr id="13" name="Rectangle 12"/>
          <p:cNvSpPr/>
          <p:nvPr/>
        </p:nvSpPr>
        <p:spPr>
          <a:xfrm>
            <a:off x="576045" y="5589240"/>
            <a:ext cx="2654109" cy="576064"/>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spTree>
    <p:extLst>
      <p:ext uri="{BB962C8B-B14F-4D97-AF65-F5344CB8AC3E}">
        <p14:creationId xmlns:p14="http://schemas.microsoft.com/office/powerpoint/2010/main" val="5276966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solidFill>
                  <a:schemeClr val="tx2">
                    <a:lumMod val="60000"/>
                    <a:lumOff val="40000"/>
                  </a:schemeClr>
                </a:solidFill>
              </a:rPr>
              <a:t>US Elections</a:t>
            </a:r>
            <a:r>
              <a:rPr lang="en-US" sz="1800" dirty="0">
                <a:solidFill>
                  <a:schemeClr val="tx1"/>
                </a:solidFill>
              </a:rPr>
              <a:t>: </a:t>
            </a:r>
            <a:r>
              <a:rPr lang="en-US" sz="1800" dirty="0">
                <a:solidFill>
                  <a:srgbClr val="C00000"/>
                </a:solidFill>
              </a:rPr>
              <a:t>Bracing for </a:t>
            </a:r>
            <a:r>
              <a:rPr lang="en-US" sz="1800" dirty="0">
                <a:solidFill>
                  <a:schemeClr val="accent5">
                    <a:lumMod val="75000"/>
                  </a:schemeClr>
                </a:solidFill>
              </a:rPr>
              <a:t>Trump  2.0</a:t>
            </a:r>
            <a:r>
              <a:rPr lang="en-US" sz="1800" dirty="0">
                <a:solidFill>
                  <a:schemeClr val="tx1"/>
                </a:solidFill>
              </a:rPr>
              <a:t>?</a:t>
            </a:r>
            <a:endParaRPr lang="en-US" sz="1600" b="0" i="1" dirty="0">
              <a:solidFill>
                <a:srgbClr val="0070C0"/>
              </a:solidFill>
            </a:endParaRPr>
          </a:p>
        </p:txBody>
      </p:sp>
      <p:graphicFrame>
        <p:nvGraphicFramePr>
          <p:cNvPr id="3" name="Diagram 2"/>
          <p:cNvGraphicFramePr/>
          <p:nvPr>
            <p:extLst/>
          </p:nvPr>
        </p:nvGraphicFramePr>
        <p:xfrm>
          <a:off x="107504" y="847764"/>
          <a:ext cx="8928992" cy="56775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CD5494EE-52B4-2E55-CB5C-77B82DDC2F53}"/>
              </a:ext>
            </a:extLst>
          </p:cNvPr>
          <p:cNvGraphicFramePr/>
          <p:nvPr>
            <p:extLst/>
          </p:nvPr>
        </p:nvGraphicFramePr>
        <p:xfrm>
          <a:off x="6156176" y="764703"/>
          <a:ext cx="3256456" cy="308456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cxnSp>
        <p:nvCxnSpPr>
          <p:cNvPr id="6" name="Straight Arrow Connector 5">
            <a:extLst>
              <a:ext uri="{FF2B5EF4-FFF2-40B4-BE49-F238E27FC236}">
                <a16:creationId xmlns:a16="http://schemas.microsoft.com/office/drawing/2014/main" id="{9210B6E1-919D-C96B-7B38-84FC57C9E29C}"/>
              </a:ext>
            </a:extLst>
          </p:cNvPr>
          <p:cNvCxnSpPr>
            <a:cxnSpLocks/>
          </p:cNvCxnSpPr>
          <p:nvPr/>
        </p:nvCxnSpPr>
        <p:spPr>
          <a:xfrm>
            <a:off x="6012160" y="980728"/>
            <a:ext cx="1924477" cy="200002"/>
          </a:xfrm>
          <a:prstGeom prst="straightConnector1">
            <a:avLst/>
          </a:prstGeom>
          <a:ln w="158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5C8950B9-77F2-3BB0-C85F-45B46DD26288}"/>
              </a:ext>
            </a:extLst>
          </p:cNvPr>
          <p:cNvCxnSpPr>
            <a:cxnSpLocks/>
          </p:cNvCxnSpPr>
          <p:nvPr/>
        </p:nvCxnSpPr>
        <p:spPr>
          <a:xfrm flipV="1">
            <a:off x="5940152" y="1402672"/>
            <a:ext cx="1055452" cy="442152"/>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ED0E035-51EC-42A6-A466-DDF0A7A3B372}"/>
              </a:ext>
            </a:extLst>
          </p:cNvPr>
          <p:cNvCxnSpPr>
            <a:cxnSpLocks/>
          </p:cNvCxnSpPr>
          <p:nvPr/>
        </p:nvCxnSpPr>
        <p:spPr>
          <a:xfrm>
            <a:off x="7750088" y="1169762"/>
            <a:ext cx="88895" cy="525873"/>
          </a:xfrm>
          <a:prstGeom prst="straightConnector1">
            <a:avLst/>
          </a:prstGeom>
          <a:ln w="15875">
            <a:solidFill>
              <a:schemeClr val="accent4">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936AA070-D6B6-5C8F-8ECA-CD5613D01C44}"/>
              </a:ext>
            </a:extLst>
          </p:cNvPr>
          <p:cNvCxnSpPr>
            <a:cxnSpLocks/>
          </p:cNvCxnSpPr>
          <p:nvPr/>
        </p:nvCxnSpPr>
        <p:spPr>
          <a:xfrm>
            <a:off x="6504823" y="1626238"/>
            <a:ext cx="1046636" cy="273097"/>
          </a:xfrm>
          <a:prstGeom prst="straightConnector1">
            <a:avLst/>
          </a:prstGeom>
          <a:ln w="15875">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225DCC2-BF30-1EC5-59E7-9CD5D7A68B16}"/>
              </a:ext>
            </a:extLst>
          </p:cNvPr>
          <p:cNvCxnSpPr>
            <a:cxnSpLocks/>
          </p:cNvCxnSpPr>
          <p:nvPr/>
        </p:nvCxnSpPr>
        <p:spPr>
          <a:xfrm flipV="1">
            <a:off x="5956433" y="2007733"/>
            <a:ext cx="1567895" cy="813625"/>
          </a:xfrm>
          <a:prstGeom prst="straightConnector1">
            <a:avLst/>
          </a:prstGeom>
          <a:ln w="15875">
            <a:solidFill>
              <a:schemeClr val="accent5">
                <a:lumMod val="75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6" name="Rectangle: Rounded Corners 25">
            <a:extLst>
              <a:ext uri="{FF2B5EF4-FFF2-40B4-BE49-F238E27FC236}">
                <a16:creationId xmlns:a16="http://schemas.microsoft.com/office/drawing/2014/main" id="{D7888DE4-F482-6D3B-7446-F6193D1CAA3E}"/>
              </a:ext>
            </a:extLst>
          </p:cNvPr>
          <p:cNvSpPr/>
          <p:nvPr/>
        </p:nvSpPr>
        <p:spPr>
          <a:xfrm>
            <a:off x="7308304" y="4293096"/>
            <a:ext cx="1584176" cy="864096"/>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t>Higher Yields</a:t>
            </a:r>
            <a:endParaRPr lang="en-SG" dirty="0"/>
          </a:p>
        </p:txBody>
      </p:sp>
      <p:cxnSp>
        <p:nvCxnSpPr>
          <p:cNvPr id="36" name="Straight Arrow Connector 35">
            <a:extLst>
              <a:ext uri="{FF2B5EF4-FFF2-40B4-BE49-F238E27FC236}">
                <a16:creationId xmlns:a16="http://schemas.microsoft.com/office/drawing/2014/main" id="{1A6C873A-BF82-884F-F41C-FAB8EFF77438}"/>
              </a:ext>
            </a:extLst>
          </p:cNvPr>
          <p:cNvCxnSpPr>
            <a:cxnSpLocks/>
          </p:cNvCxnSpPr>
          <p:nvPr/>
        </p:nvCxnSpPr>
        <p:spPr>
          <a:xfrm>
            <a:off x="5957547" y="1336355"/>
            <a:ext cx="1350757" cy="3012727"/>
          </a:xfrm>
          <a:prstGeom prst="straightConnector1">
            <a:avLst/>
          </a:prstGeom>
          <a:ln w="158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Rounded Corners 37">
            <a:extLst>
              <a:ext uri="{FF2B5EF4-FFF2-40B4-BE49-F238E27FC236}">
                <a16:creationId xmlns:a16="http://schemas.microsoft.com/office/drawing/2014/main" id="{2989FDB5-AEAE-14E8-739B-A88645CD07D6}"/>
              </a:ext>
            </a:extLst>
          </p:cNvPr>
          <p:cNvSpPr/>
          <p:nvPr/>
        </p:nvSpPr>
        <p:spPr>
          <a:xfrm>
            <a:off x="7308304" y="5445224"/>
            <a:ext cx="1584176" cy="864096"/>
          </a:xfrm>
          <a:prstGeom prst="round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t>Higher Term Premium</a:t>
            </a:r>
            <a:endParaRPr lang="en-SG" dirty="0"/>
          </a:p>
        </p:txBody>
      </p:sp>
      <p:sp>
        <p:nvSpPr>
          <p:cNvPr id="45" name="Rectangle: Rounded Corners 44">
            <a:extLst>
              <a:ext uri="{FF2B5EF4-FFF2-40B4-BE49-F238E27FC236}">
                <a16:creationId xmlns:a16="http://schemas.microsoft.com/office/drawing/2014/main" id="{8DB1203A-F311-78B9-C3C9-B3BDF7C23D60}"/>
              </a:ext>
            </a:extLst>
          </p:cNvPr>
          <p:cNvSpPr/>
          <p:nvPr/>
        </p:nvSpPr>
        <p:spPr>
          <a:xfrm rot="3982671">
            <a:off x="6022416" y="2912611"/>
            <a:ext cx="964814" cy="442924"/>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a:t>Higher Inflation?</a:t>
            </a:r>
            <a:endParaRPr lang="en-SG" sz="1400" dirty="0"/>
          </a:p>
        </p:txBody>
      </p:sp>
      <p:cxnSp>
        <p:nvCxnSpPr>
          <p:cNvPr id="46" name="Straight Arrow Connector 45">
            <a:extLst>
              <a:ext uri="{FF2B5EF4-FFF2-40B4-BE49-F238E27FC236}">
                <a16:creationId xmlns:a16="http://schemas.microsoft.com/office/drawing/2014/main" id="{547B7DA1-981D-B71F-5C67-282E0767256E}"/>
              </a:ext>
            </a:extLst>
          </p:cNvPr>
          <p:cNvCxnSpPr>
            <a:cxnSpLocks/>
            <a:stCxn id="60" idx="1"/>
          </p:cNvCxnSpPr>
          <p:nvPr/>
        </p:nvCxnSpPr>
        <p:spPr>
          <a:xfrm flipV="1">
            <a:off x="6336360" y="5013176"/>
            <a:ext cx="971944" cy="409267"/>
          </a:xfrm>
          <a:prstGeom prst="straightConnector1">
            <a:avLst/>
          </a:prstGeom>
          <a:ln w="15875">
            <a:solidFill>
              <a:schemeClr val="tx2">
                <a:lumMod val="40000"/>
                <a:lumOff val="6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52917C46-F3FE-818B-80B4-4372284C5BF0}"/>
              </a:ext>
            </a:extLst>
          </p:cNvPr>
          <p:cNvCxnSpPr>
            <a:cxnSpLocks/>
          </p:cNvCxnSpPr>
          <p:nvPr/>
        </p:nvCxnSpPr>
        <p:spPr>
          <a:xfrm flipV="1">
            <a:off x="5936225" y="3481700"/>
            <a:ext cx="1210308" cy="689164"/>
          </a:xfrm>
          <a:prstGeom prst="straightConnector1">
            <a:avLst/>
          </a:prstGeom>
          <a:ln w="15875">
            <a:solidFill>
              <a:schemeClr val="accent3">
                <a:lumMod val="5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908D05CF-720A-BF6D-B3A0-1101098B8281}"/>
              </a:ext>
            </a:extLst>
          </p:cNvPr>
          <p:cNvCxnSpPr>
            <a:cxnSpLocks/>
          </p:cNvCxnSpPr>
          <p:nvPr/>
        </p:nvCxnSpPr>
        <p:spPr>
          <a:xfrm>
            <a:off x="6347534" y="5415379"/>
            <a:ext cx="960770" cy="317877"/>
          </a:xfrm>
          <a:prstGeom prst="straightConnector1">
            <a:avLst/>
          </a:prstGeom>
          <a:ln w="15875">
            <a:solidFill>
              <a:schemeClr val="tx2">
                <a:lumMod val="40000"/>
                <a:lumOff val="60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60" name="Right Brace 59">
            <a:extLst>
              <a:ext uri="{FF2B5EF4-FFF2-40B4-BE49-F238E27FC236}">
                <a16:creationId xmlns:a16="http://schemas.microsoft.com/office/drawing/2014/main" id="{173F0EE4-4D4D-40EE-AD9D-502221EEFD12}"/>
              </a:ext>
            </a:extLst>
          </p:cNvPr>
          <p:cNvSpPr/>
          <p:nvPr/>
        </p:nvSpPr>
        <p:spPr>
          <a:xfrm>
            <a:off x="5940152" y="4869160"/>
            <a:ext cx="396208" cy="1106566"/>
          </a:xfrm>
          <a:prstGeom prst="rightBrace">
            <a:avLst/>
          </a:prstGeom>
          <a:ln w="635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G"/>
          </a:p>
        </p:txBody>
      </p:sp>
      <p:sp>
        <p:nvSpPr>
          <p:cNvPr id="66" name="Arrow: Curved Up 65">
            <a:extLst>
              <a:ext uri="{FF2B5EF4-FFF2-40B4-BE49-F238E27FC236}">
                <a16:creationId xmlns:a16="http://schemas.microsoft.com/office/drawing/2014/main" id="{54E9D9B1-F115-0FC2-F213-0D22EC37D96B}"/>
              </a:ext>
            </a:extLst>
          </p:cNvPr>
          <p:cNvSpPr/>
          <p:nvPr/>
        </p:nvSpPr>
        <p:spPr>
          <a:xfrm rot="15817164">
            <a:off x="8227681" y="4045647"/>
            <a:ext cx="1424718" cy="358522"/>
          </a:xfrm>
          <a:prstGeom prst="curvedUp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solidFill>
                <a:schemeClr val="tx1"/>
              </a:solidFill>
            </a:endParaRPr>
          </a:p>
        </p:txBody>
      </p:sp>
      <p:cxnSp>
        <p:nvCxnSpPr>
          <p:cNvPr id="67" name="Straight Arrow Connector 66">
            <a:extLst>
              <a:ext uri="{FF2B5EF4-FFF2-40B4-BE49-F238E27FC236}">
                <a16:creationId xmlns:a16="http://schemas.microsoft.com/office/drawing/2014/main" id="{1352C47C-209B-38D3-4556-7FDE1AA2AA2E}"/>
              </a:ext>
            </a:extLst>
          </p:cNvPr>
          <p:cNvCxnSpPr>
            <a:cxnSpLocks/>
          </p:cNvCxnSpPr>
          <p:nvPr/>
        </p:nvCxnSpPr>
        <p:spPr>
          <a:xfrm flipV="1">
            <a:off x="5899669" y="3779499"/>
            <a:ext cx="1095935" cy="603390"/>
          </a:xfrm>
          <a:prstGeom prst="straightConnector1">
            <a:avLst/>
          </a:prstGeom>
          <a:ln w="6350">
            <a:solidFill>
              <a:schemeClr val="accent3">
                <a:lumMod val="50000"/>
              </a:schemeClr>
            </a:solidFill>
            <a:prstDash val="sysDot"/>
            <a:tailEnd type="diamond"/>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EBFD9463-9EEF-E47F-AE62-F68A2F039140}"/>
              </a:ext>
            </a:extLst>
          </p:cNvPr>
          <p:cNvCxnSpPr>
            <a:cxnSpLocks/>
          </p:cNvCxnSpPr>
          <p:nvPr/>
        </p:nvCxnSpPr>
        <p:spPr>
          <a:xfrm>
            <a:off x="6336360" y="4158172"/>
            <a:ext cx="940512" cy="596817"/>
          </a:xfrm>
          <a:prstGeom prst="straightConnector1">
            <a:avLst/>
          </a:prstGeom>
          <a:ln w="6350">
            <a:solidFill>
              <a:schemeClr val="accent3">
                <a:lumMod val="50000"/>
              </a:schemeClr>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72" name="Rectangle: Rounded Corners 71">
            <a:extLst>
              <a:ext uri="{FF2B5EF4-FFF2-40B4-BE49-F238E27FC236}">
                <a16:creationId xmlns:a16="http://schemas.microsoft.com/office/drawing/2014/main" id="{9A58609C-349A-D7FD-DF72-5B2E25F0032C}"/>
              </a:ext>
            </a:extLst>
          </p:cNvPr>
          <p:cNvSpPr/>
          <p:nvPr/>
        </p:nvSpPr>
        <p:spPr>
          <a:xfrm rot="1852544">
            <a:off x="6493511" y="4146353"/>
            <a:ext cx="787429" cy="31735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t>Tempers</a:t>
            </a:r>
            <a:endParaRPr lang="en-SG" sz="1200" dirty="0"/>
          </a:p>
        </p:txBody>
      </p:sp>
    </p:spTree>
    <p:extLst>
      <p:ext uri="{BB962C8B-B14F-4D97-AF65-F5344CB8AC3E}">
        <p14:creationId xmlns:p14="http://schemas.microsoft.com/office/powerpoint/2010/main" val="2964446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smtClean="0">
                <a:solidFill>
                  <a:schemeClr val="tx1"/>
                </a:solidFill>
                <a:cs typeface="Times New Roman" pitchFamily="18" charset="0"/>
              </a:rPr>
              <a:t>The Early Trump 2.0 Trades Not as Unequivocal?</a:t>
            </a:r>
            <a:endParaRPr lang="en-US" sz="1800" i="1" dirty="0">
              <a:solidFill>
                <a:srgbClr val="C00000"/>
              </a:solidFill>
            </a:endParaRPr>
          </a:p>
        </p:txBody>
      </p:sp>
      <p:pic>
        <p:nvPicPr>
          <p:cNvPr id="3" name="Picture 2"/>
          <p:cNvPicPr>
            <a:picLocks noChangeAspect="1"/>
          </p:cNvPicPr>
          <p:nvPr/>
        </p:nvPicPr>
        <p:blipFill>
          <a:blip r:embed="rId3"/>
          <a:stretch>
            <a:fillRect/>
          </a:stretch>
        </p:blipFill>
        <p:spPr>
          <a:xfrm>
            <a:off x="71264" y="4960695"/>
            <a:ext cx="8750519" cy="1534184"/>
          </a:xfrm>
          <a:prstGeom prst="rect">
            <a:avLst/>
          </a:prstGeom>
        </p:spPr>
      </p:pic>
      <p:pic>
        <p:nvPicPr>
          <p:cNvPr id="4" name="Picture 3"/>
          <p:cNvPicPr>
            <a:picLocks noChangeAspect="1"/>
          </p:cNvPicPr>
          <p:nvPr/>
        </p:nvPicPr>
        <p:blipFill>
          <a:blip r:embed="rId4"/>
          <a:stretch>
            <a:fillRect/>
          </a:stretch>
        </p:blipFill>
        <p:spPr>
          <a:xfrm>
            <a:off x="71264" y="908719"/>
            <a:ext cx="4644752" cy="4001983"/>
          </a:xfrm>
          <a:prstGeom prst="rect">
            <a:avLst/>
          </a:prstGeom>
        </p:spPr>
      </p:pic>
      <p:sp>
        <p:nvSpPr>
          <p:cNvPr id="5" name="Rectangle 4"/>
          <p:cNvSpPr/>
          <p:nvPr/>
        </p:nvSpPr>
        <p:spPr>
          <a:xfrm>
            <a:off x="2123728" y="4968390"/>
            <a:ext cx="288032" cy="1584176"/>
          </a:xfrm>
          <a:prstGeom prst="rect">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SG"/>
          </a:p>
        </p:txBody>
      </p:sp>
      <p:pic>
        <p:nvPicPr>
          <p:cNvPr id="18" name="Picture 17"/>
          <p:cNvPicPr>
            <a:picLocks noChangeAspect="1"/>
          </p:cNvPicPr>
          <p:nvPr/>
        </p:nvPicPr>
        <p:blipFill>
          <a:blip r:embed="rId5"/>
          <a:stretch>
            <a:fillRect/>
          </a:stretch>
        </p:blipFill>
        <p:spPr>
          <a:xfrm>
            <a:off x="4860032" y="1484784"/>
            <a:ext cx="4172316" cy="3475910"/>
          </a:xfrm>
          <a:prstGeom prst="rect">
            <a:avLst/>
          </a:prstGeom>
        </p:spPr>
      </p:pic>
      <p:pic>
        <p:nvPicPr>
          <p:cNvPr id="23" name="Picture 22"/>
          <p:cNvPicPr>
            <a:picLocks noChangeAspect="1"/>
          </p:cNvPicPr>
          <p:nvPr/>
        </p:nvPicPr>
        <p:blipFill>
          <a:blip r:embed="rId6"/>
          <a:stretch>
            <a:fillRect/>
          </a:stretch>
        </p:blipFill>
        <p:spPr>
          <a:xfrm>
            <a:off x="4932041" y="820615"/>
            <a:ext cx="4211959" cy="715108"/>
          </a:xfrm>
          <a:prstGeom prst="rect">
            <a:avLst/>
          </a:prstGeom>
        </p:spPr>
      </p:pic>
      <p:sp>
        <p:nvSpPr>
          <p:cNvPr id="6" name="TextBox 5"/>
          <p:cNvSpPr txBox="1"/>
          <p:nvPr/>
        </p:nvSpPr>
        <p:spPr>
          <a:xfrm>
            <a:off x="971600" y="1772816"/>
            <a:ext cx="1296144" cy="276999"/>
          </a:xfrm>
          <a:prstGeom prst="rect">
            <a:avLst/>
          </a:prstGeom>
          <a:noFill/>
          <a:ln>
            <a:solidFill>
              <a:schemeClr val="bg1">
                <a:lumMod val="50000"/>
              </a:schemeClr>
            </a:solidFill>
          </a:ln>
        </p:spPr>
        <p:txBody>
          <a:bodyPr wrap="square" rtlCol="0">
            <a:spAutoFit/>
          </a:bodyPr>
          <a:lstStyle/>
          <a:p>
            <a:r>
              <a:rPr lang="en-US" sz="1200" dirty="0" smtClean="0"/>
              <a:t>As of 18 July</a:t>
            </a:r>
            <a:endParaRPr lang="en-SG" sz="1200" dirty="0"/>
          </a:p>
        </p:txBody>
      </p:sp>
    </p:spTree>
    <p:extLst>
      <p:ext uri="{BB962C8B-B14F-4D97-AF65-F5344CB8AC3E}">
        <p14:creationId xmlns:p14="http://schemas.microsoft.com/office/powerpoint/2010/main" val="41657410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smtClean="0">
                <a:solidFill>
                  <a:schemeClr val="tx1"/>
                </a:solidFill>
                <a:cs typeface="Times New Roman" pitchFamily="18" charset="0"/>
              </a:rPr>
              <a:t>The Fed Can Dilute, if not, “Wash Out” Bond Market Impact</a:t>
            </a:r>
            <a:endParaRPr lang="en-US" sz="1800" i="1" dirty="0">
              <a:solidFill>
                <a:srgbClr val="C00000"/>
              </a:solidFill>
            </a:endParaRPr>
          </a:p>
        </p:txBody>
      </p:sp>
      <p:pic>
        <p:nvPicPr>
          <p:cNvPr id="3" name="Picture 2"/>
          <p:cNvPicPr>
            <a:picLocks noChangeAspect="1"/>
          </p:cNvPicPr>
          <p:nvPr/>
        </p:nvPicPr>
        <p:blipFill>
          <a:blip r:embed="rId3"/>
          <a:stretch>
            <a:fillRect/>
          </a:stretch>
        </p:blipFill>
        <p:spPr>
          <a:xfrm>
            <a:off x="827584" y="832461"/>
            <a:ext cx="7344816" cy="5620875"/>
          </a:xfrm>
          <a:prstGeom prst="rect">
            <a:avLst/>
          </a:prstGeom>
        </p:spPr>
      </p:pic>
    </p:spTree>
    <p:extLst>
      <p:ext uri="{BB962C8B-B14F-4D97-AF65-F5344CB8AC3E}">
        <p14:creationId xmlns:p14="http://schemas.microsoft.com/office/powerpoint/2010/main" val="10116951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ja-JP" sz="1800" dirty="0" smtClean="0">
                <a:solidFill>
                  <a:schemeClr val="tx1"/>
                </a:solidFill>
                <a:cs typeface="Times New Roman" pitchFamily="18" charset="0"/>
              </a:rPr>
              <a:t>‘</a:t>
            </a:r>
            <a:r>
              <a:rPr lang="en-US" altLang="ja-JP" sz="1800" dirty="0" err="1" smtClean="0">
                <a:solidFill>
                  <a:schemeClr val="tx1"/>
                </a:solidFill>
                <a:cs typeface="Times New Roman" pitchFamily="18" charset="0"/>
              </a:rPr>
              <a:t>Sahm</a:t>
            </a:r>
            <a:r>
              <a:rPr lang="en-US" altLang="ja-JP" sz="1800" dirty="0" smtClean="0">
                <a:solidFill>
                  <a:schemeClr val="tx1"/>
                </a:solidFill>
                <a:cs typeface="Times New Roman" pitchFamily="18" charset="0"/>
              </a:rPr>
              <a:t>’ Thoughts on the Fed</a:t>
            </a:r>
            <a:endParaRPr lang="en-US" sz="1800" i="1" dirty="0">
              <a:solidFill>
                <a:srgbClr val="C00000"/>
              </a:solidFill>
            </a:endParaRPr>
          </a:p>
        </p:txBody>
      </p:sp>
      <p:pic>
        <p:nvPicPr>
          <p:cNvPr id="3" name="Picture 2"/>
          <p:cNvPicPr>
            <a:picLocks noChangeAspect="1"/>
          </p:cNvPicPr>
          <p:nvPr/>
        </p:nvPicPr>
        <p:blipFill>
          <a:blip r:embed="rId3"/>
          <a:stretch>
            <a:fillRect/>
          </a:stretch>
        </p:blipFill>
        <p:spPr>
          <a:xfrm>
            <a:off x="35497" y="836712"/>
            <a:ext cx="3311442" cy="2496360"/>
          </a:xfrm>
          <a:prstGeom prst="rect">
            <a:avLst/>
          </a:prstGeom>
        </p:spPr>
      </p:pic>
      <p:pic>
        <p:nvPicPr>
          <p:cNvPr id="7" name="Picture 6"/>
          <p:cNvPicPr>
            <a:picLocks noChangeAspect="1"/>
          </p:cNvPicPr>
          <p:nvPr/>
        </p:nvPicPr>
        <p:blipFill>
          <a:blip r:embed="rId4"/>
          <a:stretch>
            <a:fillRect/>
          </a:stretch>
        </p:blipFill>
        <p:spPr>
          <a:xfrm>
            <a:off x="3851920" y="836712"/>
            <a:ext cx="3960440" cy="5766914"/>
          </a:xfrm>
          <a:prstGeom prst="rect">
            <a:avLst/>
          </a:prstGeom>
        </p:spPr>
      </p:pic>
      <p:pic>
        <p:nvPicPr>
          <p:cNvPr id="8" name="Picture 7"/>
          <p:cNvPicPr>
            <a:picLocks noChangeAspect="1"/>
          </p:cNvPicPr>
          <p:nvPr/>
        </p:nvPicPr>
        <p:blipFill>
          <a:blip r:embed="rId5"/>
          <a:stretch>
            <a:fillRect/>
          </a:stretch>
        </p:blipFill>
        <p:spPr>
          <a:xfrm>
            <a:off x="251288" y="3068960"/>
            <a:ext cx="3312600" cy="3523515"/>
          </a:xfrm>
          <a:prstGeom prst="rect">
            <a:avLst/>
          </a:prstGeom>
        </p:spPr>
      </p:pic>
    </p:spTree>
    <p:extLst>
      <p:ext uri="{BB962C8B-B14F-4D97-AF65-F5344CB8AC3E}">
        <p14:creationId xmlns:p14="http://schemas.microsoft.com/office/powerpoint/2010/main" val="40575000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4624234" y="4293096"/>
            <a:ext cx="4484270" cy="1440160"/>
          </a:xfrm>
          <a:prstGeom prst="rect">
            <a:avLst/>
          </a:prstGeom>
        </p:spPr>
      </p:pic>
      <p:sp>
        <p:nvSpPr>
          <p:cNvPr id="2" name="Title 1"/>
          <p:cNvSpPr>
            <a:spLocks noGrp="1"/>
          </p:cNvSpPr>
          <p:nvPr>
            <p:ph type="title"/>
          </p:nvPr>
        </p:nvSpPr>
        <p:spPr/>
        <p:txBody>
          <a:bodyPr>
            <a:normAutofit/>
          </a:bodyPr>
          <a:lstStyle/>
          <a:p>
            <a:r>
              <a:rPr lang="en-US" altLang="ja-JP" sz="1800" dirty="0" smtClean="0">
                <a:solidFill>
                  <a:schemeClr val="tx1"/>
                </a:solidFill>
                <a:cs typeface="Times New Roman" pitchFamily="18" charset="0"/>
              </a:rPr>
              <a:t>Trump’s </a:t>
            </a:r>
            <a:r>
              <a:rPr lang="en-US" altLang="ja-JP" sz="1800" dirty="0" smtClean="0">
                <a:solidFill>
                  <a:srgbClr val="7030A0"/>
                </a:solidFill>
                <a:cs typeface="Times New Roman" pitchFamily="18" charset="0"/>
                <a:sym typeface="Wingdings" panose="05000000000000000000" pitchFamily="2" charset="2"/>
              </a:rPr>
              <a:t>Opposing FX Forces </a:t>
            </a:r>
            <a:r>
              <a:rPr lang="en-US" altLang="ja-JP" sz="1800" dirty="0" smtClean="0">
                <a:solidFill>
                  <a:schemeClr val="tx1"/>
                </a:solidFill>
                <a:cs typeface="Times New Roman" pitchFamily="18" charset="0"/>
                <a:sym typeface="Wingdings" panose="05000000000000000000" pitchFamily="2" charset="2"/>
              </a:rPr>
              <a:t>from </a:t>
            </a:r>
            <a:r>
              <a:rPr lang="en-US" altLang="ja-JP" sz="1800" dirty="0" smtClean="0">
                <a:solidFill>
                  <a:srgbClr val="FF0000"/>
                </a:solidFill>
                <a:cs typeface="Times New Roman" pitchFamily="18" charset="0"/>
                <a:sym typeface="Wingdings" panose="05000000000000000000" pitchFamily="2" charset="2"/>
              </a:rPr>
              <a:t>Trade Antagonism </a:t>
            </a:r>
            <a:r>
              <a:rPr lang="en-US" altLang="ja-JP" sz="1800" dirty="0" smtClean="0">
                <a:solidFill>
                  <a:schemeClr val="tx1"/>
                </a:solidFill>
                <a:cs typeface="Times New Roman" pitchFamily="18" charset="0"/>
                <a:sym typeface="Wingdings" panose="05000000000000000000" pitchFamily="2" charset="2"/>
              </a:rPr>
              <a:t>&amp; </a:t>
            </a:r>
            <a:r>
              <a:rPr lang="en-US" altLang="ja-JP" sz="1800" dirty="0" smtClean="0">
                <a:solidFill>
                  <a:srgbClr val="00B0F0"/>
                </a:solidFill>
                <a:cs typeface="Times New Roman" pitchFamily="18" charset="0"/>
                <a:sym typeface="Wingdings" panose="05000000000000000000" pitchFamily="2" charset="2"/>
              </a:rPr>
              <a:t>Devaluation Allegations</a:t>
            </a:r>
            <a:endParaRPr lang="en-US" sz="1800" i="1" dirty="0">
              <a:solidFill>
                <a:srgbClr val="00B0F0"/>
              </a:solidFill>
            </a:endParaRPr>
          </a:p>
        </p:txBody>
      </p:sp>
      <p:pic>
        <p:nvPicPr>
          <p:cNvPr id="5" name="Picture 4"/>
          <p:cNvPicPr>
            <a:picLocks noChangeAspect="1"/>
          </p:cNvPicPr>
          <p:nvPr/>
        </p:nvPicPr>
        <p:blipFill>
          <a:blip r:embed="rId4"/>
          <a:stretch>
            <a:fillRect/>
          </a:stretch>
        </p:blipFill>
        <p:spPr>
          <a:xfrm>
            <a:off x="35497" y="836712"/>
            <a:ext cx="4543394" cy="3672408"/>
          </a:xfrm>
          <a:prstGeom prst="rect">
            <a:avLst/>
          </a:prstGeom>
        </p:spPr>
      </p:pic>
      <p:pic>
        <p:nvPicPr>
          <p:cNvPr id="6" name="Picture 5"/>
          <p:cNvPicPr>
            <a:picLocks noChangeAspect="1"/>
          </p:cNvPicPr>
          <p:nvPr/>
        </p:nvPicPr>
        <p:blipFill>
          <a:blip r:embed="rId5"/>
          <a:stretch>
            <a:fillRect/>
          </a:stretch>
        </p:blipFill>
        <p:spPr>
          <a:xfrm>
            <a:off x="4571288" y="796475"/>
            <a:ext cx="4529613" cy="3496621"/>
          </a:xfrm>
          <a:prstGeom prst="rect">
            <a:avLst/>
          </a:prstGeom>
        </p:spPr>
      </p:pic>
      <p:pic>
        <p:nvPicPr>
          <p:cNvPr id="9" name="Picture 8"/>
          <p:cNvPicPr>
            <a:picLocks noChangeAspect="1"/>
          </p:cNvPicPr>
          <p:nvPr/>
        </p:nvPicPr>
        <p:blipFill>
          <a:blip r:embed="rId6"/>
          <a:stretch>
            <a:fillRect/>
          </a:stretch>
        </p:blipFill>
        <p:spPr>
          <a:xfrm>
            <a:off x="59125" y="4581128"/>
            <a:ext cx="4565109" cy="1702292"/>
          </a:xfrm>
          <a:prstGeom prst="rect">
            <a:avLst/>
          </a:prstGeom>
        </p:spPr>
      </p:pic>
      <p:pic>
        <p:nvPicPr>
          <p:cNvPr id="11" name="Picture 10"/>
          <p:cNvPicPr>
            <a:picLocks noChangeAspect="1"/>
          </p:cNvPicPr>
          <p:nvPr/>
        </p:nvPicPr>
        <p:blipFill>
          <a:blip r:embed="rId7"/>
          <a:stretch>
            <a:fillRect/>
          </a:stretch>
        </p:blipFill>
        <p:spPr>
          <a:xfrm>
            <a:off x="4625795" y="5589240"/>
            <a:ext cx="4518205" cy="1009201"/>
          </a:xfrm>
          <a:prstGeom prst="rect">
            <a:avLst/>
          </a:prstGeom>
        </p:spPr>
      </p:pic>
    </p:spTree>
    <p:extLst>
      <p:ext uri="{BB962C8B-B14F-4D97-AF65-F5344CB8AC3E}">
        <p14:creationId xmlns:p14="http://schemas.microsoft.com/office/powerpoint/2010/main" val="41529976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solidFill>
                  <a:schemeClr val="tx1"/>
                </a:solidFill>
              </a:rPr>
              <a:t>Resultant </a:t>
            </a:r>
            <a:r>
              <a:rPr lang="en-US" sz="1800" dirty="0" smtClean="0">
                <a:solidFill>
                  <a:srgbClr val="FF0000"/>
                </a:solidFill>
              </a:rPr>
              <a:t>JPY-CNY Wedge</a:t>
            </a:r>
            <a:endParaRPr lang="en-US" sz="1800" dirty="0">
              <a:solidFill>
                <a:srgbClr val="FF0000"/>
              </a:solidFill>
            </a:endParaRPr>
          </a:p>
        </p:txBody>
      </p:sp>
      <p:sp>
        <p:nvSpPr>
          <p:cNvPr id="3" name="Text Box 22">
            <a:extLst>
              <a:ext uri="{FF2B5EF4-FFF2-40B4-BE49-F238E27FC236}">
                <a16:creationId xmlns:a16="http://schemas.microsoft.com/office/drawing/2014/main" id="{22083F15-447A-5F18-1CD9-931EC98713C6}"/>
              </a:ext>
            </a:extLst>
          </p:cNvPr>
          <p:cNvSpPr txBox="1">
            <a:spLocks noChangeArrowheads="1"/>
          </p:cNvSpPr>
          <p:nvPr/>
        </p:nvSpPr>
        <p:spPr bwMode="auto">
          <a:xfrm>
            <a:off x="1403648" y="6628627"/>
            <a:ext cx="1838794" cy="246682"/>
          </a:xfrm>
          <a:prstGeom prst="rect">
            <a:avLst/>
          </a:prstGeom>
          <a:noFill/>
          <a:ln w="9525" algn="ctr">
            <a:noFill/>
            <a:miter lim="800000"/>
            <a:headEnd/>
            <a:tailEnd/>
          </a:ln>
        </p:spPr>
        <p:txBody>
          <a:bodyPr wrap="square" tIns="81000" bIns="81000">
            <a:spAutoFit/>
          </a:bodyPr>
          <a:lstStyle/>
          <a:p>
            <a:pPr>
              <a:lnSpc>
                <a:spcPct val="90000"/>
              </a:lnSpc>
              <a:spcBef>
                <a:spcPct val="50000"/>
              </a:spcBef>
            </a:pPr>
            <a:r>
              <a:rPr lang="en-US" sz="600" dirty="0">
                <a:latin typeface="Times New Roman" pitchFamily="18" charset="0"/>
                <a:cs typeface="Times New Roman" pitchFamily="18" charset="0"/>
              </a:rPr>
              <a:t>Chart from </a:t>
            </a:r>
            <a:r>
              <a:rPr lang="en-US" sz="600" dirty="0" smtClean="0">
                <a:latin typeface="Times New Roman" pitchFamily="18" charset="0"/>
                <a:cs typeface="Times New Roman" pitchFamily="18" charset="0"/>
              </a:rPr>
              <a:t>Bloomberg, San Francisco Fed, </a:t>
            </a:r>
            <a:endParaRPr lang="en-US" sz="600" dirty="0">
              <a:latin typeface="Times New Roman" pitchFamily="18" charset="0"/>
              <a:cs typeface="Times New Roman" pitchFamily="18" charset="0"/>
            </a:endParaRPr>
          </a:p>
        </p:txBody>
      </p:sp>
      <p:pic>
        <p:nvPicPr>
          <p:cNvPr id="6" name="Picture 5"/>
          <p:cNvPicPr>
            <a:picLocks noChangeAspect="1"/>
          </p:cNvPicPr>
          <p:nvPr/>
        </p:nvPicPr>
        <p:blipFill>
          <a:blip r:embed="rId3"/>
          <a:stretch>
            <a:fillRect/>
          </a:stretch>
        </p:blipFill>
        <p:spPr>
          <a:xfrm>
            <a:off x="755576" y="908720"/>
            <a:ext cx="7416824" cy="5544616"/>
          </a:xfrm>
          <a:prstGeom prst="rect">
            <a:avLst/>
          </a:prstGeom>
        </p:spPr>
      </p:pic>
    </p:spTree>
    <p:extLst>
      <p:ext uri="{BB962C8B-B14F-4D97-AF65-F5344CB8AC3E}">
        <p14:creationId xmlns:p14="http://schemas.microsoft.com/office/powerpoint/2010/main" val="3176954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160237-Mizuho-FF-PPT-Template-Panacee-A4">
  <a:themeElements>
    <a:clrScheme name="Future Frame">
      <a:dk1>
        <a:srgbClr val="000000"/>
      </a:dk1>
      <a:lt1>
        <a:srgbClr val="FFFFFF"/>
      </a:lt1>
      <a:dk2>
        <a:srgbClr val="140078"/>
      </a:dk2>
      <a:lt2>
        <a:srgbClr val="CCCCCC"/>
      </a:lt2>
      <a:accent1>
        <a:srgbClr val="85C0DB"/>
      </a:accent1>
      <a:accent2>
        <a:srgbClr val="E9C45C"/>
      </a:accent2>
      <a:accent3>
        <a:srgbClr val="8EBA69"/>
      </a:accent3>
      <a:accent4>
        <a:srgbClr val="FF9797"/>
      </a:accent4>
      <a:accent5>
        <a:srgbClr val="A791B3"/>
      </a:accent5>
      <a:accent6>
        <a:srgbClr val="EB9864"/>
      </a:accent6>
      <a:hlink>
        <a:srgbClr val="006FBC"/>
      </a:hlink>
      <a:folHlink>
        <a:srgbClr val="00A5E3"/>
      </a:folHlink>
    </a:clrScheme>
    <a:fontScheme name="Mizuho 2016">
      <a:majorFont>
        <a:latin typeface="Arial"/>
        <a:ea typeface="MS PGothic"/>
        <a:cs typeface="Arial"/>
      </a:majorFont>
      <a:minorFont>
        <a:latin typeface="Arial"/>
        <a:ea typeface="MS PGothic"/>
        <a:cs typeface="Arial"/>
      </a:minorFont>
    </a:fontScheme>
    <a:fmtScheme name="Mizuho 2016">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spDef>
      <a:spPr>
        <a:solidFill>
          <a:schemeClr val="bg2"/>
        </a:solidFill>
        <a:ln>
          <a:noFill/>
        </a:ln>
      </a:spPr>
      <a:bodyPr lIns="0" tIns="0" rIns="0" bIns="0"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pPr>
      <a:bodyPr/>
      <a:lstStyle/>
      <a:style>
        <a:lnRef idx="1">
          <a:schemeClr val="accent1"/>
        </a:lnRef>
        <a:fillRef idx="0">
          <a:schemeClr val="accent1"/>
        </a:fillRef>
        <a:effectRef idx="0">
          <a:schemeClr val="accent1"/>
        </a:effectRef>
        <a:fontRef idx="minor">
          <a:schemeClr val="tx1"/>
        </a:fontRef>
      </a:style>
    </a:lnDef>
    <a:txDef>
      <a:spPr>
        <a:noFill/>
        <a:ln>
          <a:solidFill>
            <a:schemeClr val="bg1">
              <a:lumMod val="50000"/>
            </a:schemeClr>
          </a:solidFill>
        </a:ln>
      </a:spPr>
      <a:bodyPr wrap="square" rtlCol="0">
        <a:spAutoFit/>
      </a:bodyPr>
      <a:lstStyle>
        <a:defPPr>
          <a:defRPr sz="1400" dirty="0"/>
        </a:defPPr>
      </a:lstStyle>
    </a:txDef>
  </a:objectDefaults>
  <a:extraClrSchemeLst/>
  <a:extLst>
    <a:ext uri="{05A4C25C-085E-4340-85A3-A5531E510DB2}">
      <thm15:themeFamily xmlns:thm15="http://schemas.microsoft.com/office/thememl/2012/main" name="160237-Mizuho-FF-PPT-Template-Panacee-A4-v12.potx" id="{4F088A2F-1C72-4473-B8B0-B9AF2AB4BA45}" vid="{77905348-0567-40CD-9A19-2A19487EDF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112906</TotalTime>
  <Words>4492</Words>
  <Application>Microsoft Office PowerPoint</Application>
  <PresentationFormat>On-screen Show (4:3)</PresentationFormat>
  <Paragraphs>163</Paragraphs>
  <Slides>16</Slides>
  <Notes>15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16</vt:i4>
      </vt:variant>
    </vt:vector>
  </HeadingPairs>
  <TitlesOfParts>
    <vt:vector size="27" baseType="lpstr">
      <vt:lpstr>MS PGothic</vt:lpstr>
      <vt:lpstr>Yu Gothic</vt:lpstr>
      <vt:lpstr>Arial</vt:lpstr>
      <vt:lpstr>Arial Narrow</vt:lpstr>
      <vt:lpstr>Book Antiqua</vt:lpstr>
      <vt:lpstr>Calibri</vt:lpstr>
      <vt:lpstr>Courier New</vt:lpstr>
      <vt:lpstr>Times New Roman</vt:lpstr>
      <vt:lpstr>Wingdings</vt:lpstr>
      <vt:lpstr>Wingdings 2</vt:lpstr>
      <vt:lpstr>160237-Mizuho-FF-PPT-Template-Panacee-A4</vt:lpstr>
      <vt:lpstr>Biting the Bullet on Trump 2.0</vt:lpstr>
      <vt:lpstr>Re-visiting Earlier Assessments of Trump 2.0</vt:lpstr>
      <vt:lpstr>The Post-Shooting Trump 2.0 Assessment (15th July)</vt:lpstr>
      <vt:lpstr>US Elections: Bracing for Trump  2.0?</vt:lpstr>
      <vt:lpstr>The Early Trump 2.0 Trades Not as Unequivocal?</vt:lpstr>
      <vt:lpstr>The Fed Can Dilute, if not, “Wash Out” Bond Market Impact</vt:lpstr>
      <vt:lpstr>‘Sahm’ Thoughts on the Fed</vt:lpstr>
      <vt:lpstr>Trump’s Opposing FX Forces from Trade Antagonism &amp; Devaluation Allegations</vt:lpstr>
      <vt:lpstr>Resultant JPY-CNY Wedge</vt:lpstr>
      <vt:lpstr>Trump’s FX Tantrum Tensions</vt:lpstr>
      <vt:lpstr>AXJ Reversion Challenged: Fed Pivot May Not Fully Restore Asia FX</vt:lpstr>
      <vt:lpstr>AXJ Reversion Challenged: Structural Elements May Dampen Asia FX More Durably</vt:lpstr>
      <vt:lpstr>USD May Not be as Compliant</vt:lpstr>
      <vt:lpstr>CNY is Far More Vulnerable Today, with Knock On Vulnerabilities</vt:lpstr>
      <vt:lpstr>And EM Asia FX are in any Case Vulnerable to Risk Re-pricing</vt:lpstr>
      <vt:lpstr>Disclaimer</vt:lpstr>
    </vt:vector>
  </TitlesOfParts>
  <Company>Mizuho Bank,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All’s Fair In Love &amp; War?</dc:title>
  <dc:creator>Huani</dc:creator>
  <cp:lastModifiedBy>Tan Boon Heng</cp:lastModifiedBy>
  <cp:revision>2391</cp:revision>
  <cp:lastPrinted>2020-01-20T08:53:48Z</cp:lastPrinted>
  <dcterms:created xsi:type="dcterms:W3CDTF">2019-10-08T01:37:15Z</dcterms:created>
  <dcterms:modified xsi:type="dcterms:W3CDTF">2024-07-26T02:35:15Z</dcterms:modified>
</cp:coreProperties>
</file>