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2"/>
  </p:notesMasterIdLst>
  <p:sldIdLst>
    <p:sldId id="1171" r:id="rId2"/>
    <p:sldId id="1194" r:id="rId3"/>
    <p:sldId id="1192" r:id="rId4"/>
    <p:sldId id="1182" r:id="rId5"/>
    <p:sldId id="1210" r:id="rId6"/>
    <p:sldId id="1213" r:id="rId7"/>
    <p:sldId id="1220" r:id="rId8"/>
    <p:sldId id="1196" r:id="rId9"/>
    <p:sldId id="1197" r:id="rId10"/>
    <p:sldId id="1207" r:id="rId11"/>
    <p:sldId id="1208" r:id="rId12"/>
    <p:sldId id="1190" r:id="rId13"/>
    <p:sldId id="1211" r:id="rId14"/>
    <p:sldId id="1212" r:id="rId15"/>
    <p:sldId id="1218" r:id="rId16"/>
    <p:sldId id="1219" r:id="rId17"/>
    <p:sldId id="775" r:id="rId18"/>
    <p:sldId id="1214" r:id="rId19"/>
    <p:sldId id="1215" r:id="rId20"/>
    <p:sldId id="1217" r:id="rId21"/>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660033"/>
    <a:srgbClr val="FF9900"/>
    <a:srgbClr val="C2FC64"/>
    <a:srgbClr val="140078"/>
    <a:srgbClr val="C4DA2D"/>
    <a:srgbClr val="FCFDFB"/>
    <a:srgbClr val="1290B0"/>
    <a:srgbClr val="F2F2F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1473" autoAdjust="0"/>
    <p:restoredTop sz="64180" autoAdjust="0"/>
  </p:normalViewPr>
  <p:slideViewPr>
    <p:cSldViewPr>
      <p:cViewPr varScale="1">
        <p:scale>
          <a:sx n="105" d="100"/>
          <a:sy n="105" d="100"/>
        </p:scale>
        <p:origin x="3336" y="102"/>
      </p:cViewPr>
      <p:guideLst>
        <p:guide orient="horz" pos="2160"/>
        <p:guide pos="2880"/>
      </p:guideLst>
    </p:cSldViewPr>
  </p:slideViewPr>
  <p:outlineViewPr>
    <p:cViewPr>
      <p:scale>
        <a:sx n="33" d="100"/>
        <a:sy n="33" d="100"/>
      </p:scale>
      <p:origin x="0" y="0"/>
    </p:cViewPr>
  </p:outlineViewPr>
  <p:notesTextViewPr>
    <p:cViewPr>
      <p:scale>
        <a:sx n="300" d="100"/>
        <a:sy n="3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6E6E67C-4CC3-4F6A-89E2-EDE0FF2F661B}" type="doc">
      <dgm:prSet loTypeId="urn:microsoft.com/office/officeart/2005/8/layout/hierarchy2" loCatId="hierarchy" qsTypeId="urn:microsoft.com/office/officeart/2005/8/quickstyle/simple1" qsCatId="simple" csTypeId="urn:microsoft.com/office/officeart/2005/8/colors/accent1_2" csCatId="accent1" phldr="1"/>
      <dgm:spPr/>
      <dgm:t>
        <a:bodyPr/>
        <a:lstStyle/>
        <a:p>
          <a:endParaRPr lang="en-US"/>
        </a:p>
      </dgm:t>
    </dgm:pt>
    <dgm:pt modelId="{CD571E65-3071-42C7-B1B2-E9E12EED983B}">
      <dgm:prSet phldrT="[Text]"/>
      <dgm:spPr>
        <a:solidFill>
          <a:srgbClr val="002060"/>
        </a:solidFill>
      </dgm:spPr>
      <dgm:t>
        <a:bodyPr/>
        <a:lstStyle/>
        <a:p>
          <a:r>
            <a:rPr lang="en-US" dirty="0"/>
            <a:t>Trump 2.0</a:t>
          </a:r>
        </a:p>
      </dgm:t>
    </dgm:pt>
    <dgm:pt modelId="{0859BCEA-3E39-4434-BDF2-FD6E2DEB7180}" type="parTrans" cxnId="{7D1CC6A7-1189-410F-8106-A70443C82F78}">
      <dgm:prSet/>
      <dgm:spPr/>
      <dgm:t>
        <a:bodyPr/>
        <a:lstStyle/>
        <a:p>
          <a:endParaRPr lang="en-US"/>
        </a:p>
      </dgm:t>
    </dgm:pt>
    <dgm:pt modelId="{79EF8A82-1799-4251-87AB-9C8B26E97EAF}" type="sibTrans" cxnId="{7D1CC6A7-1189-410F-8106-A70443C82F78}">
      <dgm:prSet/>
      <dgm:spPr/>
      <dgm:t>
        <a:bodyPr/>
        <a:lstStyle/>
        <a:p>
          <a:endParaRPr lang="en-US"/>
        </a:p>
      </dgm:t>
    </dgm:pt>
    <dgm:pt modelId="{2190CBF9-9558-45EA-A840-7FCC8DC9285A}">
      <dgm:prSet phldrT="[Text]"/>
      <dgm:spPr>
        <a:solidFill>
          <a:srgbClr val="FF9900"/>
        </a:solidFill>
      </dgm:spPr>
      <dgm:t>
        <a:bodyPr/>
        <a:lstStyle/>
        <a:p>
          <a:r>
            <a:rPr lang="en-US" dirty="0"/>
            <a:t>Trade (Tariffs)</a:t>
          </a:r>
        </a:p>
      </dgm:t>
    </dgm:pt>
    <dgm:pt modelId="{5EDC4CEB-3219-4AAC-AEF0-833043FB09A9}" type="parTrans" cxnId="{3A240920-4E0B-402E-B489-77E899198DA7}">
      <dgm:prSet/>
      <dgm:spPr/>
      <dgm:t>
        <a:bodyPr/>
        <a:lstStyle/>
        <a:p>
          <a:endParaRPr lang="en-US"/>
        </a:p>
      </dgm:t>
    </dgm:pt>
    <dgm:pt modelId="{773A441A-23CD-4CBB-BBC2-65F0C2ECA66F}" type="sibTrans" cxnId="{3A240920-4E0B-402E-B489-77E899198DA7}">
      <dgm:prSet/>
      <dgm:spPr/>
      <dgm:t>
        <a:bodyPr/>
        <a:lstStyle/>
        <a:p>
          <a:endParaRPr lang="en-US"/>
        </a:p>
      </dgm:t>
    </dgm:pt>
    <dgm:pt modelId="{314A8AEF-5345-4149-937B-FF999940395B}">
      <dgm:prSet phldrT="[Text]"/>
      <dgm:spPr>
        <a:solidFill>
          <a:schemeClr val="tx1"/>
        </a:solidFill>
      </dgm:spPr>
      <dgm:t>
        <a:bodyPr/>
        <a:lstStyle/>
        <a:p>
          <a:r>
            <a:rPr lang="en-US" dirty="0"/>
            <a:t>Energy/Oil</a:t>
          </a:r>
        </a:p>
      </dgm:t>
    </dgm:pt>
    <dgm:pt modelId="{FE7D818A-0C03-4B4D-A713-1D689BA2623D}" type="parTrans" cxnId="{C6189846-03D5-4B59-91E3-36DFDA036017}">
      <dgm:prSet/>
      <dgm:spPr/>
      <dgm:t>
        <a:bodyPr/>
        <a:lstStyle/>
        <a:p>
          <a:endParaRPr lang="en-US"/>
        </a:p>
      </dgm:t>
    </dgm:pt>
    <dgm:pt modelId="{EACAB97B-A9BF-472A-9347-2DBBC63DA0D4}" type="sibTrans" cxnId="{C6189846-03D5-4B59-91E3-36DFDA036017}">
      <dgm:prSet/>
      <dgm:spPr/>
      <dgm:t>
        <a:bodyPr/>
        <a:lstStyle/>
        <a:p>
          <a:endParaRPr lang="en-US"/>
        </a:p>
      </dgm:t>
    </dgm:pt>
    <dgm:pt modelId="{C1787128-30C9-4FF4-86D8-B769F341A75D}">
      <dgm:prSet phldrT="[Text]"/>
      <dgm:spPr>
        <a:solidFill>
          <a:schemeClr val="accent3">
            <a:lumMod val="50000"/>
          </a:schemeClr>
        </a:solidFill>
      </dgm:spPr>
      <dgm:t>
        <a:bodyPr/>
        <a:lstStyle/>
        <a:p>
          <a:r>
            <a:rPr lang="en-US" dirty="0"/>
            <a:t>Remove Restrictions</a:t>
          </a:r>
        </a:p>
      </dgm:t>
    </dgm:pt>
    <dgm:pt modelId="{0A2B93BA-6BF8-44AB-8B91-1D81371395FB}" type="parTrans" cxnId="{FABDD84B-0C01-485D-A0F2-C8F8D87E23F3}">
      <dgm:prSet/>
      <dgm:spPr/>
      <dgm:t>
        <a:bodyPr/>
        <a:lstStyle/>
        <a:p>
          <a:endParaRPr lang="en-US"/>
        </a:p>
      </dgm:t>
    </dgm:pt>
    <dgm:pt modelId="{A5E6F2F1-9048-44D3-8F3F-126DF336046E}" type="sibTrans" cxnId="{FABDD84B-0C01-485D-A0F2-C8F8D87E23F3}">
      <dgm:prSet/>
      <dgm:spPr/>
      <dgm:t>
        <a:bodyPr/>
        <a:lstStyle/>
        <a:p>
          <a:endParaRPr lang="en-US"/>
        </a:p>
      </dgm:t>
    </dgm:pt>
    <dgm:pt modelId="{AE3431D5-736D-48CD-A3D4-2B9E6EC7BA99}">
      <dgm:prSet/>
      <dgm:spPr>
        <a:solidFill>
          <a:srgbClr val="FF0000"/>
        </a:solidFill>
      </dgm:spPr>
      <dgm:t>
        <a:bodyPr/>
        <a:lstStyle/>
        <a:p>
          <a:r>
            <a:rPr lang="en-US" dirty="0"/>
            <a:t>Impose Higher China/wider Tariffs!</a:t>
          </a:r>
        </a:p>
      </dgm:t>
    </dgm:pt>
    <dgm:pt modelId="{35F84066-47EC-47A1-B3F5-3784519B5D49}" type="parTrans" cxnId="{8D3F9B8F-9B57-4E0B-81E9-FF8F061A0791}">
      <dgm:prSet/>
      <dgm:spPr/>
      <dgm:t>
        <a:bodyPr/>
        <a:lstStyle/>
        <a:p>
          <a:endParaRPr lang="en-US"/>
        </a:p>
      </dgm:t>
    </dgm:pt>
    <dgm:pt modelId="{90B77512-8CB4-4A7A-8A6B-FAC1D9E3437C}" type="sibTrans" cxnId="{8D3F9B8F-9B57-4E0B-81E9-FF8F061A0791}">
      <dgm:prSet/>
      <dgm:spPr/>
      <dgm:t>
        <a:bodyPr/>
        <a:lstStyle/>
        <a:p>
          <a:endParaRPr lang="en-US"/>
        </a:p>
      </dgm:t>
    </dgm:pt>
    <dgm:pt modelId="{D50C0828-A5F1-4602-84EB-BD66DA75DE38}">
      <dgm:prSet/>
      <dgm:spPr/>
      <dgm:t>
        <a:bodyPr/>
        <a:lstStyle/>
        <a:p>
          <a:r>
            <a:rPr lang="en-US" dirty="0"/>
            <a:t>Infrastructure [Fiscal]</a:t>
          </a:r>
          <a:endParaRPr lang="en-SG" dirty="0"/>
        </a:p>
      </dgm:t>
    </dgm:pt>
    <dgm:pt modelId="{AA977378-BDB9-4754-964F-C1C7B5E35EF4}" type="parTrans" cxnId="{3F9D0E78-641C-4F0A-83D0-907E754419DB}">
      <dgm:prSet/>
      <dgm:spPr/>
      <dgm:t>
        <a:bodyPr/>
        <a:lstStyle/>
        <a:p>
          <a:endParaRPr lang="en-SG"/>
        </a:p>
      </dgm:t>
    </dgm:pt>
    <dgm:pt modelId="{76963991-0828-4115-8605-52DAEADDE2FE}" type="sibTrans" cxnId="{3F9D0E78-641C-4F0A-83D0-907E754419DB}">
      <dgm:prSet/>
      <dgm:spPr/>
      <dgm:t>
        <a:bodyPr/>
        <a:lstStyle/>
        <a:p>
          <a:endParaRPr lang="en-SG"/>
        </a:p>
      </dgm:t>
    </dgm:pt>
    <dgm:pt modelId="{F91D678D-AEDA-40D2-9EC7-C1D8616A3DC4}">
      <dgm:prSet/>
      <dgm:spPr/>
      <dgm:t>
        <a:bodyPr/>
        <a:lstStyle/>
        <a:p>
          <a:r>
            <a:rPr lang="en-US" dirty="0"/>
            <a:t>Tax Cuts [Fiscal]</a:t>
          </a:r>
          <a:endParaRPr lang="en-SG" dirty="0"/>
        </a:p>
      </dgm:t>
    </dgm:pt>
    <dgm:pt modelId="{B18E5E1B-3CF5-44D4-8353-9B89A83316BC}" type="parTrans" cxnId="{73624CC2-70F7-479A-AA50-0EA2C52D9B02}">
      <dgm:prSet/>
      <dgm:spPr/>
      <dgm:t>
        <a:bodyPr/>
        <a:lstStyle/>
        <a:p>
          <a:endParaRPr lang="en-SG"/>
        </a:p>
      </dgm:t>
    </dgm:pt>
    <dgm:pt modelId="{168801AA-ABB1-43E3-B06E-FF8E2325EDD3}" type="sibTrans" cxnId="{73624CC2-70F7-479A-AA50-0EA2C52D9B02}">
      <dgm:prSet/>
      <dgm:spPr/>
      <dgm:t>
        <a:bodyPr/>
        <a:lstStyle/>
        <a:p>
          <a:endParaRPr lang="en-SG"/>
        </a:p>
      </dgm:t>
    </dgm:pt>
    <dgm:pt modelId="{80BD22E9-EFE8-4BFF-8CC8-A1C5DADF9174}">
      <dgm:prSet/>
      <dgm:spPr>
        <a:solidFill>
          <a:schemeClr val="accent6">
            <a:lumMod val="75000"/>
          </a:schemeClr>
        </a:solidFill>
      </dgm:spPr>
      <dgm:t>
        <a:bodyPr/>
        <a:lstStyle/>
        <a:p>
          <a:r>
            <a:rPr lang="en-US" dirty="0"/>
            <a:t>Ukraine [Conflict]</a:t>
          </a:r>
          <a:endParaRPr lang="en-SG" dirty="0"/>
        </a:p>
      </dgm:t>
    </dgm:pt>
    <dgm:pt modelId="{F8EB45BD-7D9B-4600-9395-E286CC1CCDAF}" type="parTrans" cxnId="{72E28F3B-1FD8-489D-BB65-C620173729A6}">
      <dgm:prSet/>
      <dgm:spPr/>
      <dgm:t>
        <a:bodyPr/>
        <a:lstStyle/>
        <a:p>
          <a:endParaRPr lang="en-SG"/>
        </a:p>
      </dgm:t>
    </dgm:pt>
    <dgm:pt modelId="{BFE21E79-E241-4D9B-B6D8-CA2356BAF376}" type="sibTrans" cxnId="{72E28F3B-1FD8-489D-BB65-C620173729A6}">
      <dgm:prSet/>
      <dgm:spPr/>
      <dgm:t>
        <a:bodyPr/>
        <a:lstStyle/>
        <a:p>
          <a:endParaRPr lang="en-SG"/>
        </a:p>
      </dgm:t>
    </dgm:pt>
    <dgm:pt modelId="{46548E05-4DB7-40A2-BE76-0F824CF9802C}">
      <dgm:prSet/>
      <dgm:spPr>
        <a:solidFill>
          <a:schemeClr val="accent6">
            <a:lumMod val="75000"/>
          </a:schemeClr>
        </a:solidFill>
      </dgm:spPr>
      <dgm:t>
        <a:bodyPr/>
        <a:lstStyle/>
        <a:p>
          <a:r>
            <a:rPr lang="en-US" dirty="0"/>
            <a:t>Gaza [Conflict]</a:t>
          </a:r>
          <a:endParaRPr lang="en-SG" dirty="0"/>
        </a:p>
      </dgm:t>
    </dgm:pt>
    <dgm:pt modelId="{A1A2064D-EFEB-4920-AB52-F9320E888C12}" type="parTrans" cxnId="{5D7E6235-A08A-4FD6-BDCF-C031B49832F4}">
      <dgm:prSet/>
      <dgm:spPr/>
      <dgm:t>
        <a:bodyPr/>
        <a:lstStyle/>
        <a:p>
          <a:endParaRPr lang="en-SG"/>
        </a:p>
      </dgm:t>
    </dgm:pt>
    <dgm:pt modelId="{9285F0A8-01BF-4580-B46B-E29ECA5CC435}" type="sibTrans" cxnId="{5D7E6235-A08A-4FD6-BDCF-C031B49832F4}">
      <dgm:prSet/>
      <dgm:spPr/>
      <dgm:t>
        <a:bodyPr/>
        <a:lstStyle/>
        <a:p>
          <a:endParaRPr lang="en-SG"/>
        </a:p>
      </dgm:t>
    </dgm:pt>
    <dgm:pt modelId="{56635637-664C-4FAE-A6B7-DD95FA31C850}">
      <dgm:prSet/>
      <dgm:spPr>
        <a:solidFill>
          <a:schemeClr val="bg2">
            <a:lumMod val="75000"/>
          </a:schemeClr>
        </a:solidFill>
      </dgm:spPr>
      <dgm:t>
        <a:bodyPr/>
        <a:lstStyle/>
        <a:p>
          <a:r>
            <a:rPr lang="en-US" dirty="0"/>
            <a:t>Pull/Cut Aid</a:t>
          </a:r>
          <a:endParaRPr lang="en-SG" dirty="0"/>
        </a:p>
      </dgm:t>
    </dgm:pt>
    <dgm:pt modelId="{EF0A0B7E-2F7D-40E4-9786-14BD14C27CDD}" type="parTrans" cxnId="{5CEDC0ED-5BA6-4BF2-AE73-FC04C8D8CEFE}">
      <dgm:prSet/>
      <dgm:spPr/>
      <dgm:t>
        <a:bodyPr/>
        <a:lstStyle/>
        <a:p>
          <a:endParaRPr lang="en-SG"/>
        </a:p>
      </dgm:t>
    </dgm:pt>
    <dgm:pt modelId="{E510DE58-DE98-4D9B-8993-839EE26CC0D7}" type="sibTrans" cxnId="{5CEDC0ED-5BA6-4BF2-AE73-FC04C8D8CEFE}">
      <dgm:prSet/>
      <dgm:spPr/>
      <dgm:t>
        <a:bodyPr/>
        <a:lstStyle/>
        <a:p>
          <a:endParaRPr lang="en-SG"/>
        </a:p>
      </dgm:t>
    </dgm:pt>
    <dgm:pt modelId="{A7DC0D7F-CE37-4A56-8E85-6235C6837D2A}">
      <dgm:prSet/>
      <dgm:spPr>
        <a:solidFill>
          <a:schemeClr val="accent5">
            <a:lumMod val="60000"/>
            <a:lumOff val="40000"/>
          </a:schemeClr>
        </a:solidFill>
      </dgm:spPr>
      <dgm:t>
        <a:bodyPr/>
        <a:lstStyle/>
        <a:p>
          <a:r>
            <a:rPr lang="en-US" dirty="0"/>
            <a:t>Uncertain  Israel-Saudi Dynamics</a:t>
          </a:r>
          <a:endParaRPr lang="en-SG" dirty="0"/>
        </a:p>
      </dgm:t>
    </dgm:pt>
    <dgm:pt modelId="{03B213DF-6F82-44FA-9780-7B8C084BCEF6}" type="parTrans" cxnId="{40C255F1-93EE-41E5-93A5-982E355DE52B}">
      <dgm:prSet/>
      <dgm:spPr/>
      <dgm:t>
        <a:bodyPr/>
        <a:lstStyle/>
        <a:p>
          <a:endParaRPr lang="en-SG"/>
        </a:p>
      </dgm:t>
    </dgm:pt>
    <dgm:pt modelId="{72F02E16-AC2C-43A2-9C52-8FED71B5068B}" type="sibTrans" cxnId="{40C255F1-93EE-41E5-93A5-982E355DE52B}">
      <dgm:prSet/>
      <dgm:spPr/>
      <dgm:t>
        <a:bodyPr/>
        <a:lstStyle/>
        <a:p>
          <a:endParaRPr lang="en-SG"/>
        </a:p>
      </dgm:t>
    </dgm:pt>
    <dgm:pt modelId="{DC747BA3-72C6-4ED4-83CB-7436622DBDFF}">
      <dgm:prSet/>
      <dgm:spPr>
        <a:solidFill>
          <a:schemeClr val="tx2">
            <a:lumMod val="40000"/>
            <a:lumOff val="60000"/>
          </a:schemeClr>
        </a:solidFill>
      </dgm:spPr>
      <dgm:t>
        <a:bodyPr/>
        <a:lstStyle/>
        <a:p>
          <a:r>
            <a:rPr lang="en-US" dirty="0"/>
            <a:t>Ramp-up Spending?</a:t>
          </a:r>
          <a:endParaRPr lang="en-SG" dirty="0"/>
        </a:p>
      </dgm:t>
    </dgm:pt>
    <dgm:pt modelId="{2ADDB7B1-0909-4BA0-A022-CB613D9A6612}" type="parTrans" cxnId="{0B125DD0-E629-47E8-9223-A7AF5EBE501A}">
      <dgm:prSet/>
      <dgm:spPr/>
      <dgm:t>
        <a:bodyPr/>
        <a:lstStyle/>
        <a:p>
          <a:endParaRPr lang="en-SG"/>
        </a:p>
      </dgm:t>
    </dgm:pt>
    <dgm:pt modelId="{D80E50E9-61D2-43BE-ABE8-BF7F6C6CAF50}" type="sibTrans" cxnId="{0B125DD0-E629-47E8-9223-A7AF5EBE501A}">
      <dgm:prSet/>
      <dgm:spPr/>
      <dgm:t>
        <a:bodyPr/>
        <a:lstStyle/>
        <a:p>
          <a:endParaRPr lang="en-SG"/>
        </a:p>
      </dgm:t>
    </dgm:pt>
    <dgm:pt modelId="{9B77F3F7-A976-46F7-8066-F3A3E672F5F5}">
      <dgm:prSet/>
      <dgm:spPr>
        <a:solidFill>
          <a:schemeClr val="tx2">
            <a:lumMod val="40000"/>
            <a:lumOff val="60000"/>
          </a:schemeClr>
        </a:solidFill>
      </dgm:spPr>
      <dgm:t>
        <a:bodyPr/>
        <a:lstStyle/>
        <a:p>
          <a:r>
            <a:rPr lang="en-US" dirty="0"/>
            <a:t>Extend Tax Cuts</a:t>
          </a:r>
          <a:endParaRPr lang="en-SG" dirty="0"/>
        </a:p>
      </dgm:t>
    </dgm:pt>
    <dgm:pt modelId="{6D121BE2-66C2-4633-A676-309A81296AAE}" type="parTrans" cxnId="{4A1D8CC9-54F3-4EEB-A90B-743263C84654}">
      <dgm:prSet/>
      <dgm:spPr/>
      <dgm:t>
        <a:bodyPr/>
        <a:lstStyle/>
        <a:p>
          <a:endParaRPr lang="en-SG"/>
        </a:p>
      </dgm:t>
    </dgm:pt>
    <dgm:pt modelId="{73F7C3E0-62AB-4DAD-82D5-84ABBC97A296}" type="sibTrans" cxnId="{4A1D8CC9-54F3-4EEB-A90B-743263C84654}">
      <dgm:prSet/>
      <dgm:spPr/>
      <dgm:t>
        <a:bodyPr/>
        <a:lstStyle/>
        <a:p>
          <a:endParaRPr lang="en-SG"/>
        </a:p>
      </dgm:t>
    </dgm:pt>
    <dgm:pt modelId="{B8CD517F-3B01-43C9-9329-B08961D07A89}" type="pres">
      <dgm:prSet presAssocID="{B6E6E67C-4CC3-4F6A-89E2-EDE0FF2F661B}" presName="diagram" presStyleCnt="0">
        <dgm:presLayoutVars>
          <dgm:chPref val="1"/>
          <dgm:dir/>
          <dgm:animOne val="branch"/>
          <dgm:animLvl val="lvl"/>
          <dgm:resizeHandles val="exact"/>
        </dgm:presLayoutVars>
      </dgm:prSet>
      <dgm:spPr/>
      <dgm:t>
        <a:bodyPr/>
        <a:lstStyle/>
        <a:p>
          <a:endParaRPr lang="en-US"/>
        </a:p>
      </dgm:t>
    </dgm:pt>
    <dgm:pt modelId="{300A918A-B14A-48CF-9433-47F97879435E}" type="pres">
      <dgm:prSet presAssocID="{CD571E65-3071-42C7-B1B2-E9E12EED983B}" presName="root1" presStyleCnt="0"/>
      <dgm:spPr/>
    </dgm:pt>
    <dgm:pt modelId="{73732AB8-87A6-455A-BC45-79213F3D5107}" type="pres">
      <dgm:prSet presAssocID="{CD571E65-3071-42C7-B1B2-E9E12EED983B}" presName="LevelOneTextNode" presStyleLbl="node0" presStyleIdx="0" presStyleCnt="1" custScaleY="172240" custLinFactX="-58241" custLinFactNeighborX="-100000" custLinFactNeighborY="-22752">
        <dgm:presLayoutVars>
          <dgm:chPref val="3"/>
        </dgm:presLayoutVars>
      </dgm:prSet>
      <dgm:spPr/>
      <dgm:t>
        <a:bodyPr/>
        <a:lstStyle/>
        <a:p>
          <a:endParaRPr lang="en-US"/>
        </a:p>
      </dgm:t>
    </dgm:pt>
    <dgm:pt modelId="{F325D09F-8889-4522-9671-822790946083}" type="pres">
      <dgm:prSet presAssocID="{CD571E65-3071-42C7-B1B2-E9E12EED983B}" presName="level2hierChild" presStyleCnt="0"/>
      <dgm:spPr/>
    </dgm:pt>
    <dgm:pt modelId="{84A0FC85-1D0B-4F00-8DDA-ABE909C38EB8}" type="pres">
      <dgm:prSet presAssocID="{5EDC4CEB-3219-4AAC-AEF0-833043FB09A9}" presName="conn2-1" presStyleLbl="parChTrans1D2" presStyleIdx="0" presStyleCnt="6"/>
      <dgm:spPr/>
      <dgm:t>
        <a:bodyPr/>
        <a:lstStyle/>
        <a:p>
          <a:endParaRPr lang="en-US"/>
        </a:p>
      </dgm:t>
    </dgm:pt>
    <dgm:pt modelId="{CB2709EB-8389-42CD-943C-C8DD12035B4C}" type="pres">
      <dgm:prSet presAssocID="{5EDC4CEB-3219-4AAC-AEF0-833043FB09A9}" presName="connTx" presStyleLbl="parChTrans1D2" presStyleIdx="0" presStyleCnt="6"/>
      <dgm:spPr/>
      <dgm:t>
        <a:bodyPr/>
        <a:lstStyle/>
        <a:p>
          <a:endParaRPr lang="en-US"/>
        </a:p>
      </dgm:t>
    </dgm:pt>
    <dgm:pt modelId="{D4987809-6DBA-4FB4-819E-85D45D538423}" type="pres">
      <dgm:prSet presAssocID="{2190CBF9-9558-45EA-A840-7FCC8DC9285A}" presName="root2" presStyleCnt="0"/>
      <dgm:spPr/>
    </dgm:pt>
    <dgm:pt modelId="{0435728C-3777-43C8-90F4-B07D74A21E53}" type="pres">
      <dgm:prSet presAssocID="{2190CBF9-9558-45EA-A840-7FCC8DC9285A}" presName="LevelTwoTextNode" presStyleLbl="node2" presStyleIdx="0" presStyleCnt="6" custLinFactNeighborX="-97604" custLinFactNeighborY="6896">
        <dgm:presLayoutVars>
          <dgm:chPref val="3"/>
        </dgm:presLayoutVars>
      </dgm:prSet>
      <dgm:spPr/>
      <dgm:t>
        <a:bodyPr/>
        <a:lstStyle/>
        <a:p>
          <a:endParaRPr lang="en-US"/>
        </a:p>
      </dgm:t>
    </dgm:pt>
    <dgm:pt modelId="{BBA30CBB-FCCC-49EE-8C82-D57A15B6CE59}" type="pres">
      <dgm:prSet presAssocID="{2190CBF9-9558-45EA-A840-7FCC8DC9285A}" presName="level3hierChild" presStyleCnt="0"/>
      <dgm:spPr/>
    </dgm:pt>
    <dgm:pt modelId="{7C80F808-E2CB-47AF-A86B-FFBED6C794AA}" type="pres">
      <dgm:prSet presAssocID="{35F84066-47EC-47A1-B3F5-3784519B5D49}" presName="conn2-1" presStyleLbl="parChTrans1D3" presStyleIdx="0" presStyleCnt="6"/>
      <dgm:spPr/>
      <dgm:t>
        <a:bodyPr/>
        <a:lstStyle/>
        <a:p>
          <a:endParaRPr lang="en-US"/>
        </a:p>
      </dgm:t>
    </dgm:pt>
    <dgm:pt modelId="{AB73524D-14B0-429E-8BB8-F3477A6EAE9B}" type="pres">
      <dgm:prSet presAssocID="{35F84066-47EC-47A1-B3F5-3784519B5D49}" presName="connTx" presStyleLbl="parChTrans1D3" presStyleIdx="0" presStyleCnt="6"/>
      <dgm:spPr/>
      <dgm:t>
        <a:bodyPr/>
        <a:lstStyle/>
        <a:p>
          <a:endParaRPr lang="en-US"/>
        </a:p>
      </dgm:t>
    </dgm:pt>
    <dgm:pt modelId="{F780BC12-9E1C-48DB-9CA3-13FA11F76BE9}" type="pres">
      <dgm:prSet presAssocID="{AE3431D5-736D-48CD-A3D4-2B9E6EC7BA99}" presName="root2" presStyleCnt="0"/>
      <dgm:spPr/>
    </dgm:pt>
    <dgm:pt modelId="{714BE149-A002-4691-A121-24942E8B3CF9}" type="pres">
      <dgm:prSet presAssocID="{AE3431D5-736D-48CD-A3D4-2B9E6EC7BA99}" presName="LevelTwoTextNode" presStyleLbl="node3" presStyleIdx="0" presStyleCnt="6" custLinFactX="-7145" custLinFactNeighborX="-100000" custLinFactNeighborY="6803">
        <dgm:presLayoutVars>
          <dgm:chPref val="3"/>
        </dgm:presLayoutVars>
      </dgm:prSet>
      <dgm:spPr/>
      <dgm:t>
        <a:bodyPr/>
        <a:lstStyle/>
        <a:p>
          <a:endParaRPr lang="en-US"/>
        </a:p>
      </dgm:t>
    </dgm:pt>
    <dgm:pt modelId="{E61A7A3C-3037-4810-A02E-A0CBC37AF771}" type="pres">
      <dgm:prSet presAssocID="{AE3431D5-736D-48CD-A3D4-2B9E6EC7BA99}" presName="level3hierChild" presStyleCnt="0"/>
      <dgm:spPr/>
    </dgm:pt>
    <dgm:pt modelId="{BDD24580-61AE-43EF-9DB8-30D4FC170E30}" type="pres">
      <dgm:prSet presAssocID="{FE7D818A-0C03-4B4D-A713-1D689BA2623D}" presName="conn2-1" presStyleLbl="parChTrans1D2" presStyleIdx="1" presStyleCnt="6"/>
      <dgm:spPr/>
      <dgm:t>
        <a:bodyPr/>
        <a:lstStyle/>
        <a:p>
          <a:endParaRPr lang="en-US"/>
        </a:p>
      </dgm:t>
    </dgm:pt>
    <dgm:pt modelId="{7919134A-46B4-4EB9-B7C5-0E0CC9676544}" type="pres">
      <dgm:prSet presAssocID="{FE7D818A-0C03-4B4D-A713-1D689BA2623D}" presName="connTx" presStyleLbl="parChTrans1D2" presStyleIdx="1" presStyleCnt="6"/>
      <dgm:spPr/>
      <dgm:t>
        <a:bodyPr/>
        <a:lstStyle/>
        <a:p>
          <a:endParaRPr lang="en-US"/>
        </a:p>
      </dgm:t>
    </dgm:pt>
    <dgm:pt modelId="{F8138AD2-433A-4F75-B04C-549B62EA1D12}" type="pres">
      <dgm:prSet presAssocID="{314A8AEF-5345-4149-937B-FF999940395B}" presName="root2" presStyleCnt="0"/>
      <dgm:spPr/>
    </dgm:pt>
    <dgm:pt modelId="{712E2E82-493B-4ACE-8FC4-282F54BD5CA5}" type="pres">
      <dgm:prSet presAssocID="{314A8AEF-5345-4149-937B-FF999940395B}" presName="LevelTwoTextNode" presStyleLbl="node2" presStyleIdx="1" presStyleCnt="6" custLinFactY="100000" custLinFactNeighborX="-97604" custLinFactNeighborY="117556">
        <dgm:presLayoutVars>
          <dgm:chPref val="3"/>
        </dgm:presLayoutVars>
      </dgm:prSet>
      <dgm:spPr/>
      <dgm:t>
        <a:bodyPr/>
        <a:lstStyle/>
        <a:p>
          <a:endParaRPr lang="en-US"/>
        </a:p>
      </dgm:t>
    </dgm:pt>
    <dgm:pt modelId="{9BEC83B4-0077-41FD-ADCF-2B192C7B5379}" type="pres">
      <dgm:prSet presAssocID="{314A8AEF-5345-4149-937B-FF999940395B}" presName="level3hierChild" presStyleCnt="0"/>
      <dgm:spPr/>
    </dgm:pt>
    <dgm:pt modelId="{E57DCDD9-10CB-4E1A-A804-4A00DDB310F1}" type="pres">
      <dgm:prSet presAssocID="{0A2B93BA-6BF8-44AB-8B91-1D81371395FB}" presName="conn2-1" presStyleLbl="parChTrans1D3" presStyleIdx="1" presStyleCnt="6"/>
      <dgm:spPr/>
      <dgm:t>
        <a:bodyPr/>
        <a:lstStyle/>
        <a:p>
          <a:endParaRPr lang="en-US"/>
        </a:p>
      </dgm:t>
    </dgm:pt>
    <dgm:pt modelId="{DF83CDFD-9013-4B96-9491-015CF82B2C12}" type="pres">
      <dgm:prSet presAssocID="{0A2B93BA-6BF8-44AB-8B91-1D81371395FB}" presName="connTx" presStyleLbl="parChTrans1D3" presStyleIdx="1" presStyleCnt="6"/>
      <dgm:spPr/>
      <dgm:t>
        <a:bodyPr/>
        <a:lstStyle/>
        <a:p>
          <a:endParaRPr lang="en-US"/>
        </a:p>
      </dgm:t>
    </dgm:pt>
    <dgm:pt modelId="{0AB16935-5FFC-4923-8217-8ACD18F425E2}" type="pres">
      <dgm:prSet presAssocID="{C1787128-30C9-4FF4-86D8-B769F341A75D}" presName="root2" presStyleCnt="0"/>
      <dgm:spPr/>
    </dgm:pt>
    <dgm:pt modelId="{BAA335FF-1E8C-4C1C-96AF-C5FB7D76650A}" type="pres">
      <dgm:prSet presAssocID="{C1787128-30C9-4FF4-86D8-B769F341A75D}" presName="LevelTwoTextNode" presStyleLbl="node3" presStyleIdx="1" presStyleCnt="6" custLinFactX="-8562" custLinFactY="100000" custLinFactNeighborX="-100000" custLinFactNeighborY="117770">
        <dgm:presLayoutVars>
          <dgm:chPref val="3"/>
        </dgm:presLayoutVars>
      </dgm:prSet>
      <dgm:spPr/>
      <dgm:t>
        <a:bodyPr/>
        <a:lstStyle/>
        <a:p>
          <a:endParaRPr lang="en-US"/>
        </a:p>
      </dgm:t>
    </dgm:pt>
    <dgm:pt modelId="{F5366839-5E68-4223-9895-2C5A763C1DC6}" type="pres">
      <dgm:prSet presAssocID="{C1787128-30C9-4FF4-86D8-B769F341A75D}" presName="level3hierChild" presStyleCnt="0"/>
      <dgm:spPr/>
    </dgm:pt>
    <dgm:pt modelId="{AAF6B652-15B4-410D-882B-B54EAC279444}" type="pres">
      <dgm:prSet presAssocID="{AA977378-BDB9-4754-964F-C1C7B5E35EF4}" presName="conn2-1" presStyleLbl="parChTrans1D2" presStyleIdx="2" presStyleCnt="6"/>
      <dgm:spPr/>
      <dgm:t>
        <a:bodyPr/>
        <a:lstStyle/>
        <a:p>
          <a:endParaRPr lang="en-US"/>
        </a:p>
      </dgm:t>
    </dgm:pt>
    <dgm:pt modelId="{46AFB245-D497-4809-B644-7CF3D748C4E9}" type="pres">
      <dgm:prSet presAssocID="{AA977378-BDB9-4754-964F-C1C7B5E35EF4}" presName="connTx" presStyleLbl="parChTrans1D2" presStyleIdx="2" presStyleCnt="6"/>
      <dgm:spPr/>
      <dgm:t>
        <a:bodyPr/>
        <a:lstStyle/>
        <a:p>
          <a:endParaRPr lang="en-US"/>
        </a:p>
      </dgm:t>
    </dgm:pt>
    <dgm:pt modelId="{F08FABA4-97BD-4848-8645-A9461D695C0B}" type="pres">
      <dgm:prSet presAssocID="{D50C0828-A5F1-4602-84EB-BD66DA75DE38}" presName="root2" presStyleCnt="0"/>
      <dgm:spPr/>
    </dgm:pt>
    <dgm:pt modelId="{4FAB657F-020A-43D6-AA62-59C3413211E0}" type="pres">
      <dgm:prSet presAssocID="{D50C0828-A5F1-4602-84EB-BD66DA75DE38}" presName="LevelTwoTextNode" presStyleLbl="node2" presStyleIdx="2" presStyleCnt="6" custLinFactY="100000" custLinFactNeighborX="-97604" custLinFactNeighborY="115436">
        <dgm:presLayoutVars>
          <dgm:chPref val="3"/>
        </dgm:presLayoutVars>
      </dgm:prSet>
      <dgm:spPr/>
      <dgm:t>
        <a:bodyPr/>
        <a:lstStyle/>
        <a:p>
          <a:endParaRPr lang="en-US"/>
        </a:p>
      </dgm:t>
    </dgm:pt>
    <dgm:pt modelId="{557BD897-3B0F-4522-8DA5-EA523F4234D1}" type="pres">
      <dgm:prSet presAssocID="{D50C0828-A5F1-4602-84EB-BD66DA75DE38}" presName="level3hierChild" presStyleCnt="0"/>
      <dgm:spPr/>
    </dgm:pt>
    <dgm:pt modelId="{943B47DD-6DBD-4469-8498-E2EC600FD1DB}" type="pres">
      <dgm:prSet presAssocID="{2ADDB7B1-0909-4BA0-A022-CB613D9A6612}" presName="conn2-1" presStyleLbl="parChTrans1D3" presStyleIdx="2" presStyleCnt="6"/>
      <dgm:spPr/>
      <dgm:t>
        <a:bodyPr/>
        <a:lstStyle/>
        <a:p>
          <a:endParaRPr lang="en-US"/>
        </a:p>
      </dgm:t>
    </dgm:pt>
    <dgm:pt modelId="{9FBE4030-DDA3-4431-A937-E5FBE77230A1}" type="pres">
      <dgm:prSet presAssocID="{2ADDB7B1-0909-4BA0-A022-CB613D9A6612}" presName="connTx" presStyleLbl="parChTrans1D3" presStyleIdx="2" presStyleCnt="6"/>
      <dgm:spPr/>
      <dgm:t>
        <a:bodyPr/>
        <a:lstStyle/>
        <a:p>
          <a:endParaRPr lang="en-US"/>
        </a:p>
      </dgm:t>
    </dgm:pt>
    <dgm:pt modelId="{0153DAB3-F872-480A-BB7E-B678A99435B0}" type="pres">
      <dgm:prSet presAssocID="{DC747BA3-72C6-4ED4-83CB-7436622DBDFF}" presName="root2" presStyleCnt="0"/>
      <dgm:spPr/>
    </dgm:pt>
    <dgm:pt modelId="{E1F7FCD4-61CD-4434-BC7D-0CF2E0406895}" type="pres">
      <dgm:prSet presAssocID="{DC747BA3-72C6-4ED4-83CB-7436622DBDFF}" presName="LevelTwoTextNode" presStyleLbl="node3" presStyleIdx="2" presStyleCnt="6" custLinFactX="-8562" custLinFactY="100000" custLinFactNeighborX="-100000" custLinFactNeighborY="114222">
        <dgm:presLayoutVars>
          <dgm:chPref val="3"/>
        </dgm:presLayoutVars>
      </dgm:prSet>
      <dgm:spPr/>
      <dgm:t>
        <a:bodyPr/>
        <a:lstStyle/>
        <a:p>
          <a:endParaRPr lang="en-US"/>
        </a:p>
      </dgm:t>
    </dgm:pt>
    <dgm:pt modelId="{8F8B31FD-AE39-4EE1-A5E4-339777F43C3E}" type="pres">
      <dgm:prSet presAssocID="{DC747BA3-72C6-4ED4-83CB-7436622DBDFF}" presName="level3hierChild" presStyleCnt="0"/>
      <dgm:spPr/>
    </dgm:pt>
    <dgm:pt modelId="{6C951F11-9021-49A5-ABA1-A6C7FA313E9D}" type="pres">
      <dgm:prSet presAssocID="{B18E5E1B-3CF5-44D4-8353-9B89A83316BC}" presName="conn2-1" presStyleLbl="parChTrans1D2" presStyleIdx="3" presStyleCnt="6"/>
      <dgm:spPr/>
      <dgm:t>
        <a:bodyPr/>
        <a:lstStyle/>
        <a:p>
          <a:endParaRPr lang="en-US"/>
        </a:p>
      </dgm:t>
    </dgm:pt>
    <dgm:pt modelId="{9EB4BDCF-672B-4E19-B444-A4580413E835}" type="pres">
      <dgm:prSet presAssocID="{B18E5E1B-3CF5-44D4-8353-9B89A83316BC}" presName="connTx" presStyleLbl="parChTrans1D2" presStyleIdx="3" presStyleCnt="6"/>
      <dgm:spPr/>
      <dgm:t>
        <a:bodyPr/>
        <a:lstStyle/>
        <a:p>
          <a:endParaRPr lang="en-US"/>
        </a:p>
      </dgm:t>
    </dgm:pt>
    <dgm:pt modelId="{0F096B75-CFA8-4A32-B549-4676B0AD0612}" type="pres">
      <dgm:prSet presAssocID="{F91D678D-AEDA-40D2-9EC7-C1D8616A3DC4}" presName="root2" presStyleCnt="0"/>
      <dgm:spPr/>
    </dgm:pt>
    <dgm:pt modelId="{5C0C9A15-066A-4358-857F-2FE451D1D1BE}" type="pres">
      <dgm:prSet presAssocID="{F91D678D-AEDA-40D2-9EC7-C1D8616A3DC4}" presName="LevelTwoTextNode" presStyleLbl="node2" presStyleIdx="3" presStyleCnt="6" custLinFactY="100000" custLinFactNeighborX="-97604" custLinFactNeighborY="113309">
        <dgm:presLayoutVars>
          <dgm:chPref val="3"/>
        </dgm:presLayoutVars>
      </dgm:prSet>
      <dgm:spPr/>
      <dgm:t>
        <a:bodyPr/>
        <a:lstStyle/>
        <a:p>
          <a:endParaRPr lang="en-US"/>
        </a:p>
      </dgm:t>
    </dgm:pt>
    <dgm:pt modelId="{202876D6-BB66-43EC-BDD2-D2D9869F9D8C}" type="pres">
      <dgm:prSet presAssocID="{F91D678D-AEDA-40D2-9EC7-C1D8616A3DC4}" presName="level3hierChild" presStyleCnt="0"/>
      <dgm:spPr/>
    </dgm:pt>
    <dgm:pt modelId="{4F6346DF-12AF-425B-BDDB-DFC5FFAB8330}" type="pres">
      <dgm:prSet presAssocID="{6D121BE2-66C2-4633-A676-309A81296AAE}" presName="conn2-1" presStyleLbl="parChTrans1D3" presStyleIdx="3" presStyleCnt="6"/>
      <dgm:spPr/>
      <dgm:t>
        <a:bodyPr/>
        <a:lstStyle/>
        <a:p>
          <a:endParaRPr lang="en-US"/>
        </a:p>
      </dgm:t>
    </dgm:pt>
    <dgm:pt modelId="{D43422D5-F323-4985-86A2-07861541F199}" type="pres">
      <dgm:prSet presAssocID="{6D121BE2-66C2-4633-A676-309A81296AAE}" presName="connTx" presStyleLbl="parChTrans1D3" presStyleIdx="3" presStyleCnt="6"/>
      <dgm:spPr/>
      <dgm:t>
        <a:bodyPr/>
        <a:lstStyle/>
        <a:p>
          <a:endParaRPr lang="en-US"/>
        </a:p>
      </dgm:t>
    </dgm:pt>
    <dgm:pt modelId="{6D61DB82-D54A-4052-B747-7E2A6D089392}" type="pres">
      <dgm:prSet presAssocID="{9B77F3F7-A976-46F7-8066-F3A3E672F5F5}" presName="root2" presStyleCnt="0"/>
      <dgm:spPr/>
    </dgm:pt>
    <dgm:pt modelId="{B33748C4-E4E3-4592-BBBF-849CC6FDC62F}" type="pres">
      <dgm:prSet presAssocID="{9B77F3F7-A976-46F7-8066-F3A3E672F5F5}" presName="LevelTwoTextNode" presStyleLbl="node3" presStyleIdx="3" presStyleCnt="6" custLinFactX="-8858" custLinFactY="100000" custLinFactNeighborX="-100000" custLinFactNeighborY="112707">
        <dgm:presLayoutVars>
          <dgm:chPref val="3"/>
        </dgm:presLayoutVars>
      </dgm:prSet>
      <dgm:spPr/>
      <dgm:t>
        <a:bodyPr/>
        <a:lstStyle/>
        <a:p>
          <a:endParaRPr lang="en-US"/>
        </a:p>
      </dgm:t>
    </dgm:pt>
    <dgm:pt modelId="{19713324-DDE2-4FF9-9F0F-2F0BDF8605CE}" type="pres">
      <dgm:prSet presAssocID="{9B77F3F7-A976-46F7-8066-F3A3E672F5F5}" presName="level3hierChild" presStyleCnt="0"/>
      <dgm:spPr/>
    </dgm:pt>
    <dgm:pt modelId="{A9BF1673-E65E-4F97-BA53-9890471C2C5D}" type="pres">
      <dgm:prSet presAssocID="{F8EB45BD-7D9B-4600-9395-E286CC1CCDAF}" presName="conn2-1" presStyleLbl="parChTrans1D2" presStyleIdx="4" presStyleCnt="6"/>
      <dgm:spPr/>
      <dgm:t>
        <a:bodyPr/>
        <a:lstStyle/>
        <a:p>
          <a:endParaRPr lang="en-US"/>
        </a:p>
      </dgm:t>
    </dgm:pt>
    <dgm:pt modelId="{2EC3AE13-7468-40C2-AF1C-52AB8A3FF595}" type="pres">
      <dgm:prSet presAssocID="{F8EB45BD-7D9B-4600-9395-E286CC1CCDAF}" presName="connTx" presStyleLbl="parChTrans1D2" presStyleIdx="4" presStyleCnt="6"/>
      <dgm:spPr/>
      <dgm:t>
        <a:bodyPr/>
        <a:lstStyle/>
        <a:p>
          <a:endParaRPr lang="en-US"/>
        </a:p>
      </dgm:t>
    </dgm:pt>
    <dgm:pt modelId="{8B905518-26A1-4ABC-A800-0C1823444204}" type="pres">
      <dgm:prSet presAssocID="{80BD22E9-EFE8-4BFF-8CC8-A1C5DADF9174}" presName="root2" presStyleCnt="0"/>
      <dgm:spPr/>
    </dgm:pt>
    <dgm:pt modelId="{AA217B9D-CDDB-45D5-A23A-90714B36C923}" type="pres">
      <dgm:prSet presAssocID="{80BD22E9-EFE8-4BFF-8CC8-A1C5DADF9174}" presName="LevelTwoTextNode" presStyleLbl="node2" presStyleIdx="4" presStyleCnt="6" custLinFactY="-144722" custLinFactNeighborX="-97604" custLinFactNeighborY="-200000">
        <dgm:presLayoutVars>
          <dgm:chPref val="3"/>
        </dgm:presLayoutVars>
      </dgm:prSet>
      <dgm:spPr/>
      <dgm:t>
        <a:bodyPr/>
        <a:lstStyle/>
        <a:p>
          <a:endParaRPr lang="en-US"/>
        </a:p>
      </dgm:t>
    </dgm:pt>
    <dgm:pt modelId="{D2C312D9-3986-443F-B840-2534E3E89ADA}" type="pres">
      <dgm:prSet presAssocID="{80BD22E9-EFE8-4BFF-8CC8-A1C5DADF9174}" presName="level3hierChild" presStyleCnt="0"/>
      <dgm:spPr/>
    </dgm:pt>
    <dgm:pt modelId="{2232A47B-DEEF-4A55-B66C-7FE02301FE6C}" type="pres">
      <dgm:prSet presAssocID="{EF0A0B7E-2F7D-40E4-9786-14BD14C27CDD}" presName="conn2-1" presStyleLbl="parChTrans1D3" presStyleIdx="4" presStyleCnt="6"/>
      <dgm:spPr/>
      <dgm:t>
        <a:bodyPr/>
        <a:lstStyle/>
        <a:p>
          <a:endParaRPr lang="en-US"/>
        </a:p>
      </dgm:t>
    </dgm:pt>
    <dgm:pt modelId="{E37AB792-91ED-4863-9A8A-D83C2C9648D7}" type="pres">
      <dgm:prSet presAssocID="{EF0A0B7E-2F7D-40E4-9786-14BD14C27CDD}" presName="connTx" presStyleLbl="parChTrans1D3" presStyleIdx="4" presStyleCnt="6"/>
      <dgm:spPr/>
      <dgm:t>
        <a:bodyPr/>
        <a:lstStyle/>
        <a:p>
          <a:endParaRPr lang="en-US"/>
        </a:p>
      </dgm:t>
    </dgm:pt>
    <dgm:pt modelId="{2058A129-0877-4C2C-B9AA-9D512E6ECE0E}" type="pres">
      <dgm:prSet presAssocID="{56635637-664C-4FAE-A6B7-DD95FA31C850}" presName="root2" presStyleCnt="0"/>
      <dgm:spPr/>
    </dgm:pt>
    <dgm:pt modelId="{8D582D28-8A8A-49E4-ADCA-EAD9B750CC18}" type="pres">
      <dgm:prSet presAssocID="{56635637-664C-4FAE-A6B7-DD95FA31C850}" presName="LevelTwoTextNode" presStyleLbl="node3" presStyleIdx="4" presStyleCnt="6" custLinFactX="-7145" custLinFactY="-143849" custLinFactNeighborX="-100000" custLinFactNeighborY="-200000">
        <dgm:presLayoutVars>
          <dgm:chPref val="3"/>
        </dgm:presLayoutVars>
      </dgm:prSet>
      <dgm:spPr/>
      <dgm:t>
        <a:bodyPr/>
        <a:lstStyle/>
        <a:p>
          <a:endParaRPr lang="en-US"/>
        </a:p>
      </dgm:t>
    </dgm:pt>
    <dgm:pt modelId="{6136D931-70C8-4926-9599-A988B54C2693}" type="pres">
      <dgm:prSet presAssocID="{56635637-664C-4FAE-A6B7-DD95FA31C850}" presName="level3hierChild" presStyleCnt="0"/>
      <dgm:spPr/>
    </dgm:pt>
    <dgm:pt modelId="{6CFDA4CC-A84A-4762-AD4F-F8D91F8E8807}" type="pres">
      <dgm:prSet presAssocID="{A1A2064D-EFEB-4920-AB52-F9320E888C12}" presName="conn2-1" presStyleLbl="parChTrans1D2" presStyleIdx="5" presStyleCnt="6"/>
      <dgm:spPr/>
      <dgm:t>
        <a:bodyPr/>
        <a:lstStyle/>
        <a:p>
          <a:endParaRPr lang="en-US"/>
        </a:p>
      </dgm:t>
    </dgm:pt>
    <dgm:pt modelId="{3CF52CF8-8D31-4958-8CB1-827D17E98EE3}" type="pres">
      <dgm:prSet presAssocID="{A1A2064D-EFEB-4920-AB52-F9320E888C12}" presName="connTx" presStyleLbl="parChTrans1D2" presStyleIdx="5" presStyleCnt="6"/>
      <dgm:spPr/>
      <dgm:t>
        <a:bodyPr/>
        <a:lstStyle/>
        <a:p>
          <a:endParaRPr lang="en-US"/>
        </a:p>
      </dgm:t>
    </dgm:pt>
    <dgm:pt modelId="{9B01B985-1119-40AA-BEE3-96268E1FD235}" type="pres">
      <dgm:prSet presAssocID="{46548E05-4DB7-40A2-BE76-0F824CF9802C}" presName="root2" presStyleCnt="0"/>
      <dgm:spPr/>
    </dgm:pt>
    <dgm:pt modelId="{2877DDEA-B1F4-4A08-824F-6CDAB756F2AF}" type="pres">
      <dgm:prSet presAssocID="{46548E05-4DB7-40A2-BE76-0F824CF9802C}" presName="LevelTwoTextNode" presStyleLbl="node2" presStyleIdx="5" presStyleCnt="6" custLinFactY="-151040" custLinFactNeighborX="-97604" custLinFactNeighborY="-200000">
        <dgm:presLayoutVars>
          <dgm:chPref val="3"/>
        </dgm:presLayoutVars>
      </dgm:prSet>
      <dgm:spPr/>
      <dgm:t>
        <a:bodyPr/>
        <a:lstStyle/>
        <a:p>
          <a:endParaRPr lang="en-US"/>
        </a:p>
      </dgm:t>
    </dgm:pt>
    <dgm:pt modelId="{58851E18-51AC-40E8-924A-9E867F1AC4D2}" type="pres">
      <dgm:prSet presAssocID="{46548E05-4DB7-40A2-BE76-0F824CF9802C}" presName="level3hierChild" presStyleCnt="0"/>
      <dgm:spPr/>
    </dgm:pt>
    <dgm:pt modelId="{B2DE1504-8453-4D75-A702-8E06D81E412B}" type="pres">
      <dgm:prSet presAssocID="{03B213DF-6F82-44FA-9780-7B8C084BCEF6}" presName="conn2-1" presStyleLbl="parChTrans1D3" presStyleIdx="5" presStyleCnt="6"/>
      <dgm:spPr/>
      <dgm:t>
        <a:bodyPr/>
        <a:lstStyle/>
        <a:p>
          <a:endParaRPr lang="en-US"/>
        </a:p>
      </dgm:t>
    </dgm:pt>
    <dgm:pt modelId="{5E2CAF18-1484-4305-8EDA-A992FDEB15B7}" type="pres">
      <dgm:prSet presAssocID="{03B213DF-6F82-44FA-9780-7B8C084BCEF6}" presName="connTx" presStyleLbl="parChTrans1D3" presStyleIdx="5" presStyleCnt="6"/>
      <dgm:spPr/>
      <dgm:t>
        <a:bodyPr/>
        <a:lstStyle/>
        <a:p>
          <a:endParaRPr lang="en-US"/>
        </a:p>
      </dgm:t>
    </dgm:pt>
    <dgm:pt modelId="{5533DC8A-2F4C-4BFE-955F-CD77D71C4887}" type="pres">
      <dgm:prSet presAssocID="{A7DC0D7F-CE37-4A56-8E85-6235C6837D2A}" presName="root2" presStyleCnt="0"/>
      <dgm:spPr/>
    </dgm:pt>
    <dgm:pt modelId="{760624F3-05A8-41CE-9A2E-521183127020}" type="pres">
      <dgm:prSet presAssocID="{A7DC0D7F-CE37-4A56-8E85-6235C6837D2A}" presName="LevelTwoTextNode" presStyleLbl="node3" presStyleIdx="5" presStyleCnt="6" custLinFactX="-7145" custLinFactY="-151016" custLinFactNeighborX="-100000" custLinFactNeighborY="-200000">
        <dgm:presLayoutVars>
          <dgm:chPref val="3"/>
        </dgm:presLayoutVars>
      </dgm:prSet>
      <dgm:spPr/>
      <dgm:t>
        <a:bodyPr/>
        <a:lstStyle/>
        <a:p>
          <a:endParaRPr lang="en-US"/>
        </a:p>
      </dgm:t>
    </dgm:pt>
    <dgm:pt modelId="{C47B460A-5167-43F7-B5A8-E0C8964812CC}" type="pres">
      <dgm:prSet presAssocID="{A7DC0D7F-CE37-4A56-8E85-6235C6837D2A}" presName="level3hierChild" presStyleCnt="0"/>
      <dgm:spPr/>
    </dgm:pt>
  </dgm:ptLst>
  <dgm:cxnLst>
    <dgm:cxn modelId="{7D1CC6A7-1189-410F-8106-A70443C82F78}" srcId="{B6E6E67C-4CC3-4F6A-89E2-EDE0FF2F661B}" destId="{CD571E65-3071-42C7-B1B2-E9E12EED983B}" srcOrd="0" destOrd="0" parTransId="{0859BCEA-3E39-4434-BDF2-FD6E2DEB7180}" sibTransId="{79EF8A82-1799-4251-87AB-9C8B26E97EAF}"/>
    <dgm:cxn modelId="{0231C7C0-C187-4E09-B036-CC6078E67EE8}" type="presOf" srcId="{0A2B93BA-6BF8-44AB-8B91-1D81371395FB}" destId="{DF83CDFD-9013-4B96-9491-015CF82B2C12}" srcOrd="1" destOrd="0" presId="urn:microsoft.com/office/officeart/2005/8/layout/hierarchy2"/>
    <dgm:cxn modelId="{959DC742-A7E1-4392-9E60-C8E69360403D}" type="presOf" srcId="{B18E5E1B-3CF5-44D4-8353-9B89A83316BC}" destId="{6C951F11-9021-49A5-ABA1-A6C7FA313E9D}" srcOrd="0" destOrd="0" presId="urn:microsoft.com/office/officeart/2005/8/layout/hierarchy2"/>
    <dgm:cxn modelId="{5CEDC0ED-5BA6-4BF2-AE73-FC04C8D8CEFE}" srcId="{80BD22E9-EFE8-4BFF-8CC8-A1C5DADF9174}" destId="{56635637-664C-4FAE-A6B7-DD95FA31C850}" srcOrd="0" destOrd="0" parTransId="{EF0A0B7E-2F7D-40E4-9786-14BD14C27CDD}" sibTransId="{E510DE58-DE98-4D9B-8993-839EE26CC0D7}"/>
    <dgm:cxn modelId="{CBD7A5C2-BC85-485E-BC6D-8607ECC5102F}" type="presOf" srcId="{6D121BE2-66C2-4633-A676-309A81296AAE}" destId="{D43422D5-F323-4985-86A2-07861541F199}" srcOrd="1" destOrd="0" presId="urn:microsoft.com/office/officeart/2005/8/layout/hierarchy2"/>
    <dgm:cxn modelId="{0B7DEF08-94B0-46F3-8A19-64B8DCF22957}" type="presOf" srcId="{6D121BE2-66C2-4633-A676-309A81296AAE}" destId="{4F6346DF-12AF-425B-BDDB-DFC5FFAB8330}" srcOrd="0" destOrd="0" presId="urn:microsoft.com/office/officeart/2005/8/layout/hierarchy2"/>
    <dgm:cxn modelId="{66E166D9-D2F6-46BB-ACAC-88CD22DD310F}" type="presOf" srcId="{AA977378-BDB9-4754-964F-C1C7B5E35EF4}" destId="{46AFB245-D497-4809-B644-7CF3D748C4E9}" srcOrd="1" destOrd="0" presId="urn:microsoft.com/office/officeart/2005/8/layout/hierarchy2"/>
    <dgm:cxn modelId="{919C1EF7-C13A-421E-9AD5-5F6CC164A507}" type="presOf" srcId="{9B77F3F7-A976-46F7-8066-F3A3E672F5F5}" destId="{B33748C4-E4E3-4592-BBBF-849CC6FDC62F}" srcOrd="0" destOrd="0" presId="urn:microsoft.com/office/officeart/2005/8/layout/hierarchy2"/>
    <dgm:cxn modelId="{3F9D0E78-641C-4F0A-83D0-907E754419DB}" srcId="{CD571E65-3071-42C7-B1B2-E9E12EED983B}" destId="{D50C0828-A5F1-4602-84EB-BD66DA75DE38}" srcOrd="2" destOrd="0" parTransId="{AA977378-BDB9-4754-964F-C1C7B5E35EF4}" sibTransId="{76963991-0828-4115-8605-52DAEADDE2FE}"/>
    <dgm:cxn modelId="{40C255F1-93EE-41E5-93A5-982E355DE52B}" srcId="{46548E05-4DB7-40A2-BE76-0F824CF9802C}" destId="{A7DC0D7F-CE37-4A56-8E85-6235C6837D2A}" srcOrd="0" destOrd="0" parTransId="{03B213DF-6F82-44FA-9780-7B8C084BCEF6}" sibTransId="{72F02E16-AC2C-43A2-9C52-8FED71B5068B}"/>
    <dgm:cxn modelId="{0D9B1E2E-AB25-4D6E-8AEA-7E3C1BD8EACD}" type="presOf" srcId="{03B213DF-6F82-44FA-9780-7B8C084BCEF6}" destId="{5E2CAF18-1484-4305-8EDA-A992FDEB15B7}" srcOrd="1" destOrd="0" presId="urn:microsoft.com/office/officeart/2005/8/layout/hierarchy2"/>
    <dgm:cxn modelId="{7BAEBDE5-53B9-4931-86C9-A4BEAC618E94}" type="presOf" srcId="{F8EB45BD-7D9B-4600-9395-E286CC1CCDAF}" destId="{2EC3AE13-7468-40C2-AF1C-52AB8A3FF595}" srcOrd="1" destOrd="0" presId="urn:microsoft.com/office/officeart/2005/8/layout/hierarchy2"/>
    <dgm:cxn modelId="{98FE13CF-6062-4963-8C56-885365C61BC0}" type="presOf" srcId="{B18E5E1B-3CF5-44D4-8353-9B89A83316BC}" destId="{9EB4BDCF-672B-4E19-B444-A4580413E835}" srcOrd="1" destOrd="0" presId="urn:microsoft.com/office/officeart/2005/8/layout/hierarchy2"/>
    <dgm:cxn modelId="{07E88B87-134B-4F4A-9120-F23C39BDF92C}" type="presOf" srcId="{A1A2064D-EFEB-4920-AB52-F9320E888C12}" destId="{3CF52CF8-8D31-4958-8CB1-827D17E98EE3}" srcOrd="1" destOrd="0" presId="urn:microsoft.com/office/officeart/2005/8/layout/hierarchy2"/>
    <dgm:cxn modelId="{72E28F3B-1FD8-489D-BB65-C620173729A6}" srcId="{CD571E65-3071-42C7-B1B2-E9E12EED983B}" destId="{80BD22E9-EFE8-4BFF-8CC8-A1C5DADF9174}" srcOrd="4" destOrd="0" parTransId="{F8EB45BD-7D9B-4600-9395-E286CC1CCDAF}" sibTransId="{BFE21E79-E241-4D9B-B6D8-CA2356BAF376}"/>
    <dgm:cxn modelId="{73624CC2-70F7-479A-AA50-0EA2C52D9B02}" srcId="{CD571E65-3071-42C7-B1B2-E9E12EED983B}" destId="{F91D678D-AEDA-40D2-9EC7-C1D8616A3DC4}" srcOrd="3" destOrd="0" parTransId="{B18E5E1B-3CF5-44D4-8353-9B89A83316BC}" sibTransId="{168801AA-ABB1-43E3-B06E-FF8E2325EDD3}"/>
    <dgm:cxn modelId="{3D6E8A15-CE1D-4F9C-A66E-309B8B4198B8}" type="presOf" srcId="{AA977378-BDB9-4754-964F-C1C7B5E35EF4}" destId="{AAF6B652-15B4-410D-882B-B54EAC279444}" srcOrd="0" destOrd="0" presId="urn:microsoft.com/office/officeart/2005/8/layout/hierarchy2"/>
    <dgm:cxn modelId="{9C6D2364-71F1-4309-8288-B83A9FAB01F6}" type="presOf" srcId="{CD571E65-3071-42C7-B1B2-E9E12EED983B}" destId="{73732AB8-87A6-455A-BC45-79213F3D5107}" srcOrd="0" destOrd="0" presId="urn:microsoft.com/office/officeart/2005/8/layout/hierarchy2"/>
    <dgm:cxn modelId="{2393AD4D-3A22-437C-B479-B063CB59451B}" type="presOf" srcId="{0A2B93BA-6BF8-44AB-8B91-1D81371395FB}" destId="{E57DCDD9-10CB-4E1A-A804-4A00DDB310F1}" srcOrd="0" destOrd="0" presId="urn:microsoft.com/office/officeart/2005/8/layout/hierarchy2"/>
    <dgm:cxn modelId="{4FA5DF2F-6741-4988-BCCF-44586CBA2758}" type="presOf" srcId="{D50C0828-A5F1-4602-84EB-BD66DA75DE38}" destId="{4FAB657F-020A-43D6-AA62-59C3413211E0}" srcOrd="0" destOrd="0" presId="urn:microsoft.com/office/officeart/2005/8/layout/hierarchy2"/>
    <dgm:cxn modelId="{07D7D1E5-621F-42BC-8984-DC6C85576DDB}" type="presOf" srcId="{A1A2064D-EFEB-4920-AB52-F9320E888C12}" destId="{6CFDA4CC-A84A-4762-AD4F-F8D91F8E8807}" srcOrd="0" destOrd="0" presId="urn:microsoft.com/office/officeart/2005/8/layout/hierarchy2"/>
    <dgm:cxn modelId="{3C020844-CF21-4773-8953-1AB4907FE870}" type="presOf" srcId="{F8EB45BD-7D9B-4600-9395-E286CC1CCDAF}" destId="{A9BF1673-E65E-4F97-BA53-9890471C2C5D}" srcOrd="0" destOrd="0" presId="urn:microsoft.com/office/officeart/2005/8/layout/hierarchy2"/>
    <dgm:cxn modelId="{6F4AC773-5D3D-436E-9F30-D331A4F5299D}" type="presOf" srcId="{5EDC4CEB-3219-4AAC-AEF0-833043FB09A9}" destId="{84A0FC85-1D0B-4F00-8DDA-ABE909C38EB8}" srcOrd="0" destOrd="0" presId="urn:microsoft.com/office/officeart/2005/8/layout/hierarchy2"/>
    <dgm:cxn modelId="{5D7E6235-A08A-4FD6-BDCF-C031B49832F4}" srcId="{CD571E65-3071-42C7-B1B2-E9E12EED983B}" destId="{46548E05-4DB7-40A2-BE76-0F824CF9802C}" srcOrd="5" destOrd="0" parTransId="{A1A2064D-EFEB-4920-AB52-F9320E888C12}" sibTransId="{9285F0A8-01BF-4580-B46B-E29ECA5CC435}"/>
    <dgm:cxn modelId="{5F12B950-AF14-4549-AD36-6BCFCEC9064B}" type="presOf" srcId="{2190CBF9-9558-45EA-A840-7FCC8DC9285A}" destId="{0435728C-3777-43C8-90F4-B07D74A21E53}" srcOrd="0" destOrd="0" presId="urn:microsoft.com/office/officeart/2005/8/layout/hierarchy2"/>
    <dgm:cxn modelId="{E7F50E2C-DB2A-4ECA-A8EA-2805E93C72FF}" type="presOf" srcId="{2ADDB7B1-0909-4BA0-A022-CB613D9A6612}" destId="{9FBE4030-DDA3-4431-A937-E5FBE77230A1}" srcOrd="1" destOrd="0" presId="urn:microsoft.com/office/officeart/2005/8/layout/hierarchy2"/>
    <dgm:cxn modelId="{65A726D9-C684-48D5-9270-FB175878EAF6}" type="presOf" srcId="{80BD22E9-EFE8-4BFF-8CC8-A1C5DADF9174}" destId="{AA217B9D-CDDB-45D5-A23A-90714B36C923}" srcOrd="0" destOrd="0" presId="urn:microsoft.com/office/officeart/2005/8/layout/hierarchy2"/>
    <dgm:cxn modelId="{0B125DD0-E629-47E8-9223-A7AF5EBE501A}" srcId="{D50C0828-A5F1-4602-84EB-BD66DA75DE38}" destId="{DC747BA3-72C6-4ED4-83CB-7436622DBDFF}" srcOrd="0" destOrd="0" parTransId="{2ADDB7B1-0909-4BA0-A022-CB613D9A6612}" sibTransId="{D80E50E9-61D2-43BE-ABE8-BF7F6C6CAF50}"/>
    <dgm:cxn modelId="{3A240920-4E0B-402E-B489-77E899198DA7}" srcId="{CD571E65-3071-42C7-B1B2-E9E12EED983B}" destId="{2190CBF9-9558-45EA-A840-7FCC8DC9285A}" srcOrd="0" destOrd="0" parTransId="{5EDC4CEB-3219-4AAC-AEF0-833043FB09A9}" sibTransId="{773A441A-23CD-4CBB-BBC2-65F0C2ECA66F}"/>
    <dgm:cxn modelId="{AD517397-3562-4741-8593-28B0AEBE0462}" type="presOf" srcId="{C1787128-30C9-4FF4-86D8-B769F341A75D}" destId="{BAA335FF-1E8C-4C1C-96AF-C5FB7D76650A}" srcOrd="0" destOrd="0" presId="urn:microsoft.com/office/officeart/2005/8/layout/hierarchy2"/>
    <dgm:cxn modelId="{F1A61019-7C5F-43D0-83F5-6D9BBBB68BAE}" type="presOf" srcId="{EF0A0B7E-2F7D-40E4-9786-14BD14C27CDD}" destId="{2232A47B-DEEF-4A55-B66C-7FE02301FE6C}" srcOrd="0" destOrd="0" presId="urn:microsoft.com/office/officeart/2005/8/layout/hierarchy2"/>
    <dgm:cxn modelId="{8D3F9B8F-9B57-4E0B-81E9-FF8F061A0791}" srcId="{2190CBF9-9558-45EA-A840-7FCC8DC9285A}" destId="{AE3431D5-736D-48CD-A3D4-2B9E6EC7BA99}" srcOrd="0" destOrd="0" parTransId="{35F84066-47EC-47A1-B3F5-3784519B5D49}" sibTransId="{90B77512-8CB4-4A7A-8A6B-FAC1D9E3437C}"/>
    <dgm:cxn modelId="{302A42DC-1C2C-48D7-A054-CDCCD6091B73}" type="presOf" srcId="{AE3431D5-736D-48CD-A3D4-2B9E6EC7BA99}" destId="{714BE149-A002-4691-A121-24942E8B3CF9}" srcOrd="0" destOrd="0" presId="urn:microsoft.com/office/officeart/2005/8/layout/hierarchy2"/>
    <dgm:cxn modelId="{52A5957E-8942-43C2-A4CC-F313A77F1275}" type="presOf" srcId="{B6E6E67C-4CC3-4F6A-89E2-EDE0FF2F661B}" destId="{B8CD517F-3B01-43C9-9329-B08961D07A89}" srcOrd="0" destOrd="0" presId="urn:microsoft.com/office/officeart/2005/8/layout/hierarchy2"/>
    <dgm:cxn modelId="{E4C21675-3F28-4C3A-8FF0-43C928C48808}" type="presOf" srcId="{FE7D818A-0C03-4B4D-A713-1D689BA2623D}" destId="{BDD24580-61AE-43EF-9DB8-30D4FC170E30}" srcOrd="0" destOrd="0" presId="urn:microsoft.com/office/officeart/2005/8/layout/hierarchy2"/>
    <dgm:cxn modelId="{6A1B3DED-0364-41FF-AA17-814C41DAB43F}" type="presOf" srcId="{FE7D818A-0C03-4B4D-A713-1D689BA2623D}" destId="{7919134A-46B4-4EB9-B7C5-0E0CC9676544}" srcOrd="1" destOrd="0" presId="urn:microsoft.com/office/officeart/2005/8/layout/hierarchy2"/>
    <dgm:cxn modelId="{94D33D6E-32C0-47FD-94D1-DDEBAACF13DB}" type="presOf" srcId="{46548E05-4DB7-40A2-BE76-0F824CF9802C}" destId="{2877DDEA-B1F4-4A08-824F-6CDAB756F2AF}" srcOrd="0" destOrd="0" presId="urn:microsoft.com/office/officeart/2005/8/layout/hierarchy2"/>
    <dgm:cxn modelId="{0207FD03-AE9B-458C-AC9F-05C32E1A7413}" type="presOf" srcId="{F91D678D-AEDA-40D2-9EC7-C1D8616A3DC4}" destId="{5C0C9A15-066A-4358-857F-2FE451D1D1BE}" srcOrd="0" destOrd="0" presId="urn:microsoft.com/office/officeart/2005/8/layout/hierarchy2"/>
    <dgm:cxn modelId="{C6189846-03D5-4B59-91E3-36DFDA036017}" srcId="{CD571E65-3071-42C7-B1B2-E9E12EED983B}" destId="{314A8AEF-5345-4149-937B-FF999940395B}" srcOrd="1" destOrd="0" parTransId="{FE7D818A-0C03-4B4D-A713-1D689BA2623D}" sibTransId="{EACAB97B-A9BF-472A-9347-2DBBC63DA0D4}"/>
    <dgm:cxn modelId="{21678AF7-FA7C-4B60-A3B2-E1B3873C30A5}" type="presOf" srcId="{5EDC4CEB-3219-4AAC-AEF0-833043FB09A9}" destId="{CB2709EB-8389-42CD-943C-C8DD12035B4C}" srcOrd="1" destOrd="0" presId="urn:microsoft.com/office/officeart/2005/8/layout/hierarchy2"/>
    <dgm:cxn modelId="{FABDD84B-0C01-485D-A0F2-C8F8D87E23F3}" srcId="{314A8AEF-5345-4149-937B-FF999940395B}" destId="{C1787128-30C9-4FF4-86D8-B769F341A75D}" srcOrd="0" destOrd="0" parTransId="{0A2B93BA-6BF8-44AB-8B91-1D81371395FB}" sibTransId="{A5E6F2F1-9048-44D3-8F3F-126DF336046E}"/>
    <dgm:cxn modelId="{C90DF57B-B1F6-475A-8DBF-6A0BB371EA37}" type="presOf" srcId="{03B213DF-6F82-44FA-9780-7B8C084BCEF6}" destId="{B2DE1504-8453-4D75-A702-8E06D81E412B}" srcOrd="0" destOrd="0" presId="urn:microsoft.com/office/officeart/2005/8/layout/hierarchy2"/>
    <dgm:cxn modelId="{039789DB-70C0-4001-B613-7DE066C6C245}" type="presOf" srcId="{DC747BA3-72C6-4ED4-83CB-7436622DBDFF}" destId="{E1F7FCD4-61CD-4434-BC7D-0CF2E0406895}" srcOrd="0" destOrd="0" presId="urn:microsoft.com/office/officeart/2005/8/layout/hierarchy2"/>
    <dgm:cxn modelId="{2A63EADF-C46A-4B6D-8C21-249740CC2E9C}" type="presOf" srcId="{A7DC0D7F-CE37-4A56-8E85-6235C6837D2A}" destId="{760624F3-05A8-41CE-9A2E-521183127020}" srcOrd="0" destOrd="0" presId="urn:microsoft.com/office/officeart/2005/8/layout/hierarchy2"/>
    <dgm:cxn modelId="{EFA49D1C-CAC2-4969-88A5-D3D9B5C791CF}" type="presOf" srcId="{2ADDB7B1-0909-4BA0-A022-CB613D9A6612}" destId="{943B47DD-6DBD-4469-8498-E2EC600FD1DB}" srcOrd="0" destOrd="0" presId="urn:microsoft.com/office/officeart/2005/8/layout/hierarchy2"/>
    <dgm:cxn modelId="{A266324B-5185-4E00-B969-6B2D2DE6BDBB}" type="presOf" srcId="{35F84066-47EC-47A1-B3F5-3784519B5D49}" destId="{AB73524D-14B0-429E-8BB8-F3477A6EAE9B}" srcOrd="1" destOrd="0" presId="urn:microsoft.com/office/officeart/2005/8/layout/hierarchy2"/>
    <dgm:cxn modelId="{3EE547C3-3B01-4B17-B4E7-605E230CC03F}" type="presOf" srcId="{56635637-664C-4FAE-A6B7-DD95FA31C850}" destId="{8D582D28-8A8A-49E4-ADCA-EAD9B750CC18}" srcOrd="0" destOrd="0" presId="urn:microsoft.com/office/officeart/2005/8/layout/hierarchy2"/>
    <dgm:cxn modelId="{2F332E88-C3BA-4FEE-8717-DD5D69482F58}" type="presOf" srcId="{314A8AEF-5345-4149-937B-FF999940395B}" destId="{712E2E82-493B-4ACE-8FC4-282F54BD5CA5}" srcOrd="0" destOrd="0" presId="urn:microsoft.com/office/officeart/2005/8/layout/hierarchy2"/>
    <dgm:cxn modelId="{3F254327-7C64-4A82-B7BA-E57C6D294D2F}" type="presOf" srcId="{35F84066-47EC-47A1-B3F5-3784519B5D49}" destId="{7C80F808-E2CB-47AF-A86B-FFBED6C794AA}" srcOrd="0" destOrd="0" presId="urn:microsoft.com/office/officeart/2005/8/layout/hierarchy2"/>
    <dgm:cxn modelId="{6E621CB8-D122-4B8D-9965-616AEF204A91}" type="presOf" srcId="{EF0A0B7E-2F7D-40E4-9786-14BD14C27CDD}" destId="{E37AB792-91ED-4863-9A8A-D83C2C9648D7}" srcOrd="1" destOrd="0" presId="urn:microsoft.com/office/officeart/2005/8/layout/hierarchy2"/>
    <dgm:cxn modelId="{4A1D8CC9-54F3-4EEB-A90B-743263C84654}" srcId="{F91D678D-AEDA-40D2-9EC7-C1D8616A3DC4}" destId="{9B77F3F7-A976-46F7-8066-F3A3E672F5F5}" srcOrd="0" destOrd="0" parTransId="{6D121BE2-66C2-4633-A676-309A81296AAE}" sibTransId="{73F7C3E0-62AB-4DAD-82D5-84ABBC97A296}"/>
    <dgm:cxn modelId="{3204C5F0-FCAE-48DD-AB66-D535D4062B5B}" type="presParOf" srcId="{B8CD517F-3B01-43C9-9329-B08961D07A89}" destId="{300A918A-B14A-48CF-9433-47F97879435E}" srcOrd="0" destOrd="0" presId="urn:microsoft.com/office/officeart/2005/8/layout/hierarchy2"/>
    <dgm:cxn modelId="{BC9FC22E-436A-4D4E-A26F-4E8230969568}" type="presParOf" srcId="{300A918A-B14A-48CF-9433-47F97879435E}" destId="{73732AB8-87A6-455A-BC45-79213F3D5107}" srcOrd="0" destOrd="0" presId="urn:microsoft.com/office/officeart/2005/8/layout/hierarchy2"/>
    <dgm:cxn modelId="{915F1C19-C2E9-468B-9C7D-88FD98BC6A16}" type="presParOf" srcId="{300A918A-B14A-48CF-9433-47F97879435E}" destId="{F325D09F-8889-4522-9671-822790946083}" srcOrd="1" destOrd="0" presId="urn:microsoft.com/office/officeart/2005/8/layout/hierarchy2"/>
    <dgm:cxn modelId="{E6A8BB03-7753-40F5-8E3A-5A8BB52754FC}" type="presParOf" srcId="{F325D09F-8889-4522-9671-822790946083}" destId="{84A0FC85-1D0B-4F00-8DDA-ABE909C38EB8}" srcOrd="0" destOrd="0" presId="urn:microsoft.com/office/officeart/2005/8/layout/hierarchy2"/>
    <dgm:cxn modelId="{2E1D8A93-35DD-4B6F-A89A-6851D7B00224}" type="presParOf" srcId="{84A0FC85-1D0B-4F00-8DDA-ABE909C38EB8}" destId="{CB2709EB-8389-42CD-943C-C8DD12035B4C}" srcOrd="0" destOrd="0" presId="urn:microsoft.com/office/officeart/2005/8/layout/hierarchy2"/>
    <dgm:cxn modelId="{34277767-251D-4277-B56C-C1C2B88E4783}" type="presParOf" srcId="{F325D09F-8889-4522-9671-822790946083}" destId="{D4987809-6DBA-4FB4-819E-85D45D538423}" srcOrd="1" destOrd="0" presId="urn:microsoft.com/office/officeart/2005/8/layout/hierarchy2"/>
    <dgm:cxn modelId="{08E393D2-8096-4A63-A37B-8C2E62B4C99D}" type="presParOf" srcId="{D4987809-6DBA-4FB4-819E-85D45D538423}" destId="{0435728C-3777-43C8-90F4-B07D74A21E53}" srcOrd="0" destOrd="0" presId="urn:microsoft.com/office/officeart/2005/8/layout/hierarchy2"/>
    <dgm:cxn modelId="{FEE73C15-B529-438C-A5AB-35B9872EDDA1}" type="presParOf" srcId="{D4987809-6DBA-4FB4-819E-85D45D538423}" destId="{BBA30CBB-FCCC-49EE-8C82-D57A15B6CE59}" srcOrd="1" destOrd="0" presId="urn:microsoft.com/office/officeart/2005/8/layout/hierarchy2"/>
    <dgm:cxn modelId="{959541B6-CE37-4B41-8E35-6F19774621BC}" type="presParOf" srcId="{BBA30CBB-FCCC-49EE-8C82-D57A15B6CE59}" destId="{7C80F808-E2CB-47AF-A86B-FFBED6C794AA}" srcOrd="0" destOrd="0" presId="urn:microsoft.com/office/officeart/2005/8/layout/hierarchy2"/>
    <dgm:cxn modelId="{C89AE568-B9D9-4166-8CCA-E2CD43A3F1A4}" type="presParOf" srcId="{7C80F808-E2CB-47AF-A86B-FFBED6C794AA}" destId="{AB73524D-14B0-429E-8BB8-F3477A6EAE9B}" srcOrd="0" destOrd="0" presId="urn:microsoft.com/office/officeart/2005/8/layout/hierarchy2"/>
    <dgm:cxn modelId="{2E5D982A-0FDF-475B-A51C-AA1DFD349184}" type="presParOf" srcId="{BBA30CBB-FCCC-49EE-8C82-D57A15B6CE59}" destId="{F780BC12-9E1C-48DB-9CA3-13FA11F76BE9}" srcOrd="1" destOrd="0" presId="urn:microsoft.com/office/officeart/2005/8/layout/hierarchy2"/>
    <dgm:cxn modelId="{DB4E02DC-C1A1-4456-AE3A-E4A9189CABA5}" type="presParOf" srcId="{F780BC12-9E1C-48DB-9CA3-13FA11F76BE9}" destId="{714BE149-A002-4691-A121-24942E8B3CF9}" srcOrd="0" destOrd="0" presId="urn:microsoft.com/office/officeart/2005/8/layout/hierarchy2"/>
    <dgm:cxn modelId="{4C7574DF-C525-4478-AFF3-4610DBB84511}" type="presParOf" srcId="{F780BC12-9E1C-48DB-9CA3-13FA11F76BE9}" destId="{E61A7A3C-3037-4810-A02E-A0CBC37AF771}" srcOrd="1" destOrd="0" presId="urn:microsoft.com/office/officeart/2005/8/layout/hierarchy2"/>
    <dgm:cxn modelId="{BC448290-DC76-4730-BA75-AEA435877678}" type="presParOf" srcId="{F325D09F-8889-4522-9671-822790946083}" destId="{BDD24580-61AE-43EF-9DB8-30D4FC170E30}" srcOrd="2" destOrd="0" presId="urn:microsoft.com/office/officeart/2005/8/layout/hierarchy2"/>
    <dgm:cxn modelId="{6F7C4C95-459E-4BD9-8E74-6D1DDB58D85C}" type="presParOf" srcId="{BDD24580-61AE-43EF-9DB8-30D4FC170E30}" destId="{7919134A-46B4-4EB9-B7C5-0E0CC9676544}" srcOrd="0" destOrd="0" presId="urn:microsoft.com/office/officeart/2005/8/layout/hierarchy2"/>
    <dgm:cxn modelId="{5BC12B26-2864-4133-81BE-6939409E47A1}" type="presParOf" srcId="{F325D09F-8889-4522-9671-822790946083}" destId="{F8138AD2-433A-4F75-B04C-549B62EA1D12}" srcOrd="3" destOrd="0" presId="urn:microsoft.com/office/officeart/2005/8/layout/hierarchy2"/>
    <dgm:cxn modelId="{C8DDC355-A908-4160-809B-B69EA8CB35FA}" type="presParOf" srcId="{F8138AD2-433A-4F75-B04C-549B62EA1D12}" destId="{712E2E82-493B-4ACE-8FC4-282F54BD5CA5}" srcOrd="0" destOrd="0" presId="urn:microsoft.com/office/officeart/2005/8/layout/hierarchy2"/>
    <dgm:cxn modelId="{69A471F8-0336-4213-804B-EC504BFDB630}" type="presParOf" srcId="{F8138AD2-433A-4F75-B04C-549B62EA1D12}" destId="{9BEC83B4-0077-41FD-ADCF-2B192C7B5379}" srcOrd="1" destOrd="0" presId="urn:microsoft.com/office/officeart/2005/8/layout/hierarchy2"/>
    <dgm:cxn modelId="{05BE6E69-B6B9-4876-8D6B-BB37439CCF1C}" type="presParOf" srcId="{9BEC83B4-0077-41FD-ADCF-2B192C7B5379}" destId="{E57DCDD9-10CB-4E1A-A804-4A00DDB310F1}" srcOrd="0" destOrd="0" presId="urn:microsoft.com/office/officeart/2005/8/layout/hierarchy2"/>
    <dgm:cxn modelId="{F7CE5427-B303-429B-8D55-3ACC13454811}" type="presParOf" srcId="{E57DCDD9-10CB-4E1A-A804-4A00DDB310F1}" destId="{DF83CDFD-9013-4B96-9491-015CF82B2C12}" srcOrd="0" destOrd="0" presId="urn:microsoft.com/office/officeart/2005/8/layout/hierarchy2"/>
    <dgm:cxn modelId="{1D5E7B03-35F1-4B61-8AB7-EF8B47DE0289}" type="presParOf" srcId="{9BEC83B4-0077-41FD-ADCF-2B192C7B5379}" destId="{0AB16935-5FFC-4923-8217-8ACD18F425E2}" srcOrd="1" destOrd="0" presId="urn:microsoft.com/office/officeart/2005/8/layout/hierarchy2"/>
    <dgm:cxn modelId="{47562462-D6B0-432E-AE92-9D0C809A7F40}" type="presParOf" srcId="{0AB16935-5FFC-4923-8217-8ACD18F425E2}" destId="{BAA335FF-1E8C-4C1C-96AF-C5FB7D76650A}" srcOrd="0" destOrd="0" presId="urn:microsoft.com/office/officeart/2005/8/layout/hierarchy2"/>
    <dgm:cxn modelId="{62A054BF-DBB2-4A0C-A8EA-4E257C4AADBE}" type="presParOf" srcId="{0AB16935-5FFC-4923-8217-8ACD18F425E2}" destId="{F5366839-5E68-4223-9895-2C5A763C1DC6}" srcOrd="1" destOrd="0" presId="urn:microsoft.com/office/officeart/2005/8/layout/hierarchy2"/>
    <dgm:cxn modelId="{8CABE827-C67E-4357-98A7-94D27DAB65A3}" type="presParOf" srcId="{F325D09F-8889-4522-9671-822790946083}" destId="{AAF6B652-15B4-410D-882B-B54EAC279444}" srcOrd="4" destOrd="0" presId="urn:microsoft.com/office/officeart/2005/8/layout/hierarchy2"/>
    <dgm:cxn modelId="{8269D29A-AAD1-4E31-A768-F084D13D4C5F}" type="presParOf" srcId="{AAF6B652-15B4-410D-882B-B54EAC279444}" destId="{46AFB245-D497-4809-B644-7CF3D748C4E9}" srcOrd="0" destOrd="0" presId="urn:microsoft.com/office/officeart/2005/8/layout/hierarchy2"/>
    <dgm:cxn modelId="{3D5E0555-4C68-4466-9F1C-AF591B243138}" type="presParOf" srcId="{F325D09F-8889-4522-9671-822790946083}" destId="{F08FABA4-97BD-4848-8645-A9461D695C0B}" srcOrd="5" destOrd="0" presId="urn:microsoft.com/office/officeart/2005/8/layout/hierarchy2"/>
    <dgm:cxn modelId="{FE791117-15B7-40E7-BE41-FD3E7EDDDF0D}" type="presParOf" srcId="{F08FABA4-97BD-4848-8645-A9461D695C0B}" destId="{4FAB657F-020A-43D6-AA62-59C3413211E0}" srcOrd="0" destOrd="0" presId="urn:microsoft.com/office/officeart/2005/8/layout/hierarchy2"/>
    <dgm:cxn modelId="{08761D15-BB7A-411E-BC2B-1CCA197A9FDF}" type="presParOf" srcId="{F08FABA4-97BD-4848-8645-A9461D695C0B}" destId="{557BD897-3B0F-4522-8DA5-EA523F4234D1}" srcOrd="1" destOrd="0" presId="urn:microsoft.com/office/officeart/2005/8/layout/hierarchy2"/>
    <dgm:cxn modelId="{7805A04B-2728-43FD-841C-6D97C902A961}" type="presParOf" srcId="{557BD897-3B0F-4522-8DA5-EA523F4234D1}" destId="{943B47DD-6DBD-4469-8498-E2EC600FD1DB}" srcOrd="0" destOrd="0" presId="urn:microsoft.com/office/officeart/2005/8/layout/hierarchy2"/>
    <dgm:cxn modelId="{92A46363-A64F-40AF-82C8-18A46660F5F3}" type="presParOf" srcId="{943B47DD-6DBD-4469-8498-E2EC600FD1DB}" destId="{9FBE4030-DDA3-4431-A937-E5FBE77230A1}" srcOrd="0" destOrd="0" presId="urn:microsoft.com/office/officeart/2005/8/layout/hierarchy2"/>
    <dgm:cxn modelId="{DDCDC9BF-4A79-4DD3-B653-B5FF36DF51B0}" type="presParOf" srcId="{557BD897-3B0F-4522-8DA5-EA523F4234D1}" destId="{0153DAB3-F872-480A-BB7E-B678A99435B0}" srcOrd="1" destOrd="0" presId="urn:microsoft.com/office/officeart/2005/8/layout/hierarchy2"/>
    <dgm:cxn modelId="{2B8194C8-4BE0-4E86-8593-DA6046B77C81}" type="presParOf" srcId="{0153DAB3-F872-480A-BB7E-B678A99435B0}" destId="{E1F7FCD4-61CD-4434-BC7D-0CF2E0406895}" srcOrd="0" destOrd="0" presId="urn:microsoft.com/office/officeart/2005/8/layout/hierarchy2"/>
    <dgm:cxn modelId="{02D64A9A-5EC1-42FD-A475-A85D7DA91222}" type="presParOf" srcId="{0153DAB3-F872-480A-BB7E-B678A99435B0}" destId="{8F8B31FD-AE39-4EE1-A5E4-339777F43C3E}" srcOrd="1" destOrd="0" presId="urn:microsoft.com/office/officeart/2005/8/layout/hierarchy2"/>
    <dgm:cxn modelId="{E00257A3-CDBB-41E0-B7CC-74F31BD4BACB}" type="presParOf" srcId="{F325D09F-8889-4522-9671-822790946083}" destId="{6C951F11-9021-49A5-ABA1-A6C7FA313E9D}" srcOrd="6" destOrd="0" presId="urn:microsoft.com/office/officeart/2005/8/layout/hierarchy2"/>
    <dgm:cxn modelId="{B9A182E5-01EA-4F2E-9D3C-9464EBF11D4A}" type="presParOf" srcId="{6C951F11-9021-49A5-ABA1-A6C7FA313E9D}" destId="{9EB4BDCF-672B-4E19-B444-A4580413E835}" srcOrd="0" destOrd="0" presId="urn:microsoft.com/office/officeart/2005/8/layout/hierarchy2"/>
    <dgm:cxn modelId="{F83A7CBC-3FF8-4A2A-AB64-5800AEB155F3}" type="presParOf" srcId="{F325D09F-8889-4522-9671-822790946083}" destId="{0F096B75-CFA8-4A32-B549-4676B0AD0612}" srcOrd="7" destOrd="0" presId="urn:microsoft.com/office/officeart/2005/8/layout/hierarchy2"/>
    <dgm:cxn modelId="{7BD6C4A3-4D5C-4D6A-9033-31A3B6752989}" type="presParOf" srcId="{0F096B75-CFA8-4A32-B549-4676B0AD0612}" destId="{5C0C9A15-066A-4358-857F-2FE451D1D1BE}" srcOrd="0" destOrd="0" presId="urn:microsoft.com/office/officeart/2005/8/layout/hierarchy2"/>
    <dgm:cxn modelId="{EF13AE77-6FE6-450E-ADD8-93A8067A7D20}" type="presParOf" srcId="{0F096B75-CFA8-4A32-B549-4676B0AD0612}" destId="{202876D6-BB66-43EC-BDD2-D2D9869F9D8C}" srcOrd="1" destOrd="0" presId="urn:microsoft.com/office/officeart/2005/8/layout/hierarchy2"/>
    <dgm:cxn modelId="{7356BA56-86ED-45EE-9933-928F6576D5FD}" type="presParOf" srcId="{202876D6-BB66-43EC-BDD2-D2D9869F9D8C}" destId="{4F6346DF-12AF-425B-BDDB-DFC5FFAB8330}" srcOrd="0" destOrd="0" presId="urn:microsoft.com/office/officeart/2005/8/layout/hierarchy2"/>
    <dgm:cxn modelId="{B6AF108E-729B-4B29-809B-F7334AC6E0CB}" type="presParOf" srcId="{4F6346DF-12AF-425B-BDDB-DFC5FFAB8330}" destId="{D43422D5-F323-4985-86A2-07861541F199}" srcOrd="0" destOrd="0" presId="urn:microsoft.com/office/officeart/2005/8/layout/hierarchy2"/>
    <dgm:cxn modelId="{5C0800AF-DDE4-4993-877C-91511E7E9AF7}" type="presParOf" srcId="{202876D6-BB66-43EC-BDD2-D2D9869F9D8C}" destId="{6D61DB82-D54A-4052-B747-7E2A6D089392}" srcOrd="1" destOrd="0" presId="urn:microsoft.com/office/officeart/2005/8/layout/hierarchy2"/>
    <dgm:cxn modelId="{6D39BFC5-91FC-4FD4-A306-DC3C369D98FB}" type="presParOf" srcId="{6D61DB82-D54A-4052-B747-7E2A6D089392}" destId="{B33748C4-E4E3-4592-BBBF-849CC6FDC62F}" srcOrd="0" destOrd="0" presId="urn:microsoft.com/office/officeart/2005/8/layout/hierarchy2"/>
    <dgm:cxn modelId="{30603C7A-464B-459E-86BA-D75EA1C4FBAB}" type="presParOf" srcId="{6D61DB82-D54A-4052-B747-7E2A6D089392}" destId="{19713324-DDE2-4FF9-9F0F-2F0BDF8605CE}" srcOrd="1" destOrd="0" presId="urn:microsoft.com/office/officeart/2005/8/layout/hierarchy2"/>
    <dgm:cxn modelId="{C93FAEA0-6CF9-4544-8703-59085610DCAC}" type="presParOf" srcId="{F325D09F-8889-4522-9671-822790946083}" destId="{A9BF1673-E65E-4F97-BA53-9890471C2C5D}" srcOrd="8" destOrd="0" presId="urn:microsoft.com/office/officeart/2005/8/layout/hierarchy2"/>
    <dgm:cxn modelId="{99ADF6FE-328A-41E8-B62C-CB691BD1A4CB}" type="presParOf" srcId="{A9BF1673-E65E-4F97-BA53-9890471C2C5D}" destId="{2EC3AE13-7468-40C2-AF1C-52AB8A3FF595}" srcOrd="0" destOrd="0" presId="urn:microsoft.com/office/officeart/2005/8/layout/hierarchy2"/>
    <dgm:cxn modelId="{350E0DF1-5E35-46DD-834B-8A2751EC6F1F}" type="presParOf" srcId="{F325D09F-8889-4522-9671-822790946083}" destId="{8B905518-26A1-4ABC-A800-0C1823444204}" srcOrd="9" destOrd="0" presId="urn:microsoft.com/office/officeart/2005/8/layout/hierarchy2"/>
    <dgm:cxn modelId="{465725F1-FB54-47AA-B5A4-478360882A5E}" type="presParOf" srcId="{8B905518-26A1-4ABC-A800-0C1823444204}" destId="{AA217B9D-CDDB-45D5-A23A-90714B36C923}" srcOrd="0" destOrd="0" presId="urn:microsoft.com/office/officeart/2005/8/layout/hierarchy2"/>
    <dgm:cxn modelId="{FADBD224-EE01-402C-B709-5E1DA4DD482C}" type="presParOf" srcId="{8B905518-26A1-4ABC-A800-0C1823444204}" destId="{D2C312D9-3986-443F-B840-2534E3E89ADA}" srcOrd="1" destOrd="0" presId="urn:microsoft.com/office/officeart/2005/8/layout/hierarchy2"/>
    <dgm:cxn modelId="{16EAB555-8842-455F-B58C-42A7C09185A4}" type="presParOf" srcId="{D2C312D9-3986-443F-B840-2534E3E89ADA}" destId="{2232A47B-DEEF-4A55-B66C-7FE02301FE6C}" srcOrd="0" destOrd="0" presId="urn:microsoft.com/office/officeart/2005/8/layout/hierarchy2"/>
    <dgm:cxn modelId="{CA63E6F0-B905-49E7-9466-581EA4A7F757}" type="presParOf" srcId="{2232A47B-DEEF-4A55-B66C-7FE02301FE6C}" destId="{E37AB792-91ED-4863-9A8A-D83C2C9648D7}" srcOrd="0" destOrd="0" presId="urn:microsoft.com/office/officeart/2005/8/layout/hierarchy2"/>
    <dgm:cxn modelId="{BE0F4D51-D359-4318-B84B-F9C437E07431}" type="presParOf" srcId="{D2C312D9-3986-443F-B840-2534E3E89ADA}" destId="{2058A129-0877-4C2C-B9AA-9D512E6ECE0E}" srcOrd="1" destOrd="0" presId="urn:microsoft.com/office/officeart/2005/8/layout/hierarchy2"/>
    <dgm:cxn modelId="{B8441C46-F8EF-427B-95C4-1FE12E5DD7D0}" type="presParOf" srcId="{2058A129-0877-4C2C-B9AA-9D512E6ECE0E}" destId="{8D582D28-8A8A-49E4-ADCA-EAD9B750CC18}" srcOrd="0" destOrd="0" presId="urn:microsoft.com/office/officeart/2005/8/layout/hierarchy2"/>
    <dgm:cxn modelId="{33AAD1D1-FB6D-40A8-A37D-1DB51600C892}" type="presParOf" srcId="{2058A129-0877-4C2C-B9AA-9D512E6ECE0E}" destId="{6136D931-70C8-4926-9599-A988B54C2693}" srcOrd="1" destOrd="0" presId="urn:microsoft.com/office/officeart/2005/8/layout/hierarchy2"/>
    <dgm:cxn modelId="{4FE09203-2E19-41A3-BF25-1D539DFF8FAA}" type="presParOf" srcId="{F325D09F-8889-4522-9671-822790946083}" destId="{6CFDA4CC-A84A-4762-AD4F-F8D91F8E8807}" srcOrd="10" destOrd="0" presId="urn:microsoft.com/office/officeart/2005/8/layout/hierarchy2"/>
    <dgm:cxn modelId="{0F94AF1E-346D-4EFA-BAD9-03C3A37EECCE}" type="presParOf" srcId="{6CFDA4CC-A84A-4762-AD4F-F8D91F8E8807}" destId="{3CF52CF8-8D31-4958-8CB1-827D17E98EE3}" srcOrd="0" destOrd="0" presId="urn:microsoft.com/office/officeart/2005/8/layout/hierarchy2"/>
    <dgm:cxn modelId="{5561D658-A4D1-47F9-A280-EDBE179CD809}" type="presParOf" srcId="{F325D09F-8889-4522-9671-822790946083}" destId="{9B01B985-1119-40AA-BEE3-96268E1FD235}" srcOrd="11" destOrd="0" presId="urn:microsoft.com/office/officeart/2005/8/layout/hierarchy2"/>
    <dgm:cxn modelId="{83DC20CE-4D9C-4126-B2A7-B75140277024}" type="presParOf" srcId="{9B01B985-1119-40AA-BEE3-96268E1FD235}" destId="{2877DDEA-B1F4-4A08-824F-6CDAB756F2AF}" srcOrd="0" destOrd="0" presId="urn:microsoft.com/office/officeart/2005/8/layout/hierarchy2"/>
    <dgm:cxn modelId="{9B0C0FC9-24DE-4527-885F-5893700834F2}" type="presParOf" srcId="{9B01B985-1119-40AA-BEE3-96268E1FD235}" destId="{58851E18-51AC-40E8-924A-9E867F1AC4D2}" srcOrd="1" destOrd="0" presId="urn:microsoft.com/office/officeart/2005/8/layout/hierarchy2"/>
    <dgm:cxn modelId="{35EF5599-5B31-4353-B817-C02B4EBA4186}" type="presParOf" srcId="{58851E18-51AC-40E8-924A-9E867F1AC4D2}" destId="{B2DE1504-8453-4D75-A702-8E06D81E412B}" srcOrd="0" destOrd="0" presId="urn:microsoft.com/office/officeart/2005/8/layout/hierarchy2"/>
    <dgm:cxn modelId="{11B48AE8-C272-49E7-8D4C-9F87B707C041}" type="presParOf" srcId="{B2DE1504-8453-4D75-A702-8E06D81E412B}" destId="{5E2CAF18-1484-4305-8EDA-A992FDEB15B7}" srcOrd="0" destOrd="0" presId="urn:microsoft.com/office/officeart/2005/8/layout/hierarchy2"/>
    <dgm:cxn modelId="{B36CA2BD-BCEC-4F2A-AA08-1700C916B9A6}" type="presParOf" srcId="{58851E18-51AC-40E8-924A-9E867F1AC4D2}" destId="{5533DC8A-2F4C-4BFE-955F-CD77D71C4887}" srcOrd="1" destOrd="0" presId="urn:microsoft.com/office/officeart/2005/8/layout/hierarchy2"/>
    <dgm:cxn modelId="{98B3B995-0938-44CB-873F-62BDEA2F9984}" type="presParOf" srcId="{5533DC8A-2F4C-4BFE-955F-CD77D71C4887}" destId="{760624F3-05A8-41CE-9A2E-521183127020}" srcOrd="0" destOrd="0" presId="urn:microsoft.com/office/officeart/2005/8/layout/hierarchy2"/>
    <dgm:cxn modelId="{F621E58F-3544-47AF-9CAD-C7E186205963}" type="presParOf" srcId="{5533DC8A-2F4C-4BFE-955F-CD77D71C4887}" destId="{C47B460A-5167-43F7-B5A8-E0C8964812CC}" srcOrd="1" destOrd="0" presId="urn:microsoft.com/office/officeart/2005/8/layout/hierarchy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F452EA7-9084-4EC8-997D-2DC02014FA13}" type="doc">
      <dgm:prSet loTypeId="urn:microsoft.com/office/officeart/2005/8/layout/funnel1" loCatId="process" qsTypeId="urn:microsoft.com/office/officeart/2005/8/quickstyle/simple1" qsCatId="simple" csTypeId="urn:microsoft.com/office/officeart/2005/8/colors/accent1_2" csCatId="accent1" phldr="1"/>
      <dgm:spPr/>
      <dgm:t>
        <a:bodyPr/>
        <a:lstStyle/>
        <a:p>
          <a:endParaRPr lang="en-SG"/>
        </a:p>
      </dgm:t>
    </dgm:pt>
    <dgm:pt modelId="{A3F6DC62-3CAF-4F3E-86E9-1E5633D8069D}">
      <dgm:prSet phldrT="[Text]" custT="1"/>
      <dgm:spPr>
        <a:solidFill>
          <a:srgbClr val="C00000"/>
        </a:solidFill>
      </dgm:spPr>
      <dgm:t>
        <a:bodyPr/>
        <a:lstStyle/>
        <a:p>
          <a:r>
            <a:rPr lang="en-US" sz="900" b="1" dirty="0"/>
            <a:t>Weaker CNH, AXJ &amp; MXN</a:t>
          </a:r>
          <a:endParaRPr lang="en-SG" sz="900" b="1" dirty="0"/>
        </a:p>
      </dgm:t>
    </dgm:pt>
    <dgm:pt modelId="{12DBD9B7-88B6-44A9-B6DD-FFD25E0AA4B8}" type="parTrans" cxnId="{635238C1-F6AC-40F7-926B-154544BBB52A}">
      <dgm:prSet/>
      <dgm:spPr/>
      <dgm:t>
        <a:bodyPr/>
        <a:lstStyle/>
        <a:p>
          <a:endParaRPr lang="en-SG"/>
        </a:p>
      </dgm:t>
    </dgm:pt>
    <dgm:pt modelId="{09BCB169-8E08-406A-9656-44AC59B22028}" type="sibTrans" cxnId="{635238C1-F6AC-40F7-926B-154544BBB52A}">
      <dgm:prSet/>
      <dgm:spPr/>
      <dgm:t>
        <a:bodyPr/>
        <a:lstStyle/>
        <a:p>
          <a:endParaRPr lang="en-SG"/>
        </a:p>
      </dgm:t>
    </dgm:pt>
    <dgm:pt modelId="{05D7D6D5-D82F-47BB-8E22-2E88045D5C02}">
      <dgm:prSet phldrT="[Text]" custT="1"/>
      <dgm:spPr>
        <a:solidFill>
          <a:srgbClr val="00B050"/>
        </a:solidFill>
      </dgm:spPr>
      <dgm:t>
        <a:bodyPr/>
        <a:lstStyle/>
        <a:p>
          <a:r>
            <a:rPr lang="en-US" sz="900" b="1" dirty="0"/>
            <a:t>Weaker EUR</a:t>
          </a:r>
          <a:endParaRPr lang="en-SG" sz="900" b="1" dirty="0"/>
        </a:p>
      </dgm:t>
    </dgm:pt>
    <dgm:pt modelId="{13ECD47D-1205-4BA0-85FE-52860488D79D}" type="parTrans" cxnId="{67F0BF63-804C-4F16-AD29-FE9FA9379D35}">
      <dgm:prSet/>
      <dgm:spPr/>
      <dgm:t>
        <a:bodyPr/>
        <a:lstStyle/>
        <a:p>
          <a:endParaRPr lang="en-SG"/>
        </a:p>
      </dgm:t>
    </dgm:pt>
    <dgm:pt modelId="{71A92689-CD50-48B0-BC4B-2B51F762E76F}" type="sibTrans" cxnId="{67F0BF63-804C-4F16-AD29-FE9FA9379D35}">
      <dgm:prSet/>
      <dgm:spPr/>
      <dgm:t>
        <a:bodyPr/>
        <a:lstStyle/>
        <a:p>
          <a:endParaRPr lang="en-SG"/>
        </a:p>
      </dgm:t>
    </dgm:pt>
    <dgm:pt modelId="{007949D8-19C4-47BA-9DB0-E7723622F433}">
      <dgm:prSet phldrT="[Text]" custT="1"/>
      <dgm:spPr/>
      <dgm:t>
        <a:bodyPr/>
        <a:lstStyle/>
        <a:p>
          <a:r>
            <a:rPr lang="en-US" sz="900" b="1" dirty="0"/>
            <a:t>Elevated  Global Threats</a:t>
          </a:r>
          <a:endParaRPr lang="en-SG" sz="900" b="1" dirty="0"/>
        </a:p>
      </dgm:t>
    </dgm:pt>
    <dgm:pt modelId="{B18C02BB-87E5-4225-83EF-868A0D3A2F55}" type="parTrans" cxnId="{20D1205B-2068-4DB3-99F3-92C22D1D786B}">
      <dgm:prSet/>
      <dgm:spPr/>
      <dgm:t>
        <a:bodyPr/>
        <a:lstStyle/>
        <a:p>
          <a:endParaRPr lang="en-SG"/>
        </a:p>
      </dgm:t>
    </dgm:pt>
    <dgm:pt modelId="{7C2FA7B2-C28D-4395-9356-5C06562326A5}" type="sibTrans" cxnId="{20D1205B-2068-4DB3-99F3-92C22D1D786B}">
      <dgm:prSet/>
      <dgm:spPr/>
      <dgm:t>
        <a:bodyPr/>
        <a:lstStyle/>
        <a:p>
          <a:endParaRPr lang="en-SG"/>
        </a:p>
      </dgm:t>
    </dgm:pt>
    <dgm:pt modelId="{E7B23BBB-ED74-48DE-8C3E-2097FC9D2A59}">
      <dgm:prSet phldrT="[Text]" custT="1"/>
      <dgm:spPr>
        <a:solidFill>
          <a:srgbClr val="0070C0"/>
        </a:solidFill>
      </dgm:spPr>
      <dgm:t>
        <a:bodyPr/>
        <a:lstStyle/>
        <a:p>
          <a:r>
            <a:rPr lang="en-US" sz="1800" b="1" dirty="0">
              <a:solidFill>
                <a:schemeClr val="bg1">
                  <a:lumMod val="85000"/>
                </a:schemeClr>
              </a:solidFill>
            </a:rPr>
            <a:t> </a:t>
          </a:r>
          <a:r>
            <a:rPr lang="en-US" sz="1800" b="0" dirty="0">
              <a:solidFill>
                <a:schemeClr val="bg1">
                  <a:lumMod val="85000"/>
                </a:schemeClr>
              </a:solidFill>
            </a:rPr>
            <a:t>Near-term USD  Resilience</a:t>
          </a:r>
          <a:endParaRPr lang="en-SG" sz="1800" b="0" dirty="0">
            <a:solidFill>
              <a:schemeClr val="bg1">
                <a:lumMod val="85000"/>
              </a:schemeClr>
            </a:solidFill>
          </a:endParaRPr>
        </a:p>
      </dgm:t>
    </dgm:pt>
    <dgm:pt modelId="{726E0D97-4571-4096-A1F7-C09F20206A16}" type="parTrans" cxnId="{6D0FEEE2-661A-48C0-8A21-DAD24EC562E7}">
      <dgm:prSet/>
      <dgm:spPr/>
      <dgm:t>
        <a:bodyPr/>
        <a:lstStyle/>
        <a:p>
          <a:endParaRPr lang="en-SG"/>
        </a:p>
      </dgm:t>
    </dgm:pt>
    <dgm:pt modelId="{CDEB7E13-1645-4EDF-BFF1-092DE8142722}" type="sibTrans" cxnId="{6D0FEEE2-661A-48C0-8A21-DAD24EC562E7}">
      <dgm:prSet/>
      <dgm:spPr/>
      <dgm:t>
        <a:bodyPr/>
        <a:lstStyle/>
        <a:p>
          <a:endParaRPr lang="en-SG"/>
        </a:p>
      </dgm:t>
    </dgm:pt>
    <dgm:pt modelId="{1B1C999F-28CC-475D-80A2-274FED84FA84}">
      <dgm:prSet phldrT="[Text]" custScaleX="72514" custScaleY="72539"/>
      <dgm:spPr>
        <a:solidFill>
          <a:srgbClr val="0070C0"/>
        </a:solidFill>
      </dgm:spPr>
      <dgm:t>
        <a:bodyPr/>
        <a:lstStyle/>
        <a:p>
          <a:endParaRPr lang="en-US"/>
        </a:p>
      </dgm:t>
    </dgm:pt>
    <dgm:pt modelId="{49776EAF-2CED-46B8-B3AE-F0F50178D5D9}" type="parTrans" cxnId="{A9A96261-8A28-4790-8F51-EFA1ADC84BD1}">
      <dgm:prSet/>
      <dgm:spPr/>
      <dgm:t>
        <a:bodyPr/>
        <a:lstStyle/>
        <a:p>
          <a:endParaRPr lang="en-SG"/>
        </a:p>
      </dgm:t>
    </dgm:pt>
    <dgm:pt modelId="{3F5BDCE5-68F1-4D00-B32F-AA71DECCCB89}" type="sibTrans" cxnId="{A9A96261-8A28-4790-8F51-EFA1ADC84BD1}">
      <dgm:prSet/>
      <dgm:spPr/>
      <dgm:t>
        <a:bodyPr/>
        <a:lstStyle/>
        <a:p>
          <a:endParaRPr lang="en-SG"/>
        </a:p>
      </dgm:t>
    </dgm:pt>
    <dgm:pt modelId="{45AFF22F-5930-4867-B09E-653F88A65D63}" type="pres">
      <dgm:prSet presAssocID="{0F452EA7-9084-4EC8-997D-2DC02014FA13}" presName="Name0" presStyleCnt="0">
        <dgm:presLayoutVars>
          <dgm:chMax val="4"/>
          <dgm:resizeHandles val="exact"/>
        </dgm:presLayoutVars>
      </dgm:prSet>
      <dgm:spPr/>
      <dgm:t>
        <a:bodyPr/>
        <a:lstStyle/>
        <a:p>
          <a:endParaRPr lang="en-US"/>
        </a:p>
      </dgm:t>
    </dgm:pt>
    <dgm:pt modelId="{A9A653D1-8946-4389-9F0A-657B51792DB0}" type="pres">
      <dgm:prSet presAssocID="{0F452EA7-9084-4EC8-997D-2DC02014FA13}" presName="ellipse" presStyleLbl="trBgShp" presStyleIdx="0" presStyleCnt="1" custLinFactNeighborY="-3584"/>
      <dgm:spPr/>
    </dgm:pt>
    <dgm:pt modelId="{B50D1B87-7CE6-4F3D-9936-01F5ABEAEE38}" type="pres">
      <dgm:prSet presAssocID="{0F452EA7-9084-4EC8-997D-2DC02014FA13}" presName="arrow1" presStyleLbl="fgShp" presStyleIdx="0" presStyleCnt="1" custScaleX="91920" custLinFactNeighborX="8466" custLinFactNeighborY="-52796"/>
      <dgm:spPr/>
    </dgm:pt>
    <dgm:pt modelId="{4CA84283-A37B-4ACD-970E-7AAC87D8605B}" type="pres">
      <dgm:prSet presAssocID="{0F452EA7-9084-4EC8-997D-2DC02014FA13}" presName="rectangle" presStyleLbl="revTx" presStyleIdx="0" presStyleCnt="1" custScaleX="82559" custScaleY="162264" custLinFactNeighborX="8061" custLinFactNeighborY="27458">
        <dgm:presLayoutVars>
          <dgm:bulletEnabled val="1"/>
        </dgm:presLayoutVars>
      </dgm:prSet>
      <dgm:spPr/>
      <dgm:t>
        <a:bodyPr/>
        <a:lstStyle/>
        <a:p>
          <a:endParaRPr lang="en-US"/>
        </a:p>
      </dgm:t>
    </dgm:pt>
    <dgm:pt modelId="{47167D91-6C70-413B-8737-6D5767C24AC1}" type="pres">
      <dgm:prSet presAssocID="{05D7D6D5-D82F-47BB-8E22-2E88045D5C02}" presName="item1" presStyleLbl="node1" presStyleIdx="0" presStyleCnt="3" custLinFactNeighborY="-11257">
        <dgm:presLayoutVars>
          <dgm:bulletEnabled val="1"/>
        </dgm:presLayoutVars>
      </dgm:prSet>
      <dgm:spPr/>
      <dgm:t>
        <a:bodyPr/>
        <a:lstStyle/>
        <a:p>
          <a:endParaRPr lang="en-US"/>
        </a:p>
      </dgm:t>
    </dgm:pt>
    <dgm:pt modelId="{DA9CBDCE-C034-430B-BC7E-1058E94D598A}" type="pres">
      <dgm:prSet presAssocID="{007949D8-19C4-47BA-9DB0-E7723622F433}" presName="item2" presStyleLbl="node1" presStyleIdx="1" presStyleCnt="3" custLinFactNeighborX="2395" custLinFactNeighborY="-26418">
        <dgm:presLayoutVars>
          <dgm:bulletEnabled val="1"/>
        </dgm:presLayoutVars>
      </dgm:prSet>
      <dgm:spPr/>
      <dgm:t>
        <a:bodyPr/>
        <a:lstStyle/>
        <a:p>
          <a:endParaRPr lang="en-US"/>
        </a:p>
      </dgm:t>
    </dgm:pt>
    <dgm:pt modelId="{884CB265-E666-41FC-ACA1-1CC46954382F}" type="pres">
      <dgm:prSet presAssocID="{E7B23BBB-ED74-48DE-8C3E-2097FC9D2A59}" presName="item3" presStyleLbl="node1" presStyleIdx="2" presStyleCnt="3" custLinFactNeighborX="20809" custLinFactNeighborY="-12068">
        <dgm:presLayoutVars>
          <dgm:bulletEnabled val="1"/>
        </dgm:presLayoutVars>
      </dgm:prSet>
      <dgm:spPr/>
      <dgm:t>
        <a:bodyPr/>
        <a:lstStyle/>
        <a:p>
          <a:endParaRPr lang="en-US"/>
        </a:p>
      </dgm:t>
    </dgm:pt>
    <dgm:pt modelId="{224BD57D-9CDC-4585-8EFB-D06299AAE36C}" type="pres">
      <dgm:prSet presAssocID="{0F452EA7-9084-4EC8-997D-2DC02014FA13}" presName="funnel" presStyleLbl="trAlignAcc1" presStyleIdx="0" presStyleCnt="1" custScaleY="91968" custLinFactNeighborX="684" custLinFactNeighborY="-1242"/>
      <dgm:spPr/>
    </dgm:pt>
  </dgm:ptLst>
  <dgm:cxnLst>
    <dgm:cxn modelId="{F56AB6AF-36BF-4220-BDD6-00289A8AB3C4}" type="presOf" srcId="{0F452EA7-9084-4EC8-997D-2DC02014FA13}" destId="{45AFF22F-5930-4867-B09E-653F88A65D63}" srcOrd="0" destOrd="0" presId="urn:microsoft.com/office/officeart/2005/8/layout/funnel1"/>
    <dgm:cxn modelId="{21DD25BC-96D0-48FE-AF59-434FFFC2D60F}" type="presOf" srcId="{05D7D6D5-D82F-47BB-8E22-2E88045D5C02}" destId="{DA9CBDCE-C034-430B-BC7E-1058E94D598A}" srcOrd="0" destOrd="0" presId="urn:microsoft.com/office/officeart/2005/8/layout/funnel1"/>
    <dgm:cxn modelId="{67F0BF63-804C-4F16-AD29-FE9FA9379D35}" srcId="{0F452EA7-9084-4EC8-997D-2DC02014FA13}" destId="{05D7D6D5-D82F-47BB-8E22-2E88045D5C02}" srcOrd="1" destOrd="0" parTransId="{13ECD47D-1205-4BA0-85FE-52860488D79D}" sibTransId="{71A92689-CD50-48B0-BC4B-2B51F762E76F}"/>
    <dgm:cxn modelId="{1A323D1B-A13B-47F6-8978-59A89F4C6125}" type="presOf" srcId="{007949D8-19C4-47BA-9DB0-E7723622F433}" destId="{47167D91-6C70-413B-8737-6D5767C24AC1}" srcOrd="0" destOrd="0" presId="urn:microsoft.com/office/officeart/2005/8/layout/funnel1"/>
    <dgm:cxn modelId="{A9A96261-8A28-4790-8F51-EFA1ADC84BD1}" srcId="{0F452EA7-9084-4EC8-997D-2DC02014FA13}" destId="{1B1C999F-28CC-475D-80A2-274FED84FA84}" srcOrd="4" destOrd="0" parTransId="{49776EAF-2CED-46B8-B3AE-F0F50178D5D9}" sibTransId="{3F5BDCE5-68F1-4D00-B32F-AA71DECCCB89}"/>
    <dgm:cxn modelId="{82AA7071-2DF8-4609-B018-A29275A08963}" type="presOf" srcId="{A3F6DC62-3CAF-4F3E-86E9-1E5633D8069D}" destId="{884CB265-E666-41FC-ACA1-1CC46954382F}" srcOrd="0" destOrd="0" presId="urn:microsoft.com/office/officeart/2005/8/layout/funnel1"/>
    <dgm:cxn modelId="{6D0FEEE2-661A-48C0-8A21-DAD24EC562E7}" srcId="{0F452EA7-9084-4EC8-997D-2DC02014FA13}" destId="{E7B23BBB-ED74-48DE-8C3E-2097FC9D2A59}" srcOrd="3" destOrd="0" parTransId="{726E0D97-4571-4096-A1F7-C09F20206A16}" sibTransId="{CDEB7E13-1645-4EDF-BFF1-092DE8142722}"/>
    <dgm:cxn modelId="{20D1205B-2068-4DB3-99F3-92C22D1D786B}" srcId="{0F452EA7-9084-4EC8-997D-2DC02014FA13}" destId="{007949D8-19C4-47BA-9DB0-E7723622F433}" srcOrd="2" destOrd="0" parTransId="{B18C02BB-87E5-4225-83EF-868A0D3A2F55}" sibTransId="{7C2FA7B2-C28D-4395-9356-5C06562326A5}"/>
    <dgm:cxn modelId="{79700B18-B04A-496E-A3DF-441262AC5758}" type="presOf" srcId="{E7B23BBB-ED74-48DE-8C3E-2097FC9D2A59}" destId="{4CA84283-A37B-4ACD-970E-7AAC87D8605B}" srcOrd="0" destOrd="0" presId="urn:microsoft.com/office/officeart/2005/8/layout/funnel1"/>
    <dgm:cxn modelId="{635238C1-F6AC-40F7-926B-154544BBB52A}" srcId="{0F452EA7-9084-4EC8-997D-2DC02014FA13}" destId="{A3F6DC62-3CAF-4F3E-86E9-1E5633D8069D}" srcOrd="0" destOrd="0" parTransId="{12DBD9B7-88B6-44A9-B6DD-FFD25E0AA4B8}" sibTransId="{09BCB169-8E08-406A-9656-44AC59B22028}"/>
    <dgm:cxn modelId="{CC64BCC5-6FD3-429A-87E5-B2E14436B1D3}" type="presParOf" srcId="{45AFF22F-5930-4867-B09E-653F88A65D63}" destId="{A9A653D1-8946-4389-9F0A-657B51792DB0}" srcOrd="0" destOrd="0" presId="urn:microsoft.com/office/officeart/2005/8/layout/funnel1"/>
    <dgm:cxn modelId="{B2511641-481C-4C13-9A75-D50C87BBDA30}" type="presParOf" srcId="{45AFF22F-5930-4867-B09E-653F88A65D63}" destId="{B50D1B87-7CE6-4F3D-9936-01F5ABEAEE38}" srcOrd="1" destOrd="0" presId="urn:microsoft.com/office/officeart/2005/8/layout/funnel1"/>
    <dgm:cxn modelId="{7A4B3987-0E6D-4310-86B4-AB4C03C254DD}" type="presParOf" srcId="{45AFF22F-5930-4867-B09E-653F88A65D63}" destId="{4CA84283-A37B-4ACD-970E-7AAC87D8605B}" srcOrd="2" destOrd="0" presId="urn:microsoft.com/office/officeart/2005/8/layout/funnel1"/>
    <dgm:cxn modelId="{34B91E14-4550-4F48-86B6-CEEBF5C20786}" type="presParOf" srcId="{45AFF22F-5930-4867-B09E-653F88A65D63}" destId="{47167D91-6C70-413B-8737-6D5767C24AC1}" srcOrd="3" destOrd="0" presId="urn:microsoft.com/office/officeart/2005/8/layout/funnel1"/>
    <dgm:cxn modelId="{2EC77097-C0F2-48CE-86A2-C3C8F17A749F}" type="presParOf" srcId="{45AFF22F-5930-4867-B09E-653F88A65D63}" destId="{DA9CBDCE-C034-430B-BC7E-1058E94D598A}" srcOrd="4" destOrd="0" presId="urn:microsoft.com/office/officeart/2005/8/layout/funnel1"/>
    <dgm:cxn modelId="{CA0966A4-BB94-48C0-ADA7-F85359EDAA0D}" type="presParOf" srcId="{45AFF22F-5930-4867-B09E-653F88A65D63}" destId="{884CB265-E666-41FC-ACA1-1CC46954382F}" srcOrd="5" destOrd="0" presId="urn:microsoft.com/office/officeart/2005/8/layout/funnel1"/>
    <dgm:cxn modelId="{5BF11935-163D-4602-801D-4EFEF3450BF7}" type="presParOf" srcId="{45AFF22F-5930-4867-B09E-653F88A65D63}" destId="{224BD57D-9CDC-4585-8EFB-D06299AAE36C}" srcOrd="6" destOrd="0" presId="urn:microsoft.com/office/officeart/2005/8/layout/funnel1"/>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3732AB8-87A6-455A-BC45-79213F3D5107}">
      <dsp:nvSpPr>
        <dsp:cNvPr id="0" name=""/>
        <dsp:cNvSpPr/>
      </dsp:nvSpPr>
      <dsp:spPr>
        <a:xfrm>
          <a:off x="0" y="1924272"/>
          <a:ext cx="1679987" cy="1446804"/>
        </a:xfrm>
        <a:prstGeom prst="roundRect">
          <a:avLst>
            <a:gd name="adj" fmla="val 10000"/>
          </a:avLst>
        </a:prstGeom>
        <a:solidFill>
          <a:srgbClr val="002060"/>
        </a:solidFill>
        <a:ln w="12700" cap="sq"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65" tIns="12065" rIns="12065" bIns="12065" numCol="1" spcCol="1270" anchor="ctr" anchorCtr="0">
          <a:noAutofit/>
        </a:bodyPr>
        <a:lstStyle/>
        <a:p>
          <a:pPr lvl="0" algn="ctr" defTabSz="844550">
            <a:lnSpc>
              <a:spcPct val="90000"/>
            </a:lnSpc>
            <a:spcBef>
              <a:spcPct val="0"/>
            </a:spcBef>
            <a:spcAft>
              <a:spcPct val="35000"/>
            </a:spcAft>
          </a:pPr>
          <a:r>
            <a:rPr lang="en-US" sz="1900" kern="1200" dirty="0"/>
            <a:t>Trump 2.0</a:t>
          </a:r>
        </a:p>
      </dsp:txBody>
      <dsp:txXfrm>
        <a:off x="42375" y="1966647"/>
        <a:ext cx="1595237" cy="1362054"/>
      </dsp:txXfrm>
    </dsp:sp>
    <dsp:sp modelId="{84A0FC85-1D0B-4F00-8DDA-ABE909C38EB8}">
      <dsp:nvSpPr>
        <dsp:cNvPr id="0" name=""/>
        <dsp:cNvSpPr/>
      </dsp:nvSpPr>
      <dsp:spPr>
        <a:xfrm rot="16680588">
          <a:off x="738738" y="1551389"/>
          <a:ext cx="2187278" cy="26630"/>
        </a:xfrm>
        <a:custGeom>
          <a:avLst/>
          <a:gdLst/>
          <a:ahLst/>
          <a:cxnLst/>
          <a:rect l="0" t="0" r="0" b="0"/>
          <a:pathLst>
            <a:path>
              <a:moveTo>
                <a:pt x="0" y="13315"/>
              </a:moveTo>
              <a:lnTo>
                <a:pt x="2187278" y="13315"/>
              </a:lnTo>
            </a:path>
          </a:pathLst>
        </a:custGeom>
        <a:noFill/>
        <a:ln w="12700" cap="sq"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355600">
            <a:lnSpc>
              <a:spcPct val="90000"/>
            </a:lnSpc>
            <a:spcBef>
              <a:spcPct val="0"/>
            </a:spcBef>
            <a:spcAft>
              <a:spcPct val="35000"/>
            </a:spcAft>
          </a:pPr>
          <a:endParaRPr lang="en-US" sz="800" kern="1200"/>
        </a:p>
      </dsp:txBody>
      <dsp:txXfrm>
        <a:off x="1777695" y="1510022"/>
        <a:ext cx="109363" cy="109363"/>
      </dsp:txXfrm>
    </dsp:sp>
    <dsp:sp modelId="{0435728C-3777-43C8-90F4-B07D74A21E53}">
      <dsp:nvSpPr>
        <dsp:cNvPr id="0" name=""/>
        <dsp:cNvSpPr/>
      </dsp:nvSpPr>
      <dsp:spPr>
        <a:xfrm>
          <a:off x="1984767" y="61737"/>
          <a:ext cx="1679987" cy="839993"/>
        </a:xfrm>
        <a:prstGeom prst="roundRect">
          <a:avLst>
            <a:gd name="adj" fmla="val 10000"/>
          </a:avLst>
        </a:prstGeom>
        <a:solidFill>
          <a:srgbClr val="FF9900"/>
        </a:solidFill>
        <a:ln w="12700" cap="sq"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65" tIns="12065" rIns="12065" bIns="12065" numCol="1" spcCol="1270" anchor="ctr" anchorCtr="0">
          <a:noAutofit/>
        </a:bodyPr>
        <a:lstStyle/>
        <a:p>
          <a:pPr lvl="0" algn="ctr" defTabSz="844550">
            <a:lnSpc>
              <a:spcPct val="90000"/>
            </a:lnSpc>
            <a:spcBef>
              <a:spcPct val="0"/>
            </a:spcBef>
            <a:spcAft>
              <a:spcPct val="35000"/>
            </a:spcAft>
          </a:pPr>
          <a:r>
            <a:rPr lang="en-US" sz="1900" kern="1200" dirty="0"/>
            <a:t>Trade (Tariffs)</a:t>
          </a:r>
        </a:p>
      </dsp:txBody>
      <dsp:txXfrm>
        <a:off x="2009370" y="86340"/>
        <a:ext cx="1630781" cy="790787"/>
      </dsp:txXfrm>
    </dsp:sp>
    <dsp:sp modelId="{7C80F808-E2CB-47AF-A86B-FFBED6C794AA}">
      <dsp:nvSpPr>
        <dsp:cNvPr id="0" name=""/>
        <dsp:cNvSpPr/>
      </dsp:nvSpPr>
      <dsp:spPr>
        <a:xfrm rot="21594752">
          <a:off x="3664754" y="468028"/>
          <a:ext cx="511707" cy="26630"/>
        </a:xfrm>
        <a:custGeom>
          <a:avLst/>
          <a:gdLst/>
          <a:ahLst/>
          <a:cxnLst/>
          <a:rect l="0" t="0" r="0" b="0"/>
          <a:pathLst>
            <a:path>
              <a:moveTo>
                <a:pt x="0" y="13315"/>
              </a:moveTo>
              <a:lnTo>
                <a:pt x="511707" y="13315"/>
              </a:lnTo>
            </a:path>
          </a:pathLst>
        </a:custGeom>
        <a:noFill/>
        <a:ln w="12700" cap="sq"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3907815" y="468551"/>
        <a:ext cx="25585" cy="25585"/>
      </dsp:txXfrm>
    </dsp:sp>
    <dsp:sp modelId="{714BE149-A002-4691-A121-24942E8B3CF9}">
      <dsp:nvSpPr>
        <dsp:cNvPr id="0" name=""/>
        <dsp:cNvSpPr/>
      </dsp:nvSpPr>
      <dsp:spPr>
        <a:xfrm>
          <a:off x="4176462" y="60956"/>
          <a:ext cx="1679987" cy="839993"/>
        </a:xfrm>
        <a:prstGeom prst="roundRect">
          <a:avLst>
            <a:gd name="adj" fmla="val 10000"/>
          </a:avLst>
        </a:prstGeom>
        <a:solidFill>
          <a:srgbClr val="FF0000"/>
        </a:solidFill>
        <a:ln w="12700" cap="sq"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65" tIns="12065" rIns="12065" bIns="12065" numCol="1" spcCol="1270" anchor="ctr" anchorCtr="0">
          <a:noAutofit/>
        </a:bodyPr>
        <a:lstStyle/>
        <a:p>
          <a:pPr lvl="0" algn="ctr" defTabSz="844550">
            <a:lnSpc>
              <a:spcPct val="90000"/>
            </a:lnSpc>
            <a:spcBef>
              <a:spcPct val="0"/>
            </a:spcBef>
            <a:spcAft>
              <a:spcPct val="35000"/>
            </a:spcAft>
          </a:pPr>
          <a:r>
            <a:rPr lang="en-US" sz="1900" kern="1200" dirty="0"/>
            <a:t>Impose Higher China/wider Tariffs!</a:t>
          </a:r>
        </a:p>
      </dsp:txBody>
      <dsp:txXfrm>
        <a:off x="4201065" y="85559"/>
        <a:ext cx="1630781" cy="790787"/>
      </dsp:txXfrm>
    </dsp:sp>
    <dsp:sp modelId="{BDD24580-61AE-43EF-9DB8-30D4FC170E30}">
      <dsp:nvSpPr>
        <dsp:cNvPr id="0" name=""/>
        <dsp:cNvSpPr/>
      </dsp:nvSpPr>
      <dsp:spPr>
        <a:xfrm rot="3710939">
          <a:off x="1509377" y="2919150"/>
          <a:ext cx="645999" cy="26630"/>
        </a:xfrm>
        <a:custGeom>
          <a:avLst/>
          <a:gdLst/>
          <a:ahLst/>
          <a:cxnLst/>
          <a:rect l="0" t="0" r="0" b="0"/>
          <a:pathLst>
            <a:path>
              <a:moveTo>
                <a:pt x="0" y="13315"/>
              </a:moveTo>
              <a:lnTo>
                <a:pt x="645999" y="13315"/>
              </a:lnTo>
            </a:path>
          </a:pathLst>
        </a:custGeom>
        <a:noFill/>
        <a:ln w="12700" cap="sq"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1816227" y="2916316"/>
        <a:ext cx="32299" cy="32299"/>
      </dsp:txXfrm>
    </dsp:sp>
    <dsp:sp modelId="{712E2E82-493B-4ACE-8FC4-282F54BD5CA5}">
      <dsp:nvSpPr>
        <dsp:cNvPr id="0" name=""/>
        <dsp:cNvSpPr/>
      </dsp:nvSpPr>
      <dsp:spPr>
        <a:xfrm>
          <a:off x="1984767" y="2797260"/>
          <a:ext cx="1679987" cy="839993"/>
        </a:xfrm>
        <a:prstGeom prst="roundRect">
          <a:avLst>
            <a:gd name="adj" fmla="val 10000"/>
          </a:avLst>
        </a:prstGeom>
        <a:solidFill>
          <a:schemeClr val="tx1"/>
        </a:solidFill>
        <a:ln w="12700" cap="sq"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65" tIns="12065" rIns="12065" bIns="12065" numCol="1" spcCol="1270" anchor="ctr" anchorCtr="0">
          <a:noAutofit/>
        </a:bodyPr>
        <a:lstStyle/>
        <a:p>
          <a:pPr lvl="0" algn="ctr" defTabSz="844550">
            <a:lnSpc>
              <a:spcPct val="90000"/>
            </a:lnSpc>
            <a:spcBef>
              <a:spcPct val="0"/>
            </a:spcBef>
            <a:spcAft>
              <a:spcPct val="35000"/>
            </a:spcAft>
          </a:pPr>
          <a:r>
            <a:rPr lang="en-US" sz="1900" kern="1200" dirty="0"/>
            <a:t>Energy/Oil</a:t>
          </a:r>
        </a:p>
      </dsp:txBody>
      <dsp:txXfrm>
        <a:off x="2009370" y="2821863"/>
        <a:ext cx="1630781" cy="790787"/>
      </dsp:txXfrm>
    </dsp:sp>
    <dsp:sp modelId="{E57DCDD9-10CB-4E1A-A804-4A00DDB310F1}">
      <dsp:nvSpPr>
        <dsp:cNvPr id="0" name=""/>
        <dsp:cNvSpPr/>
      </dsp:nvSpPr>
      <dsp:spPr>
        <a:xfrm rot="12666">
          <a:off x="3664753" y="3204840"/>
          <a:ext cx="487905" cy="26630"/>
        </a:xfrm>
        <a:custGeom>
          <a:avLst/>
          <a:gdLst/>
          <a:ahLst/>
          <a:cxnLst/>
          <a:rect l="0" t="0" r="0" b="0"/>
          <a:pathLst>
            <a:path>
              <a:moveTo>
                <a:pt x="0" y="13315"/>
              </a:moveTo>
              <a:lnTo>
                <a:pt x="487905" y="13315"/>
              </a:lnTo>
            </a:path>
          </a:pathLst>
        </a:custGeom>
        <a:noFill/>
        <a:ln w="12700" cap="sq"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3896508" y="3205958"/>
        <a:ext cx="24395" cy="24395"/>
      </dsp:txXfrm>
    </dsp:sp>
    <dsp:sp modelId="{BAA335FF-1E8C-4C1C-96AF-C5FB7D76650A}">
      <dsp:nvSpPr>
        <dsp:cNvPr id="0" name=""/>
        <dsp:cNvSpPr/>
      </dsp:nvSpPr>
      <dsp:spPr>
        <a:xfrm>
          <a:off x="4152656" y="2799058"/>
          <a:ext cx="1679987" cy="839993"/>
        </a:xfrm>
        <a:prstGeom prst="roundRect">
          <a:avLst>
            <a:gd name="adj" fmla="val 10000"/>
          </a:avLst>
        </a:prstGeom>
        <a:solidFill>
          <a:schemeClr val="accent3">
            <a:lumMod val="50000"/>
          </a:schemeClr>
        </a:solidFill>
        <a:ln w="12700" cap="sq"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65" tIns="12065" rIns="12065" bIns="12065" numCol="1" spcCol="1270" anchor="ctr" anchorCtr="0">
          <a:noAutofit/>
        </a:bodyPr>
        <a:lstStyle/>
        <a:p>
          <a:pPr lvl="0" algn="ctr" defTabSz="844550">
            <a:lnSpc>
              <a:spcPct val="90000"/>
            </a:lnSpc>
            <a:spcBef>
              <a:spcPct val="0"/>
            </a:spcBef>
            <a:spcAft>
              <a:spcPct val="35000"/>
            </a:spcAft>
          </a:pPr>
          <a:r>
            <a:rPr lang="en-US" sz="1900" kern="1200" dirty="0"/>
            <a:t>Remove Restrictions</a:t>
          </a:r>
        </a:p>
      </dsp:txBody>
      <dsp:txXfrm>
        <a:off x="4177259" y="2823661"/>
        <a:ext cx="1630781" cy="790787"/>
      </dsp:txXfrm>
    </dsp:sp>
    <dsp:sp modelId="{AAF6B652-15B4-410D-882B-B54EAC279444}">
      <dsp:nvSpPr>
        <dsp:cNvPr id="0" name=""/>
        <dsp:cNvSpPr/>
      </dsp:nvSpPr>
      <dsp:spPr>
        <a:xfrm rot="4718731">
          <a:off x="1058344" y="3393242"/>
          <a:ext cx="1548066" cy="26630"/>
        </a:xfrm>
        <a:custGeom>
          <a:avLst/>
          <a:gdLst/>
          <a:ahLst/>
          <a:cxnLst/>
          <a:rect l="0" t="0" r="0" b="0"/>
          <a:pathLst>
            <a:path>
              <a:moveTo>
                <a:pt x="0" y="13315"/>
              </a:moveTo>
              <a:lnTo>
                <a:pt x="1548066" y="13315"/>
              </a:lnTo>
            </a:path>
          </a:pathLst>
        </a:custGeom>
        <a:noFill/>
        <a:ln w="12700" cap="sq"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SG" sz="500" kern="1200"/>
        </a:p>
      </dsp:txBody>
      <dsp:txXfrm>
        <a:off x="1793675" y="3367856"/>
        <a:ext cx="77403" cy="77403"/>
      </dsp:txXfrm>
    </dsp:sp>
    <dsp:sp modelId="{4FAB657F-020A-43D6-AA62-59C3413211E0}">
      <dsp:nvSpPr>
        <dsp:cNvPr id="0" name=""/>
        <dsp:cNvSpPr/>
      </dsp:nvSpPr>
      <dsp:spPr>
        <a:xfrm>
          <a:off x="1984767" y="3745445"/>
          <a:ext cx="1679987" cy="839993"/>
        </a:xfrm>
        <a:prstGeom prst="roundRect">
          <a:avLst>
            <a:gd name="adj" fmla="val 10000"/>
          </a:avLst>
        </a:prstGeom>
        <a:solidFill>
          <a:schemeClr val="accent1">
            <a:hueOff val="0"/>
            <a:satOff val="0"/>
            <a:lumOff val="0"/>
            <a:alphaOff val="0"/>
          </a:schemeClr>
        </a:solidFill>
        <a:ln w="12700" cap="sq"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65" tIns="12065" rIns="12065" bIns="12065" numCol="1" spcCol="1270" anchor="ctr" anchorCtr="0">
          <a:noAutofit/>
        </a:bodyPr>
        <a:lstStyle/>
        <a:p>
          <a:pPr lvl="0" algn="ctr" defTabSz="844550">
            <a:lnSpc>
              <a:spcPct val="90000"/>
            </a:lnSpc>
            <a:spcBef>
              <a:spcPct val="0"/>
            </a:spcBef>
            <a:spcAft>
              <a:spcPct val="35000"/>
            </a:spcAft>
          </a:pPr>
          <a:r>
            <a:rPr lang="en-US" sz="1900" kern="1200" dirty="0"/>
            <a:t>Infrastructure [Fiscal]</a:t>
          </a:r>
          <a:endParaRPr lang="en-SG" sz="1900" kern="1200" dirty="0"/>
        </a:p>
      </dsp:txBody>
      <dsp:txXfrm>
        <a:off x="2009370" y="3770048"/>
        <a:ext cx="1630781" cy="790787"/>
      </dsp:txXfrm>
    </dsp:sp>
    <dsp:sp modelId="{943B47DD-6DBD-4469-8498-E2EC600FD1DB}">
      <dsp:nvSpPr>
        <dsp:cNvPr id="0" name=""/>
        <dsp:cNvSpPr/>
      </dsp:nvSpPr>
      <dsp:spPr>
        <a:xfrm rot="21528159">
          <a:off x="3664701" y="4147027"/>
          <a:ext cx="488008" cy="26630"/>
        </a:xfrm>
        <a:custGeom>
          <a:avLst/>
          <a:gdLst/>
          <a:ahLst/>
          <a:cxnLst/>
          <a:rect l="0" t="0" r="0" b="0"/>
          <a:pathLst>
            <a:path>
              <a:moveTo>
                <a:pt x="0" y="13315"/>
              </a:moveTo>
              <a:lnTo>
                <a:pt x="488008" y="13315"/>
              </a:lnTo>
            </a:path>
          </a:pathLst>
        </a:custGeom>
        <a:noFill/>
        <a:ln w="12700" cap="sq"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SG" sz="500" kern="1200"/>
        </a:p>
      </dsp:txBody>
      <dsp:txXfrm>
        <a:off x="3896505" y="4148143"/>
        <a:ext cx="24400" cy="24400"/>
      </dsp:txXfrm>
    </dsp:sp>
    <dsp:sp modelId="{E1F7FCD4-61CD-4434-BC7D-0CF2E0406895}">
      <dsp:nvSpPr>
        <dsp:cNvPr id="0" name=""/>
        <dsp:cNvSpPr/>
      </dsp:nvSpPr>
      <dsp:spPr>
        <a:xfrm>
          <a:off x="4152656" y="3735247"/>
          <a:ext cx="1679987" cy="839993"/>
        </a:xfrm>
        <a:prstGeom prst="roundRect">
          <a:avLst>
            <a:gd name="adj" fmla="val 10000"/>
          </a:avLst>
        </a:prstGeom>
        <a:solidFill>
          <a:schemeClr val="tx2">
            <a:lumMod val="40000"/>
            <a:lumOff val="60000"/>
          </a:schemeClr>
        </a:solidFill>
        <a:ln w="12700" cap="sq"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65" tIns="12065" rIns="12065" bIns="12065" numCol="1" spcCol="1270" anchor="ctr" anchorCtr="0">
          <a:noAutofit/>
        </a:bodyPr>
        <a:lstStyle/>
        <a:p>
          <a:pPr lvl="0" algn="ctr" defTabSz="844550">
            <a:lnSpc>
              <a:spcPct val="90000"/>
            </a:lnSpc>
            <a:spcBef>
              <a:spcPct val="0"/>
            </a:spcBef>
            <a:spcAft>
              <a:spcPct val="35000"/>
            </a:spcAft>
          </a:pPr>
          <a:r>
            <a:rPr lang="en-US" sz="1900" kern="1200" dirty="0"/>
            <a:t>Ramp-up Spending?</a:t>
          </a:r>
          <a:endParaRPr lang="en-SG" sz="1900" kern="1200" dirty="0"/>
        </a:p>
      </dsp:txBody>
      <dsp:txXfrm>
        <a:off x="4177259" y="3759850"/>
        <a:ext cx="1630781" cy="790787"/>
      </dsp:txXfrm>
    </dsp:sp>
    <dsp:sp modelId="{6C951F11-9021-49A5-ABA1-A6C7FA313E9D}">
      <dsp:nvSpPr>
        <dsp:cNvPr id="0" name=""/>
        <dsp:cNvSpPr/>
      </dsp:nvSpPr>
      <dsp:spPr>
        <a:xfrm rot="4977244">
          <a:off x="590048" y="3867305"/>
          <a:ext cx="2484657" cy="26630"/>
        </a:xfrm>
        <a:custGeom>
          <a:avLst/>
          <a:gdLst/>
          <a:ahLst/>
          <a:cxnLst/>
          <a:rect l="0" t="0" r="0" b="0"/>
          <a:pathLst>
            <a:path>
              <a:moveTo>
                <a:pt x="0" y="13315"/>
              </a:moveTo>
              <a:lnTo>
                <a:pt x="2484657" y="13315"/>
              </a:lnTo>
            </a:path>
          </a:pathLst>
        </a:custGeom>
        <a:noFill/>
        <a:ln w="12700" cap="sq"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400050">
            <a:lnSpc>
              <a:spcPct val="90000"/>
            </a:lnSpc>
            <a:spcBef>
              <a:spcPct val="0"/>
            </a:spcBef>
            <a:spcAft>
              <a:spcPct val="35000"/>
            </a:spcAft>
          </a:pPr>
          <a:endParaRPr lang="en-SG" sz="900" kern="1200"/>
        </a:p>
      </dsp:txBody>
      <dsp:txXfrm>
        <a:off x="1770261" y="3818504"/>
        <a:ext cx="124232" cy="124232"/>
      </dsp:txXfrm>
    </dsp:sp>
    <dsp:sp modelId="{5C0C9A15-066A-4358-857F-2FE451D1D1BE}">
      <dsp:nvSpPr>
        <dsp:cNvPr id="0" name=""/>
        <dsp:cNvSpPr/>
      </dsp:nvSpPr>
      <dsp:spPr>
        <a:xfrm>
          <a:off x="1984767" y="4693571"/>
          <a:ext cx="1679987" cy="839993"/>
        </a:xfrm>
        <a:prstGeom prst="roundRect">
          <a:avLst>
            <a:gd name="adj" fmla="val 10000"/>
          </a:avLst>
        </a:prstGeom>
        <a:solidFill>
          <a:schemeClr val="accent1">
            <a:hueOff val="0"/>
            <a:satOff val="0"/>
            <a:lumOff val="0"/>
            <a:alphaOff val="0"/>
          </a:schemeClr>
        </a:solidFill>
        <a:ln w="12700" cap="sq"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65" tIns="12065" rIns="12065" bIns="12065" numCol="1" spcCol="1270" anchor="ctr" anchorCtr="0">
          <a:noAutofit/>
        </a:bodyPr>
        <a:lstStyle/>
        <a:p>
          <a:pPr lvl="0" algn="ctr" defTabSz="844550">
            <a:lnSpc>
              <a:spcPct val="90000"/>
            </a:lnSpc>
            <a:spcBef>
              <a:spcPct val="0"/>
            </a:spcBef>
            <a:spcAft>
              <a:spcPct val="35000"/>
            </a:spcAft>
          </a:pPr>
          <a:r>
            <a:rPr lang="en-US" sz="1900" kern="1200" dirty="0"/>
            <a:t>Tax Cuts [Fiscal]</a:t>
          </a:r>
          <a:endParaRPr lang="en-SG" sz="1900" kern="1200" dirty="0"/>
        </a:p>
      </dsp:txBody>
      <dsp:txXfrm>
        <a:off x="2009370" y="4718174"/>
        <a:ext cx="1630781" cy="790787"/>
      </dsp:txXfrm>
    </dsp:sp>
    <dsp:sp modelId="{4F6346DF-12AF-425B-BDDB-DFC5FFAB8330}">
      <dsp:nvSpPr>
        <dsp:cNvPr id="0" name=""/>
        <dsp:cNvSpPr/>
      </dsp:nvSpPr>
      <dsp:spPr>
        <a:xfrm rot="21564005">
          <a:off x="3664741" y="5097724"/>
          <a:ext cx="482955" cy="26630"/>
        </a:xfrm>
        <a:custGeom>
          <a:avLst/>
          <a:gdLst/>
          <a:ahLst/>
          <a:cxnLst/>
          <a:rect l="0" t="0" r="0" b="0"/>
          <a:pathLst>
            <a:path>
              <a:moveTo>
                <a:pt x="0" y="13315"/>
              </a:moveTo>
              <a:lnTo>
                <a:pt x="482955" y="13315"/>
              </a:lnTo>
            </a:path>
          </a:pathLst>
        </a:custGeom>
        <a:noFill/>
        <a:ln w="12700" cap="sq"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SG" sz="500" kern="1200"/>
        </a:p>
      </dsp:txBody>
      <dsp:txXfrm>
        <a:off x="3894145" y="5098965"/>
        <a:ext cx="24147" cy="24147"/>
      </dsp:txXfrm>
    </dsp:sp>
    <dsp:sp modelId="{B33748C4-E4E3-4592-BBBF-849CC6FDC62F}">
      <dsp:nvSpPr>
        <dsp:cNvPr id="0" name=""/>
        <dsp:cNvSpPr/>
      </dsp:nvSpPr>
      <dsp:spPr>
        <a:xfrm>
          <a:off x="4147684" y="4688514"/>
          <a:ext cx="1679987" cy="839993"/>
        </a:xfrm>
        <a:prstGeom prst="roundRect">
          <a:avLst>
            <a:gd name="adj" fmla="val 10000"/>
          </a:avLst>
        </a:prstGeom>
        <a:solidFill>
          <a:schemeClr val="tx2">
            <a:lumMod val="40000"/>
            <a:lumOff val="60000"/>
          </a:schemeClr>
        </a:solidFill>
        <a:ln w="12700" cap="sq"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65" tIns="12065" rIns="12065" bIns="12065" numCol="1" spcCol="1270" anchor="ctr" anchorCtr="0">
          <a:noAutofit/>
        </a:bodyPr>
        <a:lstStyle/>
        <a:p>
          <a:pPr lvl="0" algn="ctr" defTabSz="844550">
            <a:lnSpc>
              <a:spcPct val="90000"/>
            </a:lnSpc>
            <a:spcBef>
              <a:spcPct val="0"/>
            </a:spcBef>
            <a:spcAft>
              <a:spcPct val="35000"/>
            </a:spcAft>
          </a:pPr>
          <a:r>
            <a:rPr lang="en-US" sz="1900" kern="1200" dirty="0"/>
            <a:t>Extend Tax Cuts</a:t>
          </a:r>
          <a:endParaRPr lang="en-SG" sz="1900" kern="1200" dirty="0"/>
        </a:p>
      </dsp:txBody>
      <dsp:txXfrm>
        <a:off x="4172287" y="4713117"/>
        <a:ext cx="1630781" cy="790787"/>
      </dsp:txXfrm>
    </dsp:sp>
    <dsp:sp modelId="{A9BF1673-E65E-4F97-BA53-9890471C2C5D}">
      <dsp:nvSpPr>
        <dsp:cNvPr id="0" name=""/>
        <dsp:cNvSpPr/>
      </dsp:nvSpPr>
      <dsp:spPr>
        <a:xfrm rot="17018675">
          <a:off x="1186376" y="2006590"/>
          <a:ext cx="1292001" cy="26630"/>
        </a:xfrm>
        <a:custGeom>
          <a:avLst/>
          <a:gdLst/>
          <a:ahLst/>
          <a:cxnLst/>
          <a:rect l="0" t="0" r="0" b="0"/>
          <a:pathLst>
            <a:path>
              <a:moveTo>
                <a:pt x="0" y="13315"/>
              </a:moveTo>
              <a:lnTo>
                <a:pt x="1292001" y="13315"/>
              </a:lnTo>
            </a:path>
          </a:pathLst>
        </a:custGeom>
        <a:noFill/>
        <a:ln w="12700" cap="sq"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SG" sz="500" kern="1200"/>
        </a:p>
      </dsp:txBody>
      <dsp:txXfrm>
        <a:off x="1800077" y="1987605"/>
        <a:ext cx="64600" cy="64600"/>
      </dsp:txXfrm>
    </dsp:sp>
    <dsp:sp modelId="{AA217B9D-CDDB-45D5-A23A-90714B36C923}">
      <dsp:nvSpPr>
        <dsp:cNvPr id="0" name=""/>
        <dsp:cNvSpPr/>
      </dsp:nvSpPr>
      <dsp:spPr>
        <a:xfrm>
          <a:off x="1984767" y="972139"/>
          <a:ext cx="1679987" cy="839993"/>
        </a:xfrm>
        <a:prstGeom prst="roundRect">
          <a:avLst>
            <a:gd name="adj" fmla="val 10000"/>
          </a:avLst>
        </a:prstGeom>
        <a:solidFill>
          <a:schemeClr val="accent6">
            <a:lumMod val="75000"/>
          </a:schemeClr>
        </a:solidFill>
        <a:ln w="12700" cap="sq"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65" tIns="12065" rIns="12065" bIns="12065" numCol="1" spcCol="1270" anchor="ctr" anchorCtr="0">
          <a:noAutofit/>
        </a:bodyPr>
        <a:lstStyle/>
        <a:p>
          <a:pPr lvl="0" algn="ctr" defTabSz="844550">
            <a:lnSpc>
              <a:spcPct val="90000"/>
            </a:lnSpc>
            <a:spcBef>
              <a:spcPct val="0"/>
            </a:spcBef>
            <a:spcAft>
              <a:spcPct val="35000"/>
            </a:spcAft>
          </a:pPr>
          <a:r>
            <a:rPr lang="en-US" sz="1900" kern="1200" dirty="0"/>
            <a:t>Ukraine [Conflict]</a:t>
          </a:r>
          <a:endParaRPr lang="en-SG" sz="1900" kern="1200" dirty="0"/>
        </a:p>
      </dsp:txBody>
      <dsp:txXfrm>
        <a:off x="2009370" y="996742"/>
        <a:ext cx="1630781" cy="790787"/>
      </dsp:txXfrm>
    </dsp:sp>
    <dsp:sp modelId="{2232A47B-DEEF-4A55-B66C-7FE02301FE6C}">
      <dsp:nvSpPr>
        <dsp:cNvPr id="0" name=""/>
        <dsp:cNvSpPr/>
      </dsp:nvSpPr>
      <dsp:spPr>
        <a:xfrm rot="49262">
          <a:off x="3664728" y="1382487"/>
          <a:ext cx="511759" cy="26630"/>
        </a:xfrm>
        <a:custGeom>
          <a:avLst/>
          <a:gdLst/>
          <a:ahLst/>
          <a:cxnLst/>
          <a:rect l="0" t="0" r="0" b="0"/>
          <a:pathLst>
            <a:path>
              <a:moveTo>
                <a:pt x="0" y="13315"/>
              </a:moveTo>
              <a:lnTo>
                <a:pt x="511759" y="13315"/>
              </a:lnTo>
            </a:path>
          </a:pathLst>
        </a:custGeom>
        <a:noFill/>
        <a:ln w="12700" cap="sq"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SG" sz="500" kern="1200"/>
        </a:p>
      </dsp:txBody>
      <dsp:txXfrm>
        <a:off x="3907814" y="1383008"/>
        <a:ext cx="25587" cy="25587"/>
      </dsp:txXfrm>
    </dsp:sp>
    <dsp:sp modelId="{8D582D28-8A8A-49E4-ADCA-EAD9B750CC18}">
      <dsp:nvSpPr>
        <dsp:cNvPr id="0" name=""/>
        <dsp:cNvSpPr/>
      </dsp:nvSpPr>
      <dsp:spPr>
        <a:xfrm>
          <a:off x="4176462" y="979472"/>
          <a:ext cx="1679987" cy="839993"/>
        </a:xfrm>
        <a:prstGeom prst="roundRect">
          <a:avLst>
            <a:gd name="adj" fmla="val 10000"/>
          </a:avLst>
        </a:prstGeom>
        <a:solidFill>
          <a:schemeClr val="bg2">
            <a:lumMod val="75000"/>
          </a:schemeClr>
        </a:solidFill>
        <a:ln w="12700" cap="sq"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65" tIns="12065" rIns="12065" bIns="12065" numCol="1" spcCol="1270" anchor="ctr" anchorCtr="0">
          <a:noAutofit/>
        </a:bodyPr>
        <a:lstStyle/>
        <a:p>
          <a:pPr lvl="0" algn="ctr" defTabSz="844550">
            <a:lnSpc>
              <a:spcPct val="90000"/>
            </a:lnSpc>
            <a:spcBef>
              <a:spcPct val="0"/>
            </a:spcBef>
            <a:spcAft>
              <a:spcPct val="35000"/>
            </a:spcAft>
          </a:pPr>
          <a:r>
            <a:rPr lang="en-US" sz="1900" kern="1200" dirty="0"/>
            <a:t>Pull/Cut Aid</a:t>
          </a:r>
          <a:endParaRPr lang="en-SG" sz="1900" kern="1200" dirty="0"/>
        </a:p>
      </dsp:txBody>
      <dsp:txXfrm>
        <a:off x="4201065" y="1004075"/>
        <a:ext cx="1630781" cy="790787"/>
      </dsp:txXfrm>
    </dsp:sp>
    <dsp:sp modelId="{6CFDA4CC-A84A-4762-AD4F-F8D91F8E8807}">
      <dsp:nvSpPr>
        <dsp:cNvPr id="0" name=""/>
        <dsp:cNvSpPr/>
      </dsp:nvSpPr>
      <dsp:spPr>
        <a:xfrm rot="18699317">
          <a:off x="1603097" y="2463050"/>
          <a:ext cx="458560" cy="26630"/>
        </a:xfrm>
        <a:custGeom>
          <a:avLst/>
          <a:gdLst/>
          <a:ahLst/>
          <a:cxnLst/>
          <a:rect l="0" t="0" r="0" b="0"/>
          <a:pathLst>
            <a:path>
              <a:moveTo>
                <a:pt x="0" y="13315"/>
              </a:moveTo>
              <a:lnTo>
                <a:pt x="458560" y="13315"/>
              </a:lnTo>
            </a:path>
          </a:pathLst>
        </a:custGeom>
        <a:noFill/>
        <a:ln w="12700" cap="sq"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SG" sz="500" kern="1200"/>
        </a:p>
      </dsp:txBody>
      <dsp:txXfrm>
        <a:off x="1820913" y="2464902"/>
        <a:ext cx="22928" cy="22928"/>
      </dsp:txXfrm>
    </dsp:sp>
    <dsp:sp modelId="{2877DDEA-B1F4-4A08-824F-6CDAB756F2AF}">
      <dsp:nvSpPr>
        <dsp:cNvPr id="0" name=""/>
        <dsp:cNvSpPr/>
      </dsp:nvSpPr>
      <dsp:spPr>
        <a:xfrm>
          <a:off x="1984767" y="1885061"/>
          <a:ext cx="1679987" cy="839993"/>
        </a:xfrm>
        <a:prstGeom prst="roundRect">
          <a:avLst>
            <a:gd name="adj" fmla="val 10000"/>
          </a:avLst>
        </a:prstGeom>
        <a:solidFill>
          <a:schemeClr val="accent6">
            <a:lumMod val="75000"/>
          </a:schemeClr>
        </a:solidFill>
        <a:ln w="12700" cap="sq"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65" tIns="12065" rIns="12065" bIns="12065" numCol="1" spcCol="1270" anchor="ctr" anchorCtr="0">
          <a:noAutofit/>
        </a:bodyPr>
        <a:lstStyle/>
        <a:p>
          <a:pPr lvl="0" algn="ctr" defTabSz="844550">
            <a:lnSpc>
              <a:spcPct val="90000"/>
            </a:lnSpc>
            <a:spcBef>
              <a:spcPct val="0"/>
            </a:spcBef>
            <a:spcAft>
              <a:spcPct val="35000"/>
            </a:spcAft>
          </a:pPr>
          <a:r>
            <a:rPr lang="en-US" sz="1900" kern="1200" dirty="0"/>
            <a:t>Gaza [Conflict]</a:t>
          </a:r>
          <a:endParaRPr lang="en-SG" sz="1900" kern="1200" dirty="0"/>
        </a:p>
      </dsp:txBody>
      <dsp:txXfrm>
        <a:off x="2009370" y="1909664"/>
        <a:ext cx="1630781" cy="790787"/>
      </dsp:txXfrm>
    </dsp:sp>
    <dsp:sp modelId="{B2DE1504-8453-4D75-A702-8E06D81E412B}">
      <dsp:nvSpPr>
        <dsp:cNvPr id="0" name=""/>
        <dsp:cNvSpPr/>
      </dsp:nvSpPr>
      <dsp:spPr>
        <a:xfrm rot="1354">
          <a:off x="3664754" y="2291843"/>
          <a:ext cx="511707" cy="26630"/>
        </a:xfrm>
        <a:custGeom>
          <a:avLst/>
          <a:gdLst/>
          <a:ahLst/>
          <a:cxnLst/>
          <a:rect l="0" t="0" r="0" b="0"/>
          <a:pathLst>
            <a:path>
              <a:moveTo>
                <a:pt x="0" y="13315"/>
              </a:moveTo>
              <a:lnTo>
                <a:pt x="511707" y="13315"/>
              </a:lnTo>
            </a:path>
          </a:pathLst>
        </a:custGeom>
        <a:noFill/>
        <a:ln w="12700" cap="sq"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SG" sz="500" kern="1200"/>
        </a:p>
      </dsp:txBody>
      <dsp:txXfrm>
        <a:off x="3907815" y="2292366"/>
        <a:ext cx="25585" cy="25585"/>
      </dsp:txXfrm>
    </dsp:sp>
    <dsp:sp modelId="{760624F3-05A8-41CE-9A2E-521183127020}">
      <dsp:nvSpPr>
        <dsp:cNvPr id="0" name=""/>
        <dsp:cNvSpPr/>
      </dsp:nvSpPr>
      <dsp:spPr>
        <a:xfrm>
          <a:off x="4176462" y="1885262"/>
          <a:ext cx="1679987" cy="839993"/>
        </a:xfrm>
        <a:prstGeom prst="roundRect">
          <a:avLst>
            <a:gd name="adj" fmla="val 10000"/>
          </a:avLst>
        </a:prstGeom>
        <a:solidFill>
          <a:schemeClr val="accent5">
            <a:lumMod val="60000"/>
            <a:lumOff val="40000"/>
          </a:schemeClr>
        </a:solidFill>
        <a:ln w="12700" cap="sq"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65" tIns="12065" rIns="12065" bIns="12065" numCol="1" spcCol="1270" anchor="ctr" anchorCtr="0">
          <a:noAutofit/>
        </a:bodyPr>
        <a:lstStyle/>
        <a:p>
          <a:pPr lvl="0" algn="ctr" defTabSz="844550">
            <a:lnSpc>
              <a:spcPct val="90000"/>
            </a:lnSpc>
            <a:spcBef>
              <a:spcPct val="0"/>
            </a:spcBef>
            <a:spcAft>
              <a:spcPct val="35000"/>
            </a:spcAft>
          </a:pPr>
          <a:r>
            <a:rPr lang="en-US" sz="1900" kern="1200" dirty="0"/>
            <a:t>Uncertain  Israel-Saudi Dynamics</a:t>
          </a:r>
          <a:endParaRPr lang="en-SG" sz="1900" kern="1200" dirty="0"/>
        </a:p>
      </dsp:txBody>
      <dsp:txXfrm>
        <a:off x="4201065" y="1909865"/>
        <a:ext cx="1630781" cy="790787"/>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9A653D1-8946-4389-9F0A-657B51792DB0}">
      <dsp:nvSpPr>
        <dsp:cNvPr id="0" name=""/>
        <dsp:cNvSpPr/>
      </dsp:nvSpPr>
      <dsp:spPr>
        <a:xfrm>
          <a:off x="574764" y="206740"/>
          <a:ext cx="2100414" cy="729446"/>
        </a:xfrm>
        <a:prstGeom prst="ellipse">
          <a:avLst/>
        </a:prstGeom>
        <a:solidFill>
          <a:schemeClr val="accent1">
            <a:tint val="50000"/>
            <a:alpha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B50D1B87-7CE6-4F3D-9936-01F5ABEAEE38}">
      <dsp:nvSpPr>
        <dsp:cNvPr id="0" name=""/>
        <dsp:cNvSpPr/>
      </dsp:nvSpPr>
      <dsp:spPr>
        <a:xfrm>
          <a:off x="1475606" y="1881507"/>
          <a:ext cx="374166" cy="260516"/>
        </a:xfrm>
        <a:prstGeom prst="downArrow">
          <a:avLst/>
        </a:prstGeom>
        <a:solidFill>
          <a:schemeClr val="accent1">
            <a:tint val="60000"/>
            <a:hueOff val="0"/>
            <a:satOff val="0"/>
            <a:lumOff val="0"/>
            <a:alphaOff val="0"/>
          </a:schemeClr>
        </a:solidFill>
        <a:ln w="12700" cap="sq"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4CA84283-A37B-4ACD-970E-7AAC87D8605B}">
      <dsp:nvSpPr>
        <dsp:cNvPr id="0" name=""/>
        <dsp:cNvSpPr/>
      </dsp:nvSpPr>
      <dsp:spPr>
        <a:xfrm>
          <a:off x="979180" y="2209516"/>
          <a:ext cx="1613098" cy="792608"/>
        </a:xfrm>
        <a:prstGeom prst="rect">
          <a:avLst/>
        </a:prstGeom>
        <a:solidFill>
          <a:srgbClr val="0070C0"/>
        </a:solidFill>
        <a:ln>
          <a:noFill/>
        </a:ln>
        <a:effectLst/>
      </dsp:spPr>
      <dsp:style>
        <a:lnRef idx="0">
          <a:scrgbClr r="0" g="0" b="0"/>
        </a:lnRef>
        <a:fillRef idx="0">
          <a:scrgbClr r="0" g="0" b="0"/>
        </a:fillRef>
        <a:effectRef idx="0">
          <a:scrgbClr r="0" g="0" b="0"/>
        </a:effectRef>
        <a:fontRef idx="minor"/>
      </dsp:style>
      <dsp:txBody>
        <a:bodyPr spcFirstLastPara="0" vert="horz" wrap="square" lIns="128016" tIns="128016" rIns="128016" bIns="128016" numCol="1" spcCol="1270" anchor="ctr" anchorCtr="0">
          <a:noAutofit/>
        </a:bodyPr>
        <a:lstStyle/>
        <a:p>
          <a:pPr lvl="0" algn="ctr" defTabSz="800100">
            <a:lnSpc>
              <a:spcPct val="90000"/>
            </a:lnSpc>
            <a:spcBef>
              <a:spcPct val="0"/>
            </a:spcBef>
            <a:spcAft>
              <a:spcPct val="35000"/>
            </a:spcAft>
          </a:pPr>
          <a:r>
            <a:rPr lang="en-US" sz="1800" b="1" kern="1200" dirty="0">
              <a:solidFill>
                <a:schemeClr val="bg1">
                  <a:lumMod val="85000"/>
                </a:schemeClr>
              </a:solidFill>
            </a:rPr>
            <a:t> </a:t>
          </a:r>
          <a:r>
            <a:rPr lang="en-US" sz="1800" b="0" kern="1200" dirty="0">
              <a:solidFill>
                <a:schemeClr val="bg1">
                  <a:lumMod val="85000"/>
                </a:schemeClr>
              </a:solidFill>
            </a:rPr>
            <a:t>Near-term USD  Resilience</a:t>
          </a:r>
          <a:endParaRPr lang="en-SG" sz="1800" b="0" kern="1200" dirty="0">
            <a:solidFill>
              <a:schemeClr val="bg1">
                <a:lumMod val="85000"/>
              </a:schemeClr>
            </a:solidFill>
          </a:endParaRPr>
        </a:p>
      </dsp:txBody>
      <dsp:txXfrm>
        <a:off x="979180" y="2209516"/>
        <a:ext cx="1613098" cy="792608"/>
      </dsp:txXfrm>
    </dsp:sp>
    <dsp:sp modelId="{47167D91-6C70-413B-8737-6D5767C24AC1}">
      <dsp:nvSpPr>
        <dsp:cNvPr id="0" name=""/>
        <dsp:cNvSpPr/>
      </dsp:nvSpPr>
      <dsp:spPr>
        <a:xfrm>
          <a:off x="1338403" y="936186"/>
          <a:ext cx="732702" cy="732702"/>
        </a:xfrm>
        <a:prstGeom prst="ellipse">
          <a:avLst/>
        </a:prstGeom>
        <a:solidFill>
          <a:schemeClr val="accent1">
            <a:hueOff val="0"/>
            <a:satOff val="0"/>
            <a:lumOff val="0"/>
            <a:alphaOff val="0"/>
          </a:schemeClr>
        </a:solidFill>
        <a:ln w="12700" cap="sq"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US" sz="900" b="1" kern="1200" dirty="0"/>
            <a:t>Elevated  Global Threats</a:t>
          </a:r>
          <a:endParaRPr lang="en-SG" sz="900" b="1" kern="1200" dirty="0"/>
        </a:p>
      </dsp:txBody>
      <dsp:txXfrm>
        <a:off x="1445705" y="1043488"/>
        <a:ext cx="518098" cy="518098"/>
      </dsp:txXfrm>
    </dsp:sp>
    <dsp:sp modelId="{DA9CBDCE-C034-430B-BC7E-1058E94D598A}">
      <dsp:nvSpPr>
        <dsp:cNvPr id="0" name=""/>
        <dsp:cNvSpPr/>
      </dsp:nvSpPr>
      <dsp:spPr>
        <a:xfrm>
          <a:off x="831662" y="275411"/>
          <a:ext cx="732702" cy="732702"/>
        </a:xfrm>
        <a:prstGeom prst="ellipse">
          <a:avLst/>
        </a:prstGeom>
        <a:solidFill>
          <a:srgbClr val="00B050"/>
        </a:solidFill>
        <a:ln w="12700" cap="sq"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US" sz="900" b="1" kern="1200" dirty="0"/>
            <a:t>Weaker EUR</a:t>
          </a:r>
          <a:endParaRPr lang="en-SG" sz="900" b="1" kern="1200" dirty="0"/>
        </a:p>
      </dsp:txBody>
      <dsp:txXfrm>
        <a:off x="938964" y="382713"/>
        <a:ext cx="518098" cy="518098"/>
      </dsp:txXfrm>
    </dsp:sp>
    <dsp:sp modelId="{884CB265-E666-41FC-ACA1-1CC46954382F}">
      <dsp:nvSpPr>
        <dsp:cNvPr id="0" name=""/>
        <dsp:cNvSpPr/>
      </dsp:nvSpPr>
      <dsp:spPr>
        <a:xfrm>
          <a:off x="1715566" y="203403"/>
          <a:ext cx="732702" cy="732702"/>
        </a:xfrm>
        <a:prstGeom prst="ellipse">
          <a:avLst/>
        </a:prstGeom>
        <a:solidFill>
          <a:srgbClr val="C00000"/>
        </a:solidFill>
        <a:ln w="12700" cap="sq"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US" sz="900" b="1" kern="1200" dirty="0"/>
            <a:t>Weaker CNH, AXJ &amp; MXN</a:t>
          </a:r>
          <a:endParaRPr lang="en-SG" sz="900" b="1" kern="1200" dirty="0"/>
        </a:p>
      </dsp:txBody>
      <dsp:txXfrm>
        <a:off x="1822868" y="310705"/>
        <a:ext cx="518098" cy="518098"/>
      </dsp:txXfrm>
    </dsp:sp>
    <dsp:sp modelId="{224BD57D-9CDC-4585-8EFB-D06299AAE36C}">
      <dsp:nvSpPr>
        <dsp:cNvPr id="0" name=""/>
        <dsp:cNvSpPr/>
      </dsp:nvSpPr>
      <dsp:spPr>
        <a:xfrm>
          <a:off x="504060" y="193918"/>
          <a:ext cx="2279519" cy="1677142"/>
        </a:xfrm>
        <a:prstGeom prst="funnel">
          <a:avLst/>
        </a:prstGeom>
        <a:solidFill>
          <a:schemeClr val="lt1">
            <a:alpha val="40000"/>
            <a:hueOff val="0"/>
            <a:satOff val="0"/>
            <a:lumOff val="0"/>
            <a:alphaOff val="0"/>
          </a:schemeClr>
        </a:solidFill>
        <a:ln w="12700" cap="sq"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funnel1">
  <dgm:title val=""/>
  <dgm:desc val=""/>
  <dgm:catLst>
    <dgm:cat type="relationship" pri="2000"/>
    <dgm:cat type="process" pri="27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4"/>
      <dgm:resizeHandles val="exact"/>
    </dgm:varLst>
    <dgm:alg type="composite">
      <dgm:param type="ar" val="1.25"/>
    </dgm:alg>
    <dgm:shape xmlns:r="http://schemas.openxmlformats.org/officeDocument/2006/relationships" r:blip="">
      <dgm:adjLst/>
    </dgm:shape>
    <dgm:presOf/>
    <dgm:choose name="Name1">
      <dgm:if name="Name2" axis="ch" ptType="node" func="cnt" op="equ" val="2">
        <dgm:constrLst>
          <dgm:constr type="w" for="ch" forName="ellipse" refType="w" fact="0.645"/>
          <dgm:constr type="h" for="ch" forName="ellipse" refType="h" fact="0.28"/>
          <dgm:constr type="t" for="ch" forName="ellipse" refType="w" fact="0.0275"/>
          <dgm:constr type="l" for="ch" forName="ellipse" refType="w" fact="0.0265"/>
          <dgm:constr type="w" for="ch" forName="arrow1" refType="w" fact="0.125"/>
          <dgm:constr type="h" for="ch" forName="arrow1" refType="h" fact="0.1"/>
          <dgm:constr type="t" for="ch" forName="arrow1" refType="h" fact="0.72"/>
          <dgm:constr type="l" for="ch" forName="arrow1" refType="w" fact="0.2875"/>
          <dgm:constr type="w" for="ch" forName="rectangle" refType="w" fact="0.6"/>
          <dgm:constr type="h" for="ch" forName="rectangle" refType="w" refFor="ch" refForName="rectangle" fact="0.25"/>
          <dgm:constr type="t" for="ch" forName="rectangle" refType="h" fact="0.8"/>
          <dgm:constr type="l" for="ch" forName="rectangle" refType="w" fact="0.05"/>
          <dgm:constr type="w" for="ch" forName="item1" refType="w" fact="0.35"/>
          <dgm:constr type="h" for="ch" forName="item1" refType="w" fact="0.35"/>
          <dgm:constr type="t" for="ch" forName="item1" refType="h" fact="0.05"/>
          <dgm:constr type="l" for="ch" forName="item1" refType="w" fact="0.125"/>
          <dgm:constr type="primFontSz" for="ch" forName="item1" op="equ" val="65"/>
          <dgm:constr type="w" for="ch" forName="funnel" refType="w" fact="0.7"/>
          <dgm:constr type="h" for="ch" forName="funnel" refType="h" fact="0.7"/>
          <dgm:constr type="t" for="ch" forName="funnel"/>
          <dgm:constr type="l" for="ch" forName="funnel"/>
        </dgm:constrLst>
      </dgm:if>
      <dgm:else name="Name3">
        <dgm:constrLst>
          <dgm:constr type="w" for="ch" forName="ellipse" refType="w" fact="0.645"/>
          <dgm:constr type="h" for="ch" forName="ellipse" refType="h" fact="0.28"/>
          <dgm:constr type="t" for="ch" forName="ellipse" refType="w" fact="0.0275"/>
          <dgm:constr type="l" for="ch" forName="ellipse" refType="w" fact="0.0265"/>
          <dgm:constr type="w" for="ch" forName="arrow1" refType="w" fact="0.125"/>
          <dgm:constr type="h" for="ch" forName="arrow1" refType="h" fact="0.1"/>
          <dgm:constr type="t" for="ch" forName="arrow1" refType="h" fact="0.72"/>
          <dgm:constr type="l" for="ch" forName="arrow1" refType="w" fact="0.2875"/>
          <dgm:constr type="w" for="ch" forName="rectangle" refType="w" fact="0.6"/>
          <dgm:constr type="h" for="ch" forName="rectangle" refType="w" refFor="ch" refForName="rectangle" fact="0.25"/>
          <dgm:constr type="t" for="ch" forName="rectangle" refType="h" fact="0.8"/>
          <dgm:constr type="l" for="ch" forName="rectangle" refType="w" fact="0.05"/>
          <dgm:constr type="primFontSz" for="ch" forName="rectangle" val="65"/>
          <dgm:constr type="w" for="ch" forName="item1" refType="w" fact="0.225"/>
          <dgm:constr type="h" for="ch" forName="item1" refType="w" fact="0.225"/>
          <dgm:constr type="t" for="ch" forName="item1" refType="h" fact="0.336"/>
          <dgm:constr type="l" for="ch" forName="item1" refType="w" fact="0.261"/>
          <dgm:constr type="primFontSz" for="ch" forName="item1" val="65"/>
          <dgm:constr type="w" for="ch" forName="item2" refType="w" fact="0.225"/>
          <dgm:constr type="h" for="ch" forName="item2" refType="w" fact="0.225"/>
          <dgm:constr type="t" for="ch" forName="item2" refType="h" fact="0.125"/>
          <dgm:constr type="l" for="ch" forName="item2" refType="w" fact="0.1"/>
          <dgm:constr type="primFontSz" for="ch" forName="item2" refType="primFontSz" refFor="ch" refForName="item1" op="equ"/>
          <dgm:constr type="w" for="ch" forName="item3" refType="w" fact="0.225"/>
          <dgm:constr type="h" for="ch" forName="item3" refType="w" fact="0.225"/>
          <dgm:constr type="t" for="ch" forName="item3" refType="h" fact="0.057"/>
          <dgm:constr type="l" for="ch" forName="item3" refType="w" fact="0.33"/>
          <dgm:constr type="primFontSz" for="ch" forName="item3" refType="primFontSz" refFor="ch" refForName="item1" op="equ"/>
          <dgm:constr type="w" for="ch" forName="funnel" refType="w" fact="0.7"/>
          <dgm:constr type="h" for="ch" forName="funnel" refType="h" fact="0.7"/>
          <dgm:constr type="t" for="ch" forName="funnel"/>
          <dgm:constr type="l" for="ch" forName="funnel"/>
        </dgm:constrLst>
      </dgm:else>
    </dgm:choose>
    <dgm:ruleLst/>
    <dgm:choose name="Name4">
      <dgm:if name="Name5" axis="ch" ptType="node" func="cnt" op="gte" val="1">
        <dgm:layoutNode name="ellipse" styleLbl="trBgShp">
          <dgm:alg type="sp"/>
          <dgm:shape xmlns:r="http://schemas.openxmlformats.org/officeDocument/2006/relationships" type="ellipse" r:blip="">
            <dgm:adjLst/>
          </dgm:shape>
          <dgm:presOf/>
          <dgm:constrLst/>
          <dgm:ruleLst/>
        </dgm:layoutNode>
        <dgm:layoutNode name="arrow1" styleLbl="fgShp">
          <dgm:alg type="sp"/>
          <dgm:shape xmlns:r="http://schemas.openxmlformats.org/officeDocument/2006/relationships" type="downArrow" r:blip="">
            <dgm:adjLst/>
          </dgm:shape>
          <dgm:presOf/>
          <dgm:constrLst/>
          <dgm:ruleLst/>
        </dgm:layoutNode>
        <dgm:layoutNode name="rectangle" styleLbl="revTx">
          <dgm:varLst>
            <dgm:bulletEnabled val="1"/>
          </dgm:varLst>
          <dgm:alg type="tx">
            <dgm:param type="txAnchorHorzCh" val="ctr"/>
          </dgm:alg>
          <dgm:shape xmlns:r="http://schemas.openxmlformats.org/officeDocument/2006/relationships" type="rect" r:blip="">
            <dgm:adjLst/>
          </dgm:shape>
          <dgm:choose name="Name6">
            <dgm:if name="Name7" axis="ch" ptType="node" func="cnt" op="equ" val="1">
              <dgm:presOf axis="ch desOrSelf" ptType="node node" st="1 1" cnt="1 0"/>
            </dgm:if>
            <dgm:if name="Name8" axis="ch" ptType="node" func="cnt" op="equ" val="2">
              <dgm:presOf axis="ch desOrSelf" ptType="node node" st="2 1" cnt="1 0"/>
            </dgm:if>
            <dgm:if name="Name9" axis="ch" ptType="node" func="cnt" op="equ" val="3">
              <dgm:presOf axis="ch desOrSelf" ptType="node node" st="3 1" cnt="1 0"/>
            </dgm:if>
            <dgm:else name="Name10">
              <dgm:presOf axis="ch desOrSelf" ptType="node node" st="4 1" cnt="1 0"/>
            </dgm:else>
          </dgm:choose>
          <dgm:constrLst/>
          <dgm:ruleLst>
            <dgm:rule type="primFontSz" val="5" fact="NaN" max="NaN"/>
          </dgm:ruleLst>
        </dgm:layoutNode>
        <dgm:forEach name="Name11" axis="ch" ptType="node" st="2" cnt="1">
          <dgm:layoutNode name="item1" styleLbl="node1">
            <dgm:varLst>
              <dgm:bulletEnabled val="1"/>
            </dgm:varLst>
            <dgm:alg type="tx">
              <dgm:param type="txAnchorVertCh" val="mid"/>
            </dgm:alg>
            <dgm:shape xmlns:r="http://schemas.openxmlformats.org/officeDocument/2006/relationships" type="ellipse" r:blip="">
              <dgm:adjLst/>
            </dgm:shape>
            <dgm:choose name="Name12">
              <dgm:if name="Name13" axis="root ch" ptType="all node" func="cnt" op="equ" val="1">
                <dgm:presOf/>
              </dgm:if>
              <dgm:if name="Name14" axis="root ch" ptType="all node" func="cnt" op="equ" val="2">
                <dgm:presOf axis="root ch desOrSelf" ptType="all node node" st="1 1 1" cnt="0 1 0"/>
              </dgm:if>
              <dgm:if name="Name15" axis="root ch" ptType="all node" func="cnt" op="equ" val="3">
                <dgm:presOf axis="root ch desOrSelf" ptType="all node node" st="1 2 1" cnt="0 1 0"/>
              </dgm:if>
              <dgm:else name="Name16">
                <dgm:presOf axis="root ch desOrSelf" ptType="all node node" st="1 3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name="Name17" axis="ch" ptType="node" st="3" cnt="1">
          <dgm:layoutNode name="item2" styleLbl="node1">
            <dgm:varLst>
              <dgm:bulletEnabled val="1"/>
            </dgm:varLst>
            <dgm:alg type="tx">
              <dgm:param type="txAnchorVertCh" val="mid"/>
            </dgm:alg>
            <dgm:shape xmlns:r="http://schemas.openxmlformats.org/officeDocument/2006/relationships" type="ellipse" r:blip="">
              <dgm:adjLst/>
            </dgm:shape>
            <dgm:choose name="Name18">
              <dgm:if name="Name19" axis="root ch" ptType="all node" func="cnt" op="equ" val="1">
                <dgm:presOf/>
              </dgm:if>
              <dgm:if name="Name20" axis="root ch" ptType="all node" func="cnt" op="equ" val="2">
                <dgm:presOf/>
              </dgm:if>
              <dgm:if name="Name21" axis="root ch" ptType="all node" func="cnt" op="equ" val="3">
                <dgm:presOf axis="root ch desOrSelf" ptType="all node node" st="1 1 1" cnt="0 1 0"/>
              </dgm:if>
              <dgm:else name="Name22">
                <dgm:presOf axis="root ch desOrSelf" ptType="all node node" st="1 2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name="Name23" axis="ch" ptType="node" st="4" cnt="1">
          <dgm:layoutNode name="item3" styleLbl="node1">
            <dgm:varLst>
              <dgm:bulletEnabled val="1"/>
            </dgm:varLst>
            <dgm:alg type="tx">
              <dgm:param type="txAnchorVertCh" val="mid"/>
            </dgm:alg>
            <dgm:shape xmlns:r="http://schemas.openxmlformats.org/officeDocument/2006/relationships" type="ellipse" r:blip="">
              <dgm:adjLst/>
            </dgm:shape>
            <dgm:choose name="Name24">
              <dgm:if name="Name25" axis="root ch" ptType="all node" func="cnt" op="equ" val="1">
                <dgm:presOf/>
              </dgm:if>
              <dgm:if name="Name26" axis="root ch" ptType="all node" func="cnt" op="equ" val="2">
                <dgm:presOf/>
              </dgm:if>
              <dgm:if name="Name27" axis="root ch" ptType="all node" func="cnt" op="equ" val="3">
                <dgm:presOf/>
              </dgm:if>
              <dgm:else name="Name28">
                <dgm:presOf axis="root ch desOrSelf" ptType="all node node" st="1 1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layoutNode name="funnel" styleLbl="trAlignAcc1">
          <dgm:alg type="sp"/>
          <dgm:shape xmlns:r="http://schemas.openxmlformats.org/officeDocument/2006/relationships" type="funnel" r:blip="">
            <dgm:adjLst/>
          </dgm:shape>
          <dgm:presOf/>
          <dgm:constrLst/>
          <dgm:ruleLst/>
        </dgm:layoutNode>
      </dgm:if>
      <dgm:else name="Name29"/>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SG"/>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7CB01EE5-8E9E-44F1-B695-F809843D2740}" type="datetimeFigureOut">
              <a:rPr lang="en-SG" smtClean="0"/>
              <a:t>18/4/2024</a:t>
            </a:fld>
            <a:endParaRPr lang="en-SG"/>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SG"/>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SG"/>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422D11A1-CF3F-4D4E-A04F-09E794495165}" type="slidenum">
              <a:rPr lang="en-SG" smtClean="0"/>
              <a:t>‹#›</a:t>
            </a:fld>
            <a:endParaRPr lang="en-SG"/>
          </a:p>
        </p:txBody>
      </p:sp>
    </p:spTree>
    <p:extLst>
      <p:ext uri="{BB962C8B-B14F-4D97-AF65-F5344CB8AC3E}">
        <p14:creationId xmlns:p14="http://schemas.microsoft.com/office/powerpoint/2010/main" val="124643468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1100" y="696913"/>
            <a:ext cx="4648200" cy="3486150"/>
          </a:xfrm>
        </p:spPr>
      </p:sp>
      <p:sp>
        <p:nvSpPr>
          <p:cNvPr id="3" name="Notes Placeholder 2"/>
          <p:cNvSpPr>
            <a:spLocks noGrp="1"/>
          </p:cNvSpPr>
          <p:nvPr>
            <p:ph type="body" idx="1"/>
          </p:nvPr>
        </p:nvSpPr>
        <p:spPr/>
        <p:txBody>
          <a:bodyPr/>
          <a:lstStyle/>
          <a:p>
            <a:r>
              <a:rPr lang="en-US" altLang="zh-CN" sz="1200" b="0" i="0" kern="1200" dirty="0" smtClean="0">
                <a:solidFill>
                  <a:schemeClr val="tx1"/>
                </a:solidFill>
                <a:effectLst/>
                <a:latin typeface="+mn-lt"/>
                <a:ea typeface="+mn-ea"/>
                <a:cs typeface="+mn-cs"/>
              </a:rPr>
              <a:t>Hi</a:t>
            </a:r>
            <a:r>
              <a:rPr lang="en-US" altLang="zh-CN" sz="1200" b="0" i="0" kern="1200" baseline="0" dirty="0" smtClean="0">
                <a:solidFill>
                  <a:schemeClr val="tx1"/>
                </a:solidFill>
                <a:effectLst/>
                <a:latin typeface="+mn-lt"/>
                <a:ea typeface="+mn-ea"/>
                <a:cs typeface="+mn-cs"/>
              </a:rPr>
              <a:t> Susan </a:t>
            </a:r>
            <a:r>
              <a:rPr lang="zh-CN" altLang="en-US" sz="1200" b="0" i="0" kern="1200" baseline="0" dirty="0" smtClean="0">
                <a:solidFill>
                  <a:schemeClr val="tx1"/>
                </a:solidFill>
                <a:effectLst/>
                <a:latin typeface="+mn-lt"/>
                <a:ea typeface="+mn-ea"/>
                <a:cs typeface="+mn-cs"/>
              </a:rPr>
              <a:t>下午</a:t>
            </a:r>
            <a:r>
              <a:rPr lang="zh-CN" altLang="en-US" sz="1200" b="0" i="0" kern="1200" dirty="0" smtClean="0">
                <a:solidFill>
                  <a:schemeClr val="tx1"/>
                </a:solidFill>
                <a:effectLst/>
                <a:latin typeface="+mn-lt"/>
                <a:ea typeface="+mn-ea"/>
                <a:cs typeface="+mn-cs"/>
              </a:rPr>
              <a:t>好，我是文兴，今天很高兴可以分享一些市场和经济看法。</a:t>
            </a:r>
            <a:endParaRPr lang="en-SG" dirty="0"/>
          </a:p>
        </p:txBody>
      </p:sp>
      <p:sp>
        <p:nvSpPr>
          <p:cNvPr id="4" name="Slide Number Placeholder 3"/>
          <p:cNvSpPr>
            <a:spLocks noGrp="1"/>
          </p:cNvSpPr>
          <p:nvPr>
            <p:ph type="sldNum" sz="quarter" idx="10"/>
          </p:nvPr>
        </p:nvSpPr>
        <p:spPr/>
        <p:txBody>
          <a:bodyPr/>
          <a:lstStyle/>
          <a:p>
            <a:fld id="{91AA9BE4-5103-0B4A-B9FD-498748EB1049}" type="slidenum">
              <a:rPr lang="en-US" smtClean="0">
                <a:solidFill>
                  <a:prstClr val="black"/>
                </a:solidFill>
              </a:rPr>
              <a:pPr/>
              <a:t>1</a:t>
            </a:fld>
            <a:endParaRPr lang="en-US" dirty="0">
              <a:solidFill>
                <a:prstClr val="black"/>
              </a:solidFill>
            </a:endParaRPr>
          </a:p>
        </p:txBody>
      </p:sp>
    </p:spTree>
    <p:extLst>
      <p:ext uri="{BB962C8B-B14F-4D97-AF65-F5344CB8AC3E}">
        <p14:creationId xmlns:p14="http://schemas.microsoft.com/office/powerpoint/2010/main" val="188436476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31863" y="739775"/>
            <a:ext cx="4933950" cy="3702050"/>
          </a:xfrm>
        </p:spPr>
      </p:sp>
      <p:sp>
        <p:nvSpPr>
          <p:cNvPr id="3" name="Notes Placeholder 2"/>
          <p:cNvSpPr>
            <a:spLocks noGrp="1"/>
          </p:cNvSpPr>
          <p:nvPr>
            <p:ph type="body" idx="1"/>
          </p:nvPr>
        </p:nvSpPr>
        <p:spPr/>
        <p:txBody>
          <a:bodyPr/>
          <a:lstStyle/>
          <a:p>
            <a:pPr marL="0" indent="0">
              <a:buFontTx/>
              <a:buNone/>
            </a:pPr>
            <a:r>
              <a:rPr lang="zh-CN" altLang="en-US" sz="1200" b="0" i="0" kern="1200" dirty="0" smtClean="0">
                <a:solidFill>
                  <a:schemeClr val="tx1"/>
                </a:solidFill>
                <a:effectLst/>
                <a:latin typeface="+mn-lt"/>
                <a:ea typeface="+mn-ea"/>
                <a:cs typeface="+mn-cs"/>
              </a:rPr>
              <a:t>在离岸人民币方面，我们看到名义收益率差继续对美元有利。事实上，去年美国的反通胀也意味着实际回报也有利于美元。因此，收益率的基本面支撑已受到侵蚀。</a:t>
            </a:r>
            <a:endParaRPr lang="en-US" altLang="zh-CN" sz="1200" b="0" i="0" kern="1200" dirty="0" smtClean="0">
              <a:solidFill>
                <a:schemeClr val="tx1"/>
              </a:solidFill>
              <a:effectLst/>
              <a:latin typeface="+mn-lt"/>
              <a:ea typeface="+mn-ea"/>
              <a:cs typeface="+mn-cs"/>
            </a:endParaRPr>
          </a:p>
          <a:p>
            <a:pPr marL="0" indent="0">
              <a:buFontTx/>
              <a:buNone/>
            </a:pPr>
            <a:endParaRPr lang="en-US" dirty="0" smtClean="0"/>
          </a:p>
          <a:p>
            <a:pPr marL="0" indent="0">
              <a:buFontTx/>
              <a:buNone/>
            </a:pPr>
            <a:r>
              <a:rPr lang="en-US" dirty="0" smtClean="0"/>
              <a:t>On the CNH, we see that nominal yield spreads continue to be an advantage for the USD. In fact, the dis-inflation</a:t>
            </a:r>
            <a:r>
              <a:rPr lang="en-US" baseline="0" dirty="0" smtClean="0"/>
              <a:t> in the US last year also imply that real returns are also in </a:t>
            </a:r>
            <a:r>
              <a:rPr lang="en-US" baseline="0" dirty="0" err="1" smtClean="0"/>
              <a:t>favour</a:t>
            </a:r>
            <a:r>
              <a:rPr lang="en-US" baseline="0" dirty="0" smtClean="0"/>
              <a:t> of the USD. As such the fundamental yield support has eroded.</a:t>
            </a:r>
            <a:endParaRPr lang="en-SG" dirty="0"/>
          </a:p>
        </p:txBody>
      </p:sp>
      <p:sp>
        <p:nvSpPr>
          <p:cNvPr id="4" name="Slide Number Placeholder 3"/>
          <p:cNvSpPr>
            <a:spLocks noGrp="1"/>
          </p:cNvSpPr>
          <p:nvPr>
            <p:ph type="sldNum" sz="quarter" idx="10"/>
          </p:nvPr>
        </p:nvSpPr>
        <p:spPr/>
        <p:txBody>
          <a:bodyPr/>
          <a:lstStyle/>
          <a:p>
            <a:fld id="{91AA9BE4-5103-0B4A-B9FD-498748EB1049}" type="slidenum">
              <a:rPr lang="en-US" smtClean="0"/>
              <a:pPr/>
              <a:t>10</a:t>
            </a:fld>
            <a:endParaRPr lang="en-US" dirty="0"/>
          </a:p>
        </p:txBody>
      </p:sp>
    </p:spTree>
    <p:extLst>
      <p:ext uri="{BB962C8B-B14F-4D97-AF65-F5344CB8AC3E}">
        <p14:creationId xmlns:p14="http://schemas.microsoft.com/office/powerpoint/2010/main" val="412517422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zh-CN" altLang="en-US" sz="1200" b="0" i="0" kern="1200" dirty="0" smtClean="0">
                <a:solidFill>
                  <a:schemeClr val="tx1"/>
                </a:solidFill>
                <a:effectLst/>
                <a:latin typeface="+mn-lt"/>
                <a:ea typeface="+mn-ea"/>
                <a:cs typeface="+mn-cs"/>
              </a:rPr>
              <a:t>总体前景是，</a:t>
            </a:r>
            <a:r>
              <a:rPr lang="en-US" altLang="zh-CN" sz="1200" b="0" i="0" kern="1200" dirty="0" smtClean="0">
                <a:solidFill>
                  <a:schemeClr val="tx1"/>
                </a:solidFill>
                <a:effectLst/>
                <a:latin typeface="+mn-lt"/>
                <a:ea typeface="+mn-ea"/>
                <a:cs typeface="+mn-cs"/>
              </a:rPr>
              <a:t>CNH</a:t>
            </a:r>
            <a:r>
              <a:rPr lang="zh-CN" altLang="en-US" sz="1200" b="0" i="0" kern="1200" dirty="0" smtClean="0">
                <a:solidFill>
                  <a:schemeClr val="tx1"/>
                </a:solidFill>
                <a:effectLst/>
                <a:latin typeface="+mn-lt"/>
                <a:ea typeface="+mn-ea"/>
                <a:cs typeface="+mn-cs"/>
              </a:rPr>
              <a:t>将继续面临多重国内阻力。这一点从前三张图表中人民币名义有效汇率的糟糕表现就可以看出。人民币对美元贬值并不奇怪。然而，在贸易加权的基础上，人民币对其贸易伙伴也走弱。当然，这在一定程度上是由于政策分歧，但也反映了我们前面提到的国内的疲弱的因素。</a:t>
            </a:r>
            <a:endParaRPr lang="en-US" altLang="zh-CN" sz="1200" b="0" i="0" kern="1200" dirty="0" smtClean="0">
              <a:solidFill>
                <a:schemeClr val="tx1"/>
              </a:solidFill>
              <a:effectLst/>
              <a:latin typeface="+mn-lt"/>
              <a:ea typeface="+mn-ea"/>
              <a:cs typeface="+mn-cs"/>
            </a:endParaRPr>
          </a:p>
          <a:p>
            <a:r>
              <a:rPr lang="zh-CN" altLang="en-US" sz="1200" b="0" i="0" kern="1200" dirty="0" smtClean="0">
                <a:solidFill>
                  <a:schemeClr val="tx1"/>
                </a:solidFill>
                <a:effectLst/>
                <a:latin typeface="+mn-lt"/>
                <a:ea typeface="+mn-ea"/>
                <a:cs typeface="+mn-cs"/>
              </a:rPr>
              <a:t>看看国内因素，我们看右下角的图表。此前，由于疫情导致的需求，货物贸易实现了强劲的经常账户盈余。此外，由于新冠肺炎限制，中国游客不被允许出境，这意味着服务赤字要小得多。</a:t>
            </a:r>
            <a:endParaRPr lang="en-US" altLang="zh-CN" sz="1200" b="0" i="0" kern="1200" dirty="0" smtClean="0">
              <a:solidFill>
                <a:schemeClr val="tx1"/>
              </a:solidFill>
              <a:effectLst/>
              <a:latin typeface="+mn-lt"/>
              <a:ea typeface="+mn-ea"/>
              <a:cs typeface="+mn-cs"/>
            </a:endParaRPr>
          </a:p>
          <a:p>
            <a:r>
              <a:rPr lang="zh-CN" altLang="en-US" sz="1200" b="0" i="0" kern="1200" dirty="0" smtClean="0">
                <a:solidFill>
                  <a:schemeClr val="tx1"/>
                </a:solidFill>
                <a:effectLst/>
                <a:latin typeface="+mn-lt"/>
                <a:ea typeface="+mn-ea"/>
                <a:cs typeface="+mn-cs"/>
              </a:rPr>
              <a:t>在</a:t>
            </a:r>
            <a:r>
              <a:rPr lang="en-US" altLang="zh-CN" sz="1200" b="0" i="0" kern="1200" dirty="0" smtClean="0">
                <a:solidFill>
                  <a:schemeClr val="tx1"/>
                </a:solidFill>
                <a:effectLst/>
                <a:latin typeface="+mn-lt"/>
                <a:ea typeface="+mn-ea"/>
                <a:cs typeface="+mn-cs"/>
              </a:rPr>
              <a:t>2019</a:t>
            </a:r>
            <a:r>
              <a:rPr lang="zh-CN" altLang="en-US" sz="1200" b="0" i="0" kern="1200" dirty="0" smtClean="0">
                <a:solidFill>
                  <a:schemeClr val="tx1"/>
                </a:solidFill>
                <a:effectLst/>
                <a:latin typeface="+mn-lt"/>
                <a:ea typeface="+mn-ea"/>
                <a:cs typeface="+mn-cs"/>
              </a:rPr>
              <a:t>年，中国游客在海外净消费超过</a:t>
            </a:r>
            <a:r>
              <a:rPr lang="en-US" altLang="zh-CN" sz="1200" b="0" i="0" kern="1200" dirty="0" smtClean="0">
                <a:solidFill>
                  <a:schemeClr val="tx1"/>
                </a:solidFill>
                <a:effectLst/>
                <a:latin typeface="+mn-lt"/>
                <a:ea typeface="+mn-ea"/>
                <a:cs typeface="+mn-cs"/>
              </a:rPr>
              <a:t>3000</a:t>
            </a:r>
            <a:r>
              <a:rPr lang="zh-CN" altLang="en-US" sz="1200" b="0" i="0" kern="1200" dirty="0" smtClean="0">
                <a:solidFill>
                  <a:schemeClr val="tx1"/>
                </a:solidFill>
                <a:effectLst/>
                <a:latin typeface="+mn-lt"/>
                <a:ea typeface="+mn-ea"/>
                <a:cs typeface="+mn-cs"/>
              </a:rPr>
              <a:t>亿美元。因此，大量储蓄使得外汇储备得以积累。在这一点上，我想指出的是，鉴于中国的巨额储备，并不是中国没有钱，而是缺乏信心，这意味着资本正在流出中国，这决定了人民币的疲软。决定汇率波动的是资金流，而不是储备存量</a:t>
            </a:r>
            <a:endParaRPr kumimoji="1" lang="en-US" altLang="ja-JP" dirty="0" smtClean="0"/>
          </a:p>
          <a:p>
            <a:r>
              <a:rPr kumimoji="1" lang="en-US" altLang="ja-JP" dirty="0" smtClean="0"/>
              <a:t>The</a:t>
            </a:r>
            <a:r>
              <a:rPr kumimoji="1" lang="en-US" altLang="ja-JP" baseline="0" dirty="0" smtClean="0"/>
              <a:t> general outlook is that CNH continues to face multiple domestic headwinds. This is evident from the dire performance of the CNY NEER across the top three charts. It is not surprising that the RMB weakens against the USD. However, the RMB has also weakened against its trading partners on a trade weighted basis. Certainly, this is partly due to policy divergence but also a reflections of their domestic weakness which we touch on earlier.</a:t>
            </a:r>
          </a:p>
          <a:p>
            <a:r>
              <a:rPr kumimoji="1" lang="en-US" altLang="ja-JP" dirty="0" smtClean="0"/>
              <a:t>Looking at domestic</a:t>
            </a:r>
            <a:r>
              <a:rPr kumimoji="1" lang="en-US" altLang="ja-JP" baseline="0" dirty="0" smtClean="0"/>
              <a:t> factors, we look at the bottom right chart. Previously, pandemic demand allowed a strong current account surplus from the goods trade. Furthermore, because of </a:t>
            </a:r>
            <a:r>
              <a:rPr kumimoji="1" lang="en-US" altLang="ja-JP" baseline="0" dirty="0" err="1" smtClean="0"/>
              <a:t>covid</a:t>
            </a:r>
            <a:r>
              <a:rPr kumimoji="1" lang="en-US" altLang="ja-JP" baseline="0" dirty="0" smtClean="0"/>
              <a:t> restrictions, Chinese tourist were not allowed out of the country which means there is much smaller services deficit. In 2019, Chinese tourist spent more than 30bllion dollars </a:t>
            </a:r>
            <a:r>
              <a:rPr kumimoji="1" lang="en-US" altLang="zh-CN" baseline="0" dirty="0" smtClean="0"/>
              <a:t>abroad </a:t>
            </a:r>
            <a:r>
              <a:rPr kumimoji="1" lang="en-US" altLang="ja-JP" baseline="0" dirty="0" smtClean="0"/>
              <a:t>on a net basis. As such there is considerable savings which allows FX reserves accumulation.  On this, I want to point out that it is not that China has no money given the large reserves, however it is the lack of confidence which imply capital flowing out of china that determines the CNH weakness. It is the flows that determine the price and not the stock of reserves.</a:t>
            </a:r>
          </a:p>
          <a:p>
            <a:endParaRPr kumimoji="1" lang="ja-JP" altLang="en-US" dirty="0"/>
          </a:p>
        </p:txBody>
      </p:sp>
      <p:sp>
        <p:nvSpPr>
          <p:cNvPr id="4" name="スライド番号プレースホルダー 3"/>
          <p:cNvSpPr>
            <a:spLocks noGrp="1"/>
          </p:cNvSpPr>
          <p:nvPr>
            <p:ph type="sldNum" sz="quarter" idx="10"/>
          </p:nvPr>
        </p:nvSpPr>
        <p:spPr/>
        <p:txBody>
          <a:bodyPr/>
          <a:lstStyle/>
          <a:p>
            <a:fld id="{625D18CA-AFE0-409B-9D05-CCEF5AA36055}" type="slidenum">
              <a:rPr lang="en-SG" smtClean="0"/>
              <a:t>11</a:t>
            </a:fld>
            <a:endParaRPr lang="en-SG" dirty="0"/>
          </a:p>
        </p:txBody>
      </p:sp>
    </p:spTree>
    <p:extLst>
      <p:ext uri="{BB962C8B-B14F-4D97-AF65-F5344CB8AC3E}">
        <p14:creationId xmlns:p14="http://schemas.microsoft.com/office/powerpoint/2010/main" val="229573578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FFC4BF6-B880-ED2D-14C4-2AF65F5A94F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E780FEC-A5F2-C30C-8F7E-CE8985C94D4C}"/>
              </a:ext>
            </a:extLst>
          </p:cNvPr>
          <p:cNvSpPr>
            <a:spLocks noGrp="1" noRot="1" noChangeAspect="1"/>
          </p:cNvSpPr>
          <p:nvPr>
            <p:ph type="sldImg"/>
          </p:nvPr>
        </p:nvSpPr>
        <p:spPr>
          <a:xfrm>
            <a:off x="854075" y="744538"/>
            <a:ext cx="4960938" cy="3722687"/>
          </a:xfrm>
        </p:spPr>
      </p:sp>
      <p:sp>
        <p:nvSpPr>
          <p:cNvPr id="3" name="Notes Placeholder 2">
            <a:extLst>
              <a:ext uri="{FF2B5EF4-FFF2-40B4-BE49-F238E27FC236}">
                <a16:creationId xmlns:a16="http://schemas.microsoft.com/office/drawing/2014/main" id="{CDE324D8-3230-D8F2-0157-BDAC3F1EBD0E}"/>
              </a:ext>
            </a:extLst>
          </p:cNvPr>
          <p:cNvSpPr>
            <a:spLocks noGrp="1"/>
          </p:cNvSpPr>
          <p:nvPr>
            <p:ph type="body" idx="1"/>
          </p:nvPr>
        </p:nvSpPr>
        <p:spPr/>
        <p:txBody>
          <a:bodyPr/>
          <a:lstStyle/>
          <a:p>
            <a:pPr marL="0" indent="0">
              <a:buFontTx/>
              <a:buNone/>
            </a:pPr>
            <a:r>
              <a:rPr lang="zh-CN" altLang="en-US" sz="1200" b="0" i="0" kern="1200" dirty="0" smtClean="0">
                <a:solidFill>
                  <a:schemeClr val="tx1"/>
                </a:solidFill>
                <a:effectLst/>
                <a:latin typeface="+mn-lt"/>
                <a:ea typeface="+mn-ea"/>
                <a:cs typeface="+mn-cs"/>
              </a:rPr>
              <a:t>转向亚洲外汇市场，我们看到仅有的印度卢比和菲律宾比索仍为正值。马来西亚林吉的利差也从约</a:t>
            </a:r>
            <a:r>
              <a:rPr lang="en-US" altLang="zh-CN" sz="1200" b="0" i="0" kern="1200" dirty="0" smtClean="0">
                <a:solidFill>
                  <a:schemeClr val="tx1"/>
                </a:solidFill>
                <a:effectLst/>
                <a:latin typeface="+mn-lt"/>
                <a:ea typeface="+mn-ea"/>
                <a:cs typeface="+mn-cs"/>
              </a:rPr>
              <a:t>200</a:t>
            </a:r>
            <a:r>
              <a:rPr lang="zh-CN" altLang="en-US" sz="1200" b="0" i="0" kern="1200" dirty="0" smtClean="0">
                <a:solidFill>
                  <a:schemeClr val="tx1"/>
                </a:solidFill>
                <a:effectLst/>
                <a:latin typeface="+mn-lt"/>
                <a:ea typeface="+mn-ea"/>
                <a:cs typeface="+mn-cs"/>
              </a:rPr>
              <a:t>个基点的正利差降至负收益率。虽然套息交易的概念看起来相对简单，但我们要指出， 如果风险溢价重新定价，套息交易者可能会遭受资本损失。</a:t>
            </a:r>
            <a:endParaRPr lang="en-US" altLang="zh-CN" sz="1200" b="0" i="0" kern="1200" dirty="0" smtClean="0">
              <a:solidFill>
                <a:schemeClr val="tx1"/>
              </a:solidFill>
              <a:effectLst/>
              <a:latin typeface="+mn-lt"/>
              <a:ea typeface="+mn-ea"/>
              <a:cs typeface="+mn-cs"/>
            </a:endParaRPr>
          </a:p>
          <a:p>
            <a:pPr marL="0" indent="0">
              <a:buFontTx/>
              <a:buNone/>
            </a:pPr>
            <a:endParaRPr lang="en-US" dirty="0" smtClean="0"/>
          </a:p>
          <a:p>
            <a:pPr marL="0" indent="0">
              <a:buFontTx/>
              <a:buNone/>
            </a:pPr>
            <a:r>
              <a:rPr lang="en-US" dirty="0" smtClean="0"/>
              <a:t>Turning to EM-Asia FX, we see that the only INR and the PHP is left with a positive carry. </a:t>
            </a:r>
          </a:p>
          <a:p>
            <a:pPr marL="285650" indent="-285650">
              <a:buFontTx/>
              <a:buChar char="-"/>
            </a:pPr>
            <a:r>
              <a:rPr lang="en-US" dirty="0" smtClean="0"/>
              <a:t>The MYR also</a:t>
            </a:r>
            <a:r>
              <a:rPr lang="en-US" baseline="0" dirty="0" smtClean="0"/>
              <a:t> saw its carry proposition decline from positive spread of around 200bps to negative yielding.</a:t>
            </a:r>
          </a:p>
          <a:p>
            <a:pPr marL="285650" indent="-285650">
              <a:buFontTx/>
              <a:buChar char="-"/>
            </a:pPr>
            <a:r>
              <a:rPr lang="en-US" baseline="0" dirty="0" smtClean="0"/>
              <a:t>While the concept of carry trades look relatively simple, we point to potential capital loss for carry traders in the event that risks re-pricing occurs.</a:t>
            </a:r>
            <a:endParaRPr lang="en-SG" dirty="0"/>
          </a:p>
        </p:txBody>
      </p:sp>
      <p:sp>
        <p:nvSpPr>
          <p:cNvPr id="4" name="Slide Number Placeholder 3">
            <a:extLst>
              <a:ext uri="{FF2B5EF4-FFF2-40B4-BE49-F238E27FC236}">
                <a16:creationId xmlns:a16="http://schemas.microsoft.com/office/drawing/2014/main" id="{2356D250-A8A1-7026-39E1-4C7E184FF166}"/>
              </a:ext>
            </a:extLst>
          </p:cNvPr>
          <p:cNvSpPr>
            <a:spLocks noGrp="1"/>
          </p:cNvSpPr>
          <p:nvPr>
            <p:ph type="sldNum" sz="quarter" idx="10"/>
          </p:nvPr>
        </p:nvSpPr>
        <p:spPr/>
        <p:txBody>
          <a:bodyPr/>
          <a:lstStyle/>
          <a:p>
            <a:fld id="{91AA9BE4-5103-0B4A-B9FD-498748EB1049}" type="slidenum">
              <a:rPr lang="en-US" smtClean="0"/>
              <a:pPr/>
              <a:t>12</a:t>
            </a:fld>
            <a:endParaRPr lang="en-US" dirty="0"/>
          </a:p>
        </p:txBody>
      </p:sp>
    </p:spTree>
    <p:extLst>
      <p:ext uri="{BB962C8B-B14F-4D97-AF65-F5344CB8AC3E}">
        <p14:creationId xmlns:p14="http://schemas.microsoft.com/office/powerpoint/2010/main" val="392397403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1D53949-6701-08F7-4ACE-EC1B9CBC3BD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5DAAF58-096B-4596-5322-C6B7BD856D56}"/>
              </a:ext>
            </a:extLst>
          </p:cNvPr>
          <p:cNvSpPr>
            <a:spLocks noGrp="1" noRot="1" noChangeAspect="1"/>
          </p:cNvSpPr>
          <p:nvPr>
            <p:ph type="sldImg"/>
          </p:nvPr>
        </p:nvSpPr>
        <p:spPr>
          <a:xfrm>
            <a:off x="854075" y="744538"/>
            <a:ext cx="4960938" cy="3722687"/>
          </a:xfrm>
        </p:spPr>
      </p:sp>
      <p:sp>
        <p:nvSpPr>
          <p:cNvPr id="3" name="Notes Placeholder 2">
            <a:extLst>
              <a:ext uri="{FF2B5EF4-FFF2-40B4-BE49-F238E27FC236}">
                <a16:creationId xmlns:a16="http://schemas.microsoft.com/office/drawing/2014/main" id="{49269390-6AB6-1AF3-9863-275CF0D66D59}"/>
              </a:ext>
            </a:extLst>
          </p:cNvPr>
          <p:cNvSpPr>
            <a:spLocks noGrp="1"/>
          </p:cNvSpPr>
          <p:nvPr>
            <p:ph type="body" idx="1"/>
          </p:nvPr>
        </p:nvSpPr>
        <p:spPr/>
        <p:txBody>
          <a:bodyPr/>
          <a:lstStyle/>
          <a:p>
            <a:pPr marL="0" indent="0">
              <a:buFontTx/>
              <a:buNone/>
            </a:pPr>
            <a:r>
              <a:rPr lang="zh-CN" altLang="en-US" sz="1200" b="0" i="0" kern="1200" dirty="0" smtClean="0">
                <a:solidFill>
                  <a:schemeClr val="tx1"/>
                </a:solidFill>
                <a:effectLst/>
                <a:latin typeface="+mn-lt"/>
                <a:ea typeface="+mn-ea"/>
                <a:cs typeface="+mn-cs"/>
              </a:rPr>
              <a:t>具体来说，我们看到亚洲于美国的收益率差已经大幅下降，而且与历史标准相比，这种下降幅度似乎过大</a:t>
            </a:r>
            <a:r>
              <a:rPr lang="en-US" altLang="zh-CN" sz="1200" b="0" i="0" kern="1200" dirty="0" smtClean="0">
                <a:solidFill>
                  <a:schemeClr val="tx1"/>
                </a:solidFill>
                <a:effectLst/>
                <a:latin typeface="+mn-lt"/>
                <a:ea typeface="+mn-ea"/>
                <a:cs typeface="+mn-cs"/>
              </a:rPr>
              <a:t>.</a:t>
            </a:r>
          </a:p>
          <a:p>
            <a:pPr marL="0" indent="0">
              <a:buFontTx/>
              <a:buNone/>
            </a:pPr>
            <a:r>
              <a:rPr lang="zh-CN" altLang="en-US" sz="1200" b="0" i="0" kern="1200" dirty="0" smtClean="0">
                <a:solidFill>
                  <a:schemeClr val="tx1"/>
                </a:solidFill>
                <a:effectLst/>
                <a:latin typeface="+mn-lt"/>
                <a:ea typeface="+mn-ea"/>
                <a:cs typeface="+mn-cs"/>
              </a:rPr>
              <a:t>如果在信用风险溢价的推动下出现均值回归，亚洲的收益率有可能上升</a:t>
            </a:r>
            <a:r>
              <a:rPr lang="en-US" altLang="zh-CN" sz="1200" b="0" i="0" kern="1200" dirty="0" smtClean="0">
                <a:solidFill>
                  <a:schemeClr val="tx1"/>
                </a:solidFill>
                <a:effectLst/>
                <a:latin typeface="+mn-lt"/>
                <a:ea typeface="+mn-ea"/>
                <a:cs typeface="+mn-cs"/>
              </a:rPr>
              <a:t>100</a:t>
            </a:r>
            <a:r>
              <a:rPr lang="zh-CN" altLang="en-US" sz="1200" b="0" i="0" kern="1200" dirty="0" smtClean="0">
                <a:solidFill>
                  <a:schemeClr val="tx1"/>
                </a:solidFill>
                <a:effectLst/>
                <a:latin typeface="+mn-lt"/>
                <a:ea typeface="+mn-ea"/>
                <a:cs typeface="+mn-cs"/>
              </a:rPr>
              <a:t>个基点。因此，任何套息交易都可能因风险重新定价而面临巨大的潜在损失。</a:t>
            </a:r>
            <a:endParaRPr lang="en-US" altLang="zh-CN" sz="1200" b="0" i="0" kern="1200" dirty="0" smtClean="0">
              <a:solidFill>
                <a:schemeClr val="tx1"/>
              </a:solidFill>
              <a:effectLst/>
              <a:latin typeface="+mn-lt"/>
              <a:ea typeface="+mn-ea"/>
              <a:cs typeface="+mn-cs"/>
            </a:endParaRPr>
          </a:p>
          <a:p>
            <a:pPr marL="0" indent="0">
              <a:buFontTx/>
              <a:buNone/>
            </a:pPr>
            <a:r>
              <a:rPr lang="en-US" dirty="0" smtClean="0"/>
              <a:t>Specifically, we see that</a:t>
            </a:r>
            <a:r>
              <a:rPr lang="en-US" baseline="0" dirty="0" smtClean="0"/>
              <a:t> </a:t>
            </a:r>
            <a:r>
              <a:rPr lang="en-US" dirty="0" smtClean="0"/>
              <a:t>EM-Asia</a:t>
            </a:r>
            <a:r>
              <a:rPr lang="en-US" baseline="0" dirty="0" smtClean="0"/>
              <a:t> yields spreads relative to USTs has plunged and this plunge appears to be outsized. Should a mean reversion take place driven by credit risk premium, there is a potential to add 100bps to yields in EM-Asia. Consequently, any carry trades can face huge potential loss from the risk re-pricing.</a:t>
            </a:r>
            <a:endParaRPr lang="en-SG" dirty="0"/>
          </a:p>
        </p:txBody>
      </p:sp>
      <p:sp>
        <p:nvSpPr>
          <p:cNvPr id="4" name="Slide Number Placeholder 3">
            <a:extLst>
              <a:ext uri="{FF2B5EF4-FFF2-40B4-BE49-F238E27FC236}">
                <a16:creationId xmlns:a16="http://schemas.microsoft.com/office/drawing/2014/main" id="{8F805B1A-4F38-F95D-E3A4-C2ED857C15DF}"/>
              </a:ext>
            </a:extLst>
          </p:cNvPr>
          <p:cNvSpPr>
            <a:spLocks noGrp="1"/>
          </p:cNvSpPr>
          <p:nvPr>
            <p:ph type="sldNum" sz="quarter" idx="10"/>
          </p:nvPr>
        </p:nvSpPr>
        <p:spPr/>
        <p:txBody>
          <a:bodyPr/>
          <a:lstStyle/>
          <a:p>
            <a:fld id="{91AA9BE4-5103-0B4A-B9FD-498748EB1049}" type="slidenum">
              <a:rPr lang="en-US" smtClean="0"/>
              <a:pPr/>
              <a:t>13</a:t>
            </a:fld>
            <a:endParaRPr lang="en-US" dirty="0"/>
          </a:p>
        </p:txBody>
      </p:sp>
    </p:spTree>
    <p:extLst>
      <p:ext uri="{BB962C8B-B14F-4D97-AF65-F5344CB8AC3E}">
        <p14:creationId xmlns:p14="http://schemas.microsoft.com/office/powerpoint/2010/main" val="264855640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1D53949-6701-08F7-4ACE-EC1B9CBC3BD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5DAAF58-096B-4596-5322-C6B7BD856D56}"/>
              </a:ext>
            </a:extLst>
          </p:cNvPr>
          <p:cNvSpPr>
            <a:spLocks noGrp="1" noRot="1" noChangeAspect="1"/>
          </p:cNvSpPr>
          <p:nvPr>
            <p:ph type="sldImg"/>
          </p:nvPr>
        </p:nvSpPr>
        <p:spPr>
          <a:xfrm>
            <a:off x="854075" y="744538"/>
            <a:ext cx="4960938" cy="3722687"/>
          </a:xfrm>
        </p:spPr>
      </p:sp>
      <p:sp>
        <p:nvSpPr>
          <p:cNvPr id="3" name="Notes Placeholder 2">
            <a:extLst>
              <a:ext uri="{FF2B5EF4-FFF2-40B4-BE49-F238E27FC236}">
                <a16:creationId xmlns:a16="http://schemas.microsoft.com/office/drawing/2014/main" id="{49269390-6AB6-1AF3-9863-275CF0D66D59}"/>
              </a:ext>
            </a:extLst>
          </p:cNvPr>
          <p:cNvSpPr>
            <a:spLocks noGrp="1"/>
          </p:cNvSpPr>
          <p:nvPr>
            <p:ph type="body" idx="1"/>
          </p:nvPr>
        </p:nvSpPr>
        <p:spPr/>
        <p:txBody>
          <a:bodyPr/>
          <a:lstStyle/>
          <a:p>
            <a:pPr marL="0" indent="0">
              <a:buFontTx/>
              <a:buNone/>
            </a:pPr>
            <a:r>
              <a:rPr lang="zh-CN" altLang="en-US" sz="1200" b="0" i="0" kern="1200" dirty="0" smtClean="0">
                <a:solidFill>
                  <a:schemeClr val="tx1"/>
                </a:solidFill>
                <a:effectLst/>
                <a:latin typeface="+mn-lt"/>
                <a:ea typeface="+mn-ea"/>
                <a:cs typeface="+mn-cs"/>
              </a:rPr>
              <a:t>至于马来西亚林吉，我们已经提到了马来西亚的负利差。下面，我将谈谈导致马来西亚林吉贬值的一些国内因素</a:t>
            </a:r>
            <a:r>
              <a:rPr lang="zh-CN" altLang="en-US" sz="1200" b="0" i="0" kern="1200" dirty="0" smtClean="0">
                <a:solidFill>
                  <a:schemeClr val="tx1"/>
                </a:solidFill>
                <a:effectLst/>
                <a:latin typeface="+mn-lt"/>
                <a:ea typeface="+mn-ea"/>
                <a:cs typeface="+mn-cs"/>
              </a:rPr>
              <a:t>。这些因素恶化马来币在强势美元环境下的表现。</a:t>
            </a:r>
            <a:r>
              <a:rPr lang="zh-CN" altLang="en-US" sz="1200" b="0" i="0" kern="1200" dirty="0" smtClean="0">
                <a:solidFill>
                  <a:schemeClr val="tx1"/>
                </a:solidFill>
                <a:effectLst/>
                <a:latin typeface="+mn-lt"/>
                <a:ea typeface="+mn-ea"/>
                <a:cs typeface="+mn-cs"/>
              </a:rPr>
              <a:t>首先，我们看到经常账户余额因商品收支顺差减少而缩水，因此这也拖累</a:t>
            </a:r>
            <a:r>
              <a:rPr lang="zh-CN" altLang="en-US" sz="1200" b="0" i="0" kern="1200" dirty="0" smtClean="0">
                <a:solidFill>
                  <a:schemeClr val="tx1"/>
                </a:solidFill>
                <a:effectLst/>
                <a:latin typeface="+mn-lt"/>
                <a:ea typeface="+mn-ea"/>
                <a:cs typeface="+mn-cs"/>
              </a:rPr>
              <a:t>马币的</a:t>
            </a:r>
            <a:r>
              <a:rPr lang="zh-CN" altLang="en-US" sz="1200" b="0" i="0" kern="1200" dirty="0" smtClean="0">
                <a:solidFill>
                  <a:schemeClr val="tx1"/>
                </a:solidFill>
                <a:effectLst/>
                <a:latin typeface="+mn-lt"/>
                <a:ea typeface="+mn-ea"/>
                <a:cs typeface="+mn-cs"/>
              </a:rPr>
              <a:t>表现。此外，马来西亚对中国出口的巨大份额也意味着中国经济和人民币的持续疲软对马来西亚林吉特有显著的溢出效应。</a:t>
            </a:r>
            <a:endParaRPr lang="en-US" altLang="zh-CN" sz="1200" b="0" i="0" kern="1200" dirty="0" smtClean="0">
              <a:solidFill>
                <a:schemeClr val="tx1"/>
              </a:solidFill>
              <a:effectLst/>
              <a:latin typeface="+mn-lt"/>
              <a:ea typeface="+mn-ea"/>
              <a:cs typeface="+mn-cs"/>
            </a:endParaRPr>
          </a:p>
          <a:p>
            <a:pPr marL="0" indent="0">
              <a:buFontTx/>
              <a:buNone/>
            </a:pPr>
            <a:r>
              <a:rPr lang="zh-CN" altLang="en-US" sz="1200" b="0" i="0" kern="1200" dirty="0" smtClean="0">
                <a:solidFill>
                  <a:schemeClr val="tx1"/>
                </a:solidFill>
                <a:effectLst/>
                <a:latin typeface="+mn-lt"/>
                <a:ea typeface="+mn-ea"/>
                <a:cs typeface="+mn-cs"/>
              </a:rPr>
              <a:t>在国内，首相安华的经济政策和方向总体上是合理的。然而，政策改革需要大量的政治资本。一些值得注意的政策包括取消公务员养老金和正在进行的燃料补贴改革。这些政策在财政上是合理的，但历史告诉我们，它们不太可能受到欢迎，可能会遭遇反弹和社会动荡，进而引发政治不稳定的风险。我们认为，这是令吉走弱的众多原因之一。</a:t>
            </a:r>
            <a:endParaRPr lang="en-US" dirty="0" smtClean="0"/>
          </a:p>
          <a:p>
            <a:pPr marL="0" indent="0">
              <a:buFontTx/>
              <a:buNone/>
            </a:pPr>
            <a:r>
              <a:rPr lang="en-US" dirty="0" smtClean="0"/>
              <a:t>While we had already mentioned the negative carry of the MYR. I will now touch on some domestic-related</a:t>
            </a:r>
            <a:r>
              <a:rPr lang="en-US" baseline="0" dirty="0" smtClean="0"/>
              <a:t> factors which worsen MYR weakening. That said, these factors merely nudge the overall USD trends and is unlikely to override the prevailing USD trend in markets. First, we see that current account balance has shrunk due to a smaller goods balance surplus and as such this will weigh on the MYR performance. Furthermore, Malaysia’s large share of exports to China also imply that on-going weakness in China economy and the RMB has significant spillover on the MYR. </a:t>
            </a:r>
          </a:p>
          <a:p>
            <a:pPr marL="0" indent="0">
              <a:buFontTx/>
              <a:buNone/>
            </a:pPr>
            <a:r>
              <a:rPr lang="en-US" baseline="0" dirty="0" smtClean="0"/>
              <a:t>Domestically, economic policies and directions from PM Anwar has been generally sound. However, the policies reforms require a lot of political capital. Some notable policies include removal of pensions for civil servants and on-going attempts to fuel subsidies reform. The policies are fiscally sound but history tells us that they are unlikely to be popular and may meet with backlash and social unrest which in turn can trigger political instability risks.  </a:t>
            </a:r>
          </a:p>
          <a:p>
            <a:pPr marL="0" indent="0">
              <a:buFontTx/>
              <a:buNone/>
            </a:pPr>
            <a:endParaRPr lang="en-SG" dirty="0"/>
          </a:p>
        </p:txBody>
      </p:sp>
      <p:sp>
        <p:nvSpPr>
          <p:cNvPr id="4" name="Slide Number Placeholder 3">
            <a:extLst>
              <a:ext uri="{FF2B5EF4-FFF2-40B4-BE49-F238E27FC236}">
                <a16:creationId xmlns:a16="http://schemas.microsoft.com/office/drawing/2014/main" id="{8F805B1A-4F38-F95D-E3A4-C2ED857C15DF}"/>
              </a:ext>
            </a:extLst>
          </p:cNvPr>
          <p:cNvSpPr>
            <a:spLocks noGrp="1"/>
          </p:cNvSpPr>
          <p:nvPr>
            <p:ph type="sldNum" sz="quarter" idx="10"/>
          </p:nvPr>
        </p:nvSpPr>
        <p:spPr/>
        <p:txBody>
          <a:bodyPr/>
          <a:lstStyle/>
          <a:p>
            <a:fld id="{91AA9BE4-5103-0B4A-B9FD-498748EB1049}" type="slidenum">
              <a:rPr lang="en-US" smtClean="0"/>
              <a:pPr/>
              <a:t>14</a:t>
            </a:fld>
            <a:endParaRPr lang="en-US" dirty="0"/>
          </a:p>
        </p:txBody>
      </p:sp>
    </p:spTree>
    <p:extLst>
      <p:ext uri="{BB962C8B-B14F-4D97-AF65-F5344CB8AC3E}">
        <p14:creationId xmlns:p14="http://schemas.microsoft.com/office/powerpoint/2010/main" val="7064848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1D53949-6701-08F7-4ACE-EC1B9CBC3BD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5DAAF58-096B-4596-5322-C6B7BD856D56}"/>
              </a:ext>
            </a:extLst>
          </p:cNvPr>
          <p:cNvSpPr>
            <a:spLocks noGrp="1" noRot="1" noChangeAspect="1"/>
          </p:cNvSpPr>
          <p:nvPr>
            <p:ph type="sldImg"/>
          </p:nvPr>
        </p:nvSpPr>
        <p:spPr>
          <a:xfrm>
            <a:off x="854075" y="744538"/>
            <a:ext cx="4960938" cy="3722687"/>
          </a:xfrm>
        </p:spPr>
      </p:sp>
      <p:sp>
        <p:nvSpPr>
          <p:cNvPr id="3" name="Notes Placeholder 2">
            <a:extLst>
              <a:ext uri="{FF2B5EF4-FFF2-40B4-BE49-F238E27FC236}">
                <a16:creationId xmlns:a16="http://schemas.microsoft.com/office/drawing/2014/main" id="{49269390-6AB6-1AF3-9863-275CF0D66D59}"/>
              </a:ext>
            </a:extLst>
          </p:cNvPr>
          <p:cNvSpPr>
            <a:spLocks noGrp="1"/>
          </p:cNvSpPr>
          <p:nvPr>
            <p:ph type="body" idx="1"/>
          </p:nvPr>
        </p:nvSpPr>
        <p:spPr/>
        <p:txBody>
          <a:bodyPr/>
          <a:lstStyle/>
          <a:p>
            <a:pPr marL="0" indent="0">
              <a:buFontTx/>
              <a:buNone/>
            </a:pPr>
            <a:r>
              <a:rPr lang="zh-CN" altLang="en-US" sz="1200" b="0" i="0" kern="1200" dirty="0" smtClean="0">
                <a:solidFill>
                  <a:schemeClr val="tx1"/>
                </a:solidFill>
                <a:effectLst/>
                <a:latin typeface="+mn-lt"/>
                <a:ea typeface="+mn-ea"/>
                <a:cs typeface="+mn-cs"/>
              </a:rPr>
              <a:t>从这里开始，我将直</a:t>
            </a:r>
            <a:r>
              <a:rPr lang="zh-CN" altLang="en-US" sz="1200" b="0" i="0" kern="1200" dirty="0" smtClean="0">
                <a:solidFill>
                  <a:schemeClr val="tx1"/>
                </a:solidFill>
                <a:effectLst/>
                <a:latin typeface="+mn-lt"/>
                <a:ea typeface="+mn-ea"/>
                <a:cs typeface="+mn-cs"/>
              </a:rPr>
              <a:t>接分析马币对台币，</a:t>
            </a:r>
            <a:r>
              <a:rPr lang="zh-CN" altLang="en-US" sz="1200" b="0" i="0" kern="1200" dirty="0" smtClean="0">
                <a:solidFill>
                  <a:schemeClr val="tx1"/>
                </a:solidFill>
                <a:effectLst/>
                <a:latin typeface="+mn-lt"/>
                <a:ea typeface="+mn-ea"/>
                <a:cs typeface="+mn-cs"/>
              </a:rPr>
              <a:t>解释结构背景，并与可能的近期表现联系起来。随着台湾出口竞争力的持续增长，台湾的经常账户规模已超过马来西亚。我们预计结构优势将在短期内适当保留，特别是随着半导体周期在</a:t>
            </a:r>
            <a:r>
              <a:rPr lang="en-US" altLang="zh-CN" sz="1200" b="0" i="0" kern="1200" dirty="0" smtClean="0">
                <a:solidFill>
                  <a:schemeClr val="tx1"/>
                </a:solidFill>
                <a:effectLst/>
                <a:latin typeface="+mn-lt"/>
                <a:ea typeface="+mn-ea"/>
                <a:cs typeface="+mn-cs"/>
              </a:rPr>
              <a:t>2024</a:t>
            </a:r>
            <a:r>
              <a:rPr lang="zh-CN" altLang="en-US" sz="1200" b="0" i="0" kern="1200" dirty="0" smtClean="0">
                <a:solidFill>
                  <a:schemeClr val="tx1"/>
                </a:solidFill>
                <a:effectLst/>
                <a:latin typeface="+mn-lt"/>
                <a:ea typeface="+mn-ea"/>
                <a:cs typeface="+mn-cs"/>
              </a:rPr>
              <a:t>年继续复苏。虽然马来西亚的电子行业也将受益于半导体行业的复苏，但涨幅可能会比较温和，因为它们在技术阶梯上的位置没有那么高。</a:t>
            </a:r>
            <a:endParaRPr lang="en-US" altLang="zh-CN" sz="1200" b="0" i="0" kern="1200" dirty="0" smtClean="0">
              <a:solidFill>
                <a:schemeClr val="tx1"/>
              </a:solidFill>
              <a:effectLst/>
              <a:latin typeface="+mn-lt"/>
              <a:ea typeface="+mn-ea"/>
              <a:cs typeface="+mn-cs"/>
            </a:endParaRPr>
          </a:p>
          <a:p>
            <a:pPr marL="0" indent="0">
              <a:buFontTx/>
              <a:buNone/>
            </a:pPr>
            <a:r>
              <a:rPr lang="zh-CN" altLang="en-US" sz="1200" b="0" i="0" kern="1200" dirty="0" smtClean="0">
                <a:solidFill>
                  <a:schemeClr val="tx1"/>
                </a:solidFill>
                <a:effectLst/>
                <a:latin typeface="+mn-lt"/>
                <a:ea typeface="+mn-ea"/>
                <a:cs typeface="+mn-cs"/>
              </a:rPr>
              <a:t>在大宗商品方面，我们看到原油价格的上涨近年来并没有提振林吉特。考虑到马来西亚是一个能源出口国，而台湾进口的大量能源价值超过</a:t>
            </a:r>
            <a:r>
              <a:rPr lang="en-US" altLang="zh-CN" sz="1200" b="0" i="0" kern="1200" dirty="0" smtClean="0">
                <a:solidFill>
                  <a:schemeClr val="tx1"/>
                </a:solidFill>
                <a:effectLst/>
                <a:latin typeface="+mn-lt"/>
                <a:ea typeface="+mn-ea"/>
                <a:cs typeface="+mn-cs"/>
              </a:rPr>
              <a:t>GDP</a:t>
            </a:r>
            <a:r>
              <a:rPr lang="zh-CN" altLang="en-US" sz="1200" b="0" i="0" kern="1200" dirty="0" smtClean="0">
                <a:solidFill>
                  <a:schemeClr val="tx1"/>
                </a:solidFill>
                <a:effectLst/>
                <a:latin typeface="+mn-lt"/>
                <a:ea typeface="+mn-ea"/>
                <a:cs typeface="+mn-cs"/>
              </a:rPr>
              <a:t>的</a:t>
            </a:r>
            <a:r>
              <a:rPr lang="en-US" altLang="zh-CN" sz="1200" b="0" i="0" kern="1200" dirty="0" smtClean="0">
                <a:solidFill>
                  <a:schemeClr val="tx1"/>
                </a:solidFill>
                <a:effectLst/>
                <a:latin typeface="+mn-lt"/>
                <a:ea typeface="+mn-ea"/>
                <a:cs typeface="+mn-cs"/>
              </a:rPr>
              <a:t>1%</a:t>
            </a:r>
            <a:r>
              <a:rPr lang="zh-CN" altLang="en-US" sz="1200" b="0" i="0" kern="1200" dirty="0" smtClean="0">
                <a:solidFill>
                  <a:schemeClr val="tx1"/>
                </a:solidFill>
                <a:effectLst/>
                <a:latin typeface="+mn-lt"/>
                <a:ea typeface="+mn-ea"/>
                <a:cs typeface="+mn-cs"/>
              </a:rPr>
              <a:t>，油价上涨本应提振令吉台币。一个原因是我们之前提到过马来西亚的政治不稳定风险。这也意味着，财政政策改革成功通过的迹象可能有助于马来西亚林吉特的复苏。诚然，半导体周期的顶峰以及政治局势何时被视为稳定，很难把握。</a:t>
            </a:r>
            <a:endParaRPr lang="en-US" altLang="zh-CN" sz="1200" b="0" i="0" kern="1200" dirty="0" smtClean="0">
              <a:solidFill>
                <a:schemeClr val="tx1"/>
              </a:solidFill>
              <a:effectLst/>
              <a:latin typeface="+mn-lt"/>
              <a:ea typeface="+mn-ea"/>
              <a:cs typeface="+mn-cs"/>
            </a:endParaRPr>
          </a:p>
          <a:p>
            <a:pPr marL="0" indent="0">
              <a:buFontTx/>
              <a:buNone/>
            </a:pPr>
            <a:endParaRPr lang="en-US" dirty="0" smtClean="0"/>
          </a:p>
          <a:p>
            <a:pPr marL="0" indent="0">
              <a:buFontTx/>
              <a:buNone/>
            </a:pPr>
            <a:r>
              <a:rPr lang="en-US" dirty="0" smtClean="0"/>
              <a:t>From</a:t>
            </a:r>
            <a:r>
              <a:rPr lang="en-US" baseline="0" dirty="0" smtClean="0"/>
              <a:t> here, </a:t>
            </a:r>
            <a:r>
              <a:rPr lang="en-US" dirty="0" smtClean="0"/>
              <a:t>I will go</a:t>
            </a:r>
            <a:r>
              <a:rPr lang="en-US" baseline="0" dirty="0" smtClean="0"/>
              <a:t> direct into MYR TWD pair to explain the structural backdrop and link to the likely near term performance. Taiwan’s current account has outstripped that of Malaysia as their export competitiveness continues to grow.  We expect that the structural advantage to be duly retained in the near term especially as the semiconductor cycle continue to recover in 2024. While Malaysia’s electronics sector will also benefit from the semiconductor recovery, the gains are likely to be more modest due to them not being as high up the technology ladder. </a:t>
            </a:r>
          </a:p>
          <a:p>
            <a:pPr marL="0" indent="0">
              <a:buFontTx/>
              <a:buNone/>
            </a:pPr>
            <a:r>
              <a:rPr lang="en-US" baseline="0" dirty="0" smtClean="0"/>
              <a:t>Turning to the other commodity, we see that Brent crude price increasing has not been able to lift the MYR in recent years. Given that Malaysia is an energy exporter while Taiwan imports a significant amount of energy worth more than 1% of GDP, higher oil prices ought to have lifted the MYR TWD. One reason is the political instability risks in Taiwan earlier, we mentioned earlier. This also means that signs of fiscal policy reforms being successfully passed through may help assist the MYR recovery. Admittedly the peak of semiconductor cycles and when the political situation is going to be deemed stable is hard to catch.</a:t>
            </a:r>
            <a:endParaRPr lang="en-SG" dirty="0"/>
          </a:p>
        </p:txBody>
      </p:sp>
      <p:sp>
        <p:nvSpPr>
          <p:cNvPr id="4" name="Slide Number Placeholder 3">
            <a:extLst>
              <a:ext uri="{FF2B5EF4-FFF2-40B4-BE49-F238E27FC236}">
                <a16:creationId xmlns:a16="http://schemas.microsoft.com/office/drawing/2014/main" id="{8F805B1A-4F38-F95D-E3A4-C2ED857C15DF}"/>
              </a:ext>
            </a:extLst>
          </p:cNvPr>
          <p:cNvSpPr>
            <a:spLocks noGrp="1"/>
          </p:cNvSpPr>
          <p:nvPr>
            <p:ph type="sldNum" sz="quarter" idx="10"/>
          </p:nvPr>
        </p:nvSpPr>
        <p:spPr/>
        <p:txBody>
          <a:bodyPr/>
          <a:lstStyle/>
          <a:p>
            <a:fld id="{91AA9BE4-5103-0B4A-B9FD-498748EB1049}" type="slidenum">
              <a:rPr lang="en-US" smtClean="0"/>
              <a:pPr/>
              <a:t>15</a:t>
            </a:fld>
            <a:endParaRPr lang="en-US" dirty="0"/>
          </a:p>
        </p:txBody>
      </p:sp>
    </p:spTree>
    <p:extLst>
      <p:ext uri="{BB962C8B-B14F-4D97-AF65-F5344CB8AC3E}">
        <p14:creationId xmlns:p14="http://schemas.microsoft.com/office/powerpoint/2010/main" val="200419607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1D53949-6701-08F7-4ACE-EC1B9CBC3BD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5DAAF58-096B-4596-5322-C6B7BD856D56}"/>
              </a:ext>
            </a:extLst>
          </p:cNvPr>
          <p:cNvSpPr>
            <a:spLocks noGrp="1" noRot="1" noChangeAspect="1"/>
          </p:cNvSpPr>
          <p:nvPr>
            <p:ph type="sldImg"/>
          </p:nvPr>
        </p:nvSpPr>
        <p:spPr>
          <a:xfrm>
            <a:off x="854075" y="744538"/>
            <a:ext cx="4960938" cy="3722687"/>
          </a:xfrm>
        </p:spPr>
      </p:sp>
      <p:sp>
        <p:nvSpPr>
          <p:cNvPr id="3" name="Notes Placeholder 2">
            <a:extLst>
              <a:ext uri="{FF2B5EF4-FFF2-40B4-BE49-F238E27FC236}">
                <a16:creationId xmlns:a16="http://schemas.microsoft.com/office/drawing/2014/main" id="{49269390-6AB6-1AF3-9863-275CF0D66D59}"/>
              </a:ext>
            </a:extLst>
          </p:cNvPr>
          <p:cNvSpPr>
            <a:spLocks noGrp="1"/>
          </p:cNvSpPr>
          <p:nvPr>
            <p:ph type="body" idx="1"/>
          </p:nvPr>
        </p:nvSpPr>
        <p:spPr/>
        <p:txBody>
          <a:bodyPr/>
          <a:lstStyle/>
          <a:p>
            <a:pPr marL="0" indent="0">
              <a:buFontTx/>
              <a:buNone/>
            </a:pPr>
            <a:r>
              <a:rPr lang="zh-CN" altLang="en-US" sz="1200" b="0" i="0" kern="1200" dirty="0" smtClean="0">
                <a:solidFill>
                  <a:schemeClr val="tx1"/>
                </a:solidFill>
                <a:effectLst/>
                <a:latin typeface="+mn-lt"/>
                <a:ea typeface="+mn-ea"/>
                <a:cs typeface="+mn-cs"/>
              </a:rPr>
              <a:t>转向</a:t>
            </a:r>
            <a:r>
              <a:rPr lang="en-US" altLang="zh-CN" sz="1200" b="0" i="0" kern="1200" dirty="0" smtClean="0">
                <a:solidFill>
                  <a:schemeClr val="tx1"/>
                </a:solidFill>
                <a:effectLst/>
                <a:latin typeface="+mn-lt"/>
                <a:ea typeface="+mn-ea"/>
                <a:cs typeface="+mn-cs"/>
              </a:rPr>
              <a:t>MYRCNH</a:t>
            </a:r>
            <a:r>
              <a:rPr lang="zh-CN" altLang="en-US" sz="1200" b="0" i="0" kern="1200" dirty="0" smtClean="0">
                <a:solidFill>
                  <a:schemeClr val="tx1"/>
                </a:solidFill>
                <a:effectLst/>
                <a:latin typeface="+mn-lt"/>
                <a:ea typeface="+mn-ea"/>
                <a:cs typeface="+mn-cs"/>
              </a:rPr>
              <a:t>。不出所料，我们也观察到，油价上涨未能支撑</a:t>
            </a:r>
            <a:r>
              <a:rPr lang="zh-CN" altLang="en-US" sz="1200" b="0" i="0" kern="1200" dirty="0" smtClean="0">
                <a:solidFill>
                  <a:schemeClr val="tx1"/>
                </a:solidFill>
                <a:effectLst/>
                <a:latin typeface="+mn-lt"/>
                <a:ea typeface="+mn-ea"/>
                <a:cs typeface="+mn-cs"/>
              </a:rPr>
              <a:t>马币兑</a:t>
            </a:r>
            <a:r>
              <a:rPr lang="zh-CN" altLang="en-US" sz="1200" b="0" i="0" kern="1200" dirty="0" smtClean="0">
                <a:solidFill>
                  <a:schemeClr val="tx1"/>
                </a:solidFill>
                <a:effectLst/>
                <a:latin typeface="+mn-lt"/>
                <a:ea typeface="+mn-ea"/>
                <a:cs typeface="+mn-cs"/>
              </a:rPr>
              <a:t>人民币的汇率。这意味着仍有追赶空间的风险。尽管如此，全球石油市场仍然非常不稳定</a:t>
            </a:r>
            <a:r>
              <a:rPr lang="zh-CN" altLang="en-US" sz="1200" b="0" i="0" kern="1200" dirty="0" smtClean="0">
                <a:solidFill>
                  <a:schemeClr val="tx1"/>
                </a:solidFill>
                <a:effectLst/>
                <a:latin typeface="+mn-lt"/>
                <a:ea typeface="+mn-ea"/>
                <a:cs typeface="+mn-cs"/>
              </a:rPr>
              <a:t>。今天早上，以色列导弹刚刚袭击了伊朗，造成了冲突进一步升级的风险</a:t>
            </a:r>
            <a:r>
              <a:rPr lang="en-US" altLang="zh-CN" sz="1200" b="0" i="0" kern="1200" dirty="0" smtClean="0">
                <a:solidFill>
                  <a:schemeClr val="tx1"/>
                </a:solidFill>
                <a:effectLst/>
                <a:latin typeface="+mn-lt"/>
                <a:ea typeface="+mn-ea"/>
                <a:cs typeface="+mn-cs"/>
              </a:rPr>
              <a:t>. </a:t>
            </a:r>
            <a:r>
              <a:rPr lang="zh-CN" altLang="en-US" sz="1200" b="0" i="0" kern="1200" dirty="0" smtClean="0">
                <a:solidFill>
                  <a:schemeClr val="tx1"/>
                </a:solidFill>
                <a:effectLst/>
                <a:latin typeface="+mn-lt"/>
                <a:ea typeface="+mn-ea"/>
                <a:cs typeface="+mn-cs"/>
              </a:rPr>
              <a:t>全</a:t>
            </a:r>
            <a:r>
              <a:rPr lang="zh-CN" altLang="en-US" sz="1200" b="0" i="0" kern="1200" dirty="0" smtClean="0">
                <a:solidFill>
                  <a:schemeClr val="tx1"/>
                </a:solidFill>
                <a:effectLst/>
                <a:latin typeface="+mn-lt"/>
                <a:ea typeface="+mn-ea"/>
                <a:cs typeface="+mn-cs"/>
              </a:rPr>
              <a:t>球油价上涨的主要原因是欧佩克</a:t>
            </a:r>
            <a:r>
              <a:rPr lang="en-US" altLang="zh-CN" sz="1200" b="0" i="0" kern="1200" dirty="0" smtClean="0">
                <a:solidFill>
                  <a:schemeClr val="tx1"/>
                </a:solidFill>
                <a:effectLst/>
                <a:latin typeface="+mn-lt"/>
                <a:ea typeface="+mn-ea"/>
                <a:cs typeface="+mn-cs"/>
              </a:rPr>
              <a:t>+</a:t>
            </a:r>
            <a:r>
              <a:rPr lang="zh-CN" altLang="en-US" sz="1200" b="0" i="0" kern="1200" dirty="0" smtClean="0">
                <a:solidFill>
                  <a:schemeClr val="tx1"/>
                </a:solidFill>
                <a:effectLst/>
                <a:latin typeface="+mn-lt"/>
                <a:ea typeface="+mn-ea"/>
                <a:cs typeface="+mn-cs"/>
              </a:rPr>
              <a:t>的减产，以及中东冲突等供应侧地缘政治风险。因此，油价大幅下跌并非不可能。</a:t>
            </a:r>
            <a:endParaRPr lang="en-US" altLang="zh-CN" sz="1200" b="0" i="0" kern="1200" dirty="0" smtClean="0">
              <a:solidFill>
                <a:schemeClr val="tx1"/>
              </a:solidFill>
              <a:effectLst/>
              <a:latin typeface="+mn-lt"/>
              <a:ea typeface="+mn-ea"/>
              <a:cs typeface="+mn-cs"/>
            </a:endParaRPr>
          </a:p>
          <a:p>
            <a:pPr marL="0" indent="0">
              <a:buFontTx/>
              <a:buNone/>
            </a:pPr>
            <a:r>
              <a:rPr lang="zh-CN" altLang="en-US" sz="1200" b="0" i="0" kern="1200" dirty="0" smtClean="0">
                <a:solidFill>
                  <a:schemeClr val="tx1"/>
                </a:solidFill>
                <a:effectLst/>
                <a:latin typeface="+mn-lt"/>
                <a:ea typeface="+mn-ea"/>
                <a:cs typeface="+mn-cs"/>
              </a:rPr>
              <a:t>在马来西亚，财政责任法案于</a:t>
            </a:r>
            <a:r>
              <a:rPr lang="en-US" altLang="zh-CN" sz="1200" b="0" i="0" kern="1200" dirty="0" smtClean="0">
                <a:solidFill>
                  <a:schemeClr val="tx1"/>
                </a:solidFill>
                <a:effectLst/>
                <a:latin typeface="+mn-lt"/>
                <a:ea typeface="+mn-ea"/>
                <a:cs typeface="+mn-cs"/>
              </a:rPr>
              <a:t>2023</a:t>
            </a:r>
            <a:r>
              <a:rPr lang="zh-CN" altLang="en-US" sz="1200" b="0" i="0" kern="1200" dirty="0" smtClean="0">
                <a:solidFill>
                  <a:schemeClr val="tx1"/>
                </a:solidFill>
                <a:effectLst/>
                <a:latin typeface="+mn-lt"/>
                <a:ea typeface="+mn-ea"/>
                <a:cs typeface="+mn-cs"/>
              </a:rPr>
              <a:t>年</a:t>
            </a:r>
            <a:r>
              <a:rPr lang="en-US" altLang="zh-CN" sz="1200" b="0" i="0" kern="1200" dirty="0" smtClean="0">
                <a:solidFill>
                  <a:schemeClr val="tx1"/>
                </a:solidFill>
                <a:effectLst/>
                <a:latin typeface="+mn-lt"/>
                <a:ea typeface="+mn-ea"/>
                <a:cs typeface="+mn-cs"/>
              </a:rPr>
              <a:t>10</a:t>
            </a:r>
            <a:r>
              <a:rPr lang="zh-CN" altLang="en-US" sz="1200" b="0" i="0" kern="1200" dirty="0" smtClean="0">
                <a:solidFill>
                  <a:schemeClr val="tx1"/>
                </a:solidFill>
                <a:effectLst/>
                <a:latin typeface="+mn-lt"/>
                <a:ea typeface="+mn-ea"/>
                <a:cs typeface="+mn-cs"/>
              </a:rPr>
              <a:t>月通过。它要求联邦政府赤字在未来</a:t>
            </a:r>
            <a:r>
              <a:rPr lang="en-US" altLang="zh-CN" sz="1200" b="0" i="0" kern="1200" dirty="0" smtClean="0">
                <a:solidFill>
                  <a:schemeClr val="tx1"/>
                </a:solidFill>
                <a:effectLst/>
                <a:latin typeface="+mn-lt"/>
                <a:ea typeface="+mn-ea"/>
                <a:cs typeface="+mn-cs"/>
              </a:rPr>
              <a:t>3-5</a:t>
            </a:r>
            <a:r>
              <a:rPr lang="zh-CN" altLang="en-US" sz="1200" b="0" i="0" kern="1200" dirty="0" smtClean="0">
                <a:solidFill>
                  <a:schemeClr val="tx1"/>
                </a:solidFill>
                <a:effectLst/>
                <a:latin typeface="+mn-lt"/>
                <a:ea typeface="+mn-ea"/>
                <a:cs typeface="+mn-cs"/>
              </a:rPr>
              <a:t>年内降至</a:t>
            </a:r>
            <a:r>
              <a:rPr lang="en-US" altLang="zh-CN" sz="1200" b="0" i="0" kern="1200" dirty="0" smtClean="0">
                <a:solidFill>
                  <a:schemeClr val="tx1"/>
                </a:solidFill>
                <a:effectLst/>
                <a:latin typeface="+mn-lt"/>
                <a:ea typeface="+mn-ea"/>
                <a:cs typeface="+mn-cs"/>
              </a:rPr>
              <a:t>GDP</a:t>
            </a:r>
            <a:r>
              <a:rPr lang="zh-CN" altLang="en-US" sz="1200" b="0" i="0" kern="1200" dirty="0" smtClean="0">
                <a:solidFill>
                  <a:schemeClr val="tx1"/>
                </a:solidFill>
                <a:effectLst/>
                <a:latin typeface="+mn-lt"/>
                <a:ea typeface="+mn-ea"/>
                <a:cs typeface="+mn-cs"/>
              </a:rPr>
              <a:t>的</a:t>
            </a:r>
            <a:r>
              <a:rPr lang="en-US" altLang="zh-CN" sz="1200" b="0" i="0" kern="1200" dirty="0" smtClean="0">
                <a:solidFill>
                  <a:schemeClr val="tx1"/>
                </a:solidFill>
                <a:effectLst/>
                <a:latin typeface="+mn-lt"/>
                <a:ea typeface="+mn-ea"/>
                <a:cs typeface="+mn-cs"/>
              </a:rPr>
              <a:t>3%</a:t>
            </a:r>
            <a:r>
              <a:rPr lang="zh-CN" altLang="en-US" sz="1200" b="0" i="0" kern="1200" dirty="0" smtClean="0">
                <a:solidFill>
                  <a:schemeClr val="tx1"/>
                </a:solidFill>
                <a:effectLst/>
                <a:latin typeface="+mn-lt"/>
                <a:ea typeface="+mn-ea"/>
                <a:cs typeface="+mn-cs"/>
              </a:rPr>
              <a:t>。这在很大程度上取决于今年下半年实施的更具针对性的燃油补贴。如果在不引发巨大政治动荡的情况下推出这项补贴，林吉特将有升值的空间</a:t>
            </a:r>
            <a:r>
              <a:rPr lang="en-US" altLang="zh-CN" sz="1200" b="0" i="0" kern="1200" dirty="0" smtClean="0">
                <a:solidFill>
                  <a:schemeClr val="tx1"/>
                </a:solidFill>
                <a:effectLst/>
                <a:latin typeface="+mn-lt"/>
                <a:ea typeface="+mn-ea"/>
                <a:cs typeface="+mn-cs"/>
              </a:rPr>
              <a:t>.</a:t>
            </a:r>
            <a:r>
              <a:rPr lang="en-US" altLang="zh-CN" sz="1200" b="0" i="0" kern="1200" baseline="0" dirty="0" smtClean="0">
                <a:solidFill>
                  <a:schemeClr val="tx1"/>
                </a:solidFill>
                <a:effectLst/>
                <a:latin typeface="+mn-lt"/>
                <a:ea typeface="+mn-ea"/>
                <a:cs typeface="+mn-cs"/>
              </a:rPr>
              <a:t> </a:t>
            </a:r>
            <a:r>
              <a:rPr lang="zh-CN" altLang="en-US" sz="1200" b="0" i="0" kern="1200" dirty="0" smtClean="0">
                <a:solidFill>
                  <a:schemeClr val="tx1"/>
                </a:solidFill>
                <a:effectLst/>
                <a:latin typeface="+mn-lt"/>
                <a:ea typeface="+mn-ea"/>
                <a:cs typeface="+mn-cs"/>
              </a:rPr>
              <a:t>此外，一旦在这些政策推出后出现稳定的局面，下一次大选将在</a:t>
            </a:r>
            <a:r>
              <a:rPr lang="en-US" altLang="zh-CN" sz="1200" b="0" i="0" kern="1200" dirty="0" smtClean="0">
                <a:solidFill>
                  <a:schemeClr val="tx1"/>
                </a:solidFill>
                <a:effectLst/>
                <a:latin typeface="+mn-lt"/>
                <a:ea typeface="+mn-ea"/>
                <a:cs typeface="+mn-cs"/>
              </a:rPr>
              <a:t>2027/28</a:t>
            </a:r>
            <a:r>
              <a:rPr lang="zh-CN" altLang="en-US" sz="1200" b="0" i="0" kern="1200" dirty="0" smtClean="0">
                <a:solidFill>
                  <a:schemeClr val="tx1"/>
                </a:solidFill>
                <a:effectLst/>
                <a:latin typeface="+mn-lt"/>
                <a:ea typeface="+mn-ea"/>
                <a:cs typeface="+mn-cs"/>
              </a:rPr>
              <a:t>年底举行，这是相当遥远的，稳定</a:t>
            </a:r>
            <a:r>
              <a:rPr lang="zh-CN" altLang="en-US" sz="1200" b="0" i="0" kern="1200" dirty="0" smtClean="0">
                <a:solidFill>
                  <a:schemeClr val="tx1"/>
                </a:solidFill>
                <a:effectLst/>
                <a:latin typeface="+mn-lt"/>
                <a:ea typeface="+mn-ea"/>
                <a:cs typeface="+mn-cs"/>
              </a:rPr>
              <a:t>的政治局面和财政稳健的经济有</a:t>
            </a:r>
            <a:r>
              <a:rPr lang="zh-CN" altLang="en-US" sz="1200" b="0" i="0" kern="1200" dirty="0" smtClean="0">
                <a:solidFill>
                  <a:schemeClr val="tx1"/>
                </a:solidFill>
                <a:effectLst/>
                <a:latin typeface="+mn-lt"/>
                <a:ea typeface="+mn-ea"/>
                <a:cs typeface="+mn-cs"/>
              </a:rPr>
              <a:t>助林吉表现。</a:t>
            </a:r>
            <a:endParaRPr lang="en-US" dirty="0" smtClean="0"/>
          </a:p>
          <a:p>
            <a:pPr marL="0" indent="0">
              <a:buFontTx/>
              <a:buNone/>
            </a:pPr>
            <a:r>
              <a:rPr lang="zh-CN" altLang="en-US" sz="1200" b="0" i="0" kern="1200" dirty="0" smtClean="0">
                <a:solidFill>
                  <a:schemeClr val="tx1"/>
                </a:solidFill>
                <a:effectLst/>
                <a:latin typeface="+mn-lt"/>
                <a:ea typeface="+mn-ea"/>
                <a:cs typeface="+mn-cs"/>
              </a:rPr>
              <a:t>在过去的几个月里，人民币兑林吉汇率相当稳定。然而，从右下方的图表中，我们看到低波动性可能不会持续那么久。冲击可能来自中国房地产行业的恶化</a:t>
            </a:r>
            <a:r>
              <a:rPr lang="en-US" altLang="zh-CN" sz="1200" b="0" i="0" kern="1200" dirty="0" smtClean="0">
                <a:solidFill>
                  <a:schemeClr val="tx1"/>
                </a:solidFill>
                <a:effectLst/>
                <a:latin typeface="+mn-lt"/>
                <a:ea typeface="+mn-ea"/>
                <a:cs typeface="+mn-cs"/>
              </a:rPr>
              <a:t>(</a:t>
            </a:r>
            <a:r>
              <a:rPr lang="zh-CN" altLang="en-US" sz="1200" b="0" i="0" kern="1200" dirty="0" smtClean="0">
                <a:solidFill>
                  <a:schemeClr val="tx1"/>
                </a:solidFill>
                <a:effectLst/>
                <a:latin typeface="+mn-lt"/>
                <a:ea typeface="+mn-ea"/>
                <a:cs typeface="+mn-cs"/>
              </a:rPr>
              <a:t>你已经是这方面的专家了</a:t>
            </a:r>
            <a:r>
              <a:rPr lang="en-US" altLang="zh-CN" sz="1200" b="0" i="0" kern="1200" dirty="0" smtClean="0">
                <a:solidFill>
                  <a:schemeClr val="tx1"/>
                </a:solidFill>
                <a:effectLst/>
                <a:latin typeface="+mn-lt"/>
                <a:ea typeface="+mn-ea"/>
                <a:cs typeface="+mn-cs"/>
              </a:rPr>
              <a:t>)</a:t>
            </a:r>
            <a:r>
              <a:rPr lang="zh-CN" altLang="en-US" sz="1200" b="0" i="0" kern="1200" dirty="0" smtClean="0">
                <a:solidFill>
                  <a:schemeClr val="tx1"/>
                </a:solidFill>
                <a:effectLst/>
                <a:latin typeface="+mn-lt"/>
                <a:ea typeface="+mn-ea"/>
                <a:cs typeface="+mn-cs"/>
              </a:rPr>
              <a:t>，或者是马来西亚的政治局势和全球油价。总的来说，他们共同的经济痛苦仍然会受到自己国内特殊的冲击。</a:t>
            </a:r>
            <a:endParaRPr lang="en-US" dirty="0" smtClean="0"/>
          </a:p>
          <a:p>
            <a:pPr marL="0" indent="0">
              <a:buFontTx/>
              <a:buNone/>
            </a:pPr>
            <a:endParaRPr lang="en-US" dirty="0" smtClean="0"/>
          </a:p>
          <a:p>
            <a:pPr marL="0" indent="0">
              <a:buFontTx/>
              <a:buNone/>
            </a:pPr>
            <a:r>
              <a:rPr lang="en-US" dirty="0" smtClean="0"/>
              <a:t>Turning to the MYR</a:t>
            </a:r>
            <a:r>
              <a:rPr lang="en-US" baseline="0" dirty="0" smtClean="0"/>
              <a:t>CNH. Unsurprisingly, we also observe that higher oil prices have been unable to buoy the MYR. This represents a risk that there is some catch-up left for the MYR. Nonetheless, the global oil market remains very volatile. Most of the increase in global oil prices have come from supply cuts by </a:t>
            </a:r>
            <a:r>
              <a:rPr lang="en-US" baseline="0" dirty="0" err="1" smtClean="0"/>
              <a:t>opec</a:t>
            </a:r>
            <a:r>
              <a:rPr lang="en-US" baseline="0" dirty="0" smtClean="0"/>
              <a:t>+ and also supply side geo-political risks such as the conflict in the middle east. As such, a sharp fall in oil prices is not out of the question. </a:t>
            </a:r>
          </a:p>
          <a:p>
            <a:pPr marL="0" indent="0">
              <a:buFontTx/>
              <a:buNone/>
            </a:pPr>
            <a:r>
              <a:rPr lang="en-US" baseline="0" dirty="0" smtClean="0"/>
              <a:t>In Malaysia, the fiscal responsibility act was passed in October 2023. It mandates the federal government deficit to fall to 3% of GDP in the next 3-5 years. Much of it will hinge on the implementation of more targeted fuel subsidies in the second half of this year.  There is room for MYR gains should the subsidy be rolled out without a huge political unrest. Furthermore, once there is a semblance of stability after the roll out of these policies, the next general elections are in late 2027/28 which is quite far away and the stability might assist the MYR.</a:t>
            </a:r>
          </a:p>
          <a:p>
            <a:pPr marL="0" indent="0">
              <a:buFontTx/>
              <a:buNone/>
            </a:pPr>
            <a:r>
              <a:rPr lang="en-US" baseline="0" dirty="0" smtClean="0"/>
              <a:t>The current MYRCNH has been rather stable in the past few months especially as the two countries trade relations draw closer. However, from my bottom right chart, we see that the low volatility may not be that lasting. Shocks can easily come from a deterioration of the Chinese property sector which you are already the expert on or even Malaysia’s political situation and global oil prices. On balance, common suffering can still be subject to idiosyncratic shocks.</a:t>
            </a:r>
          </a:p>
          <a:p>
            <a:pPr marL="0" indent="0">
              <a:buFontTx/>
              <a:buNone/>
            </a:pPr>
            <a:endParaRPr lang="en-SG" dirty="0"/>
          </a:p>
        </p:txBody>
      </p:sp>
      <p:sp>
        <p:nvSpPr>
          <p:cNvPr id="4" name="Slide Number Placeholder 3">
            <a:extLst>
              <a:ext uri="{FF2B5EF4-FFF2-40B4-BE49-F238E27FC236}">
                <a16:creationId xmlns:a16="http://schemas.microsoft.com/office/drawing/2014/main" id="{8F805B1A-4F38-F95D-E3A4-C2ED857C15DF}"/>
              </a:ext>
            </a:extLst>
          </p:cNvPr>
          <p:cNvSpPr>
            <a:spLocks noGrp="1"/>
          </p:cNvSpPr>
          <p:nvPr>
            <p:ph type="sldNum" sz="quarter" idx="10"/>
          </p:nvPr>
        </p:nvSpPr>
        <p:spPr/>
        <p:txBody>
          <a:bodyPr/>
          <a:lstStyle/>
          <a:p>
            <a:fld id="{91AA9BE4-5103-0B4A-B9FD-498748EB1049}" type="slidenum">
              <a:rPr lang="en-US" smtClean="0"/>
              <a:pPr/>
              <a:t>16</a:t>
            </a:fld>
            <a:endParaRPr lang="en-US" dirty="0"/>
          </a:p>
        </p:txBody>
      </p:sp>
    </p:spTree>
    <p:extLst>
      <p:ext uri="{BB962C8B-B14F-4D97-AF65-F5344CB8AC3E}">
        <p14:creationId xmlns:p14="http://schemas.microsoft.com/office/powerpoint/2010/main" val="145698186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7575" y="744538"/>
            <a:ext cx="4962525" cy="3722687"/>
          </a:xfrm>
        </p:spPr>
      </p:sp>
      <p:sp>
        <p:nvSpPr>
          <p:cNvPr id="3" name="Notes Placeholder 2"/>
          <p:cNvSpPr>
            <a:spLocks noGrp="1"/>
          </p:cNvSpPr>
          <p:nvPr>
            <p:ph type="body" idx="1"/>
          </p:nvPr>
        </p:nvSpPr>
        <p:spPr/>
        <p:txBody>
          <a:bodyPr/>
          <a:lstStyle/>
          <a:p>
            <a:pPr marL="285650" indent="-285650">
              <a:buFontTx/>
              <a:buChar char="-"/>
            </a:pPr>
            <a:r>
              <a:rPr lang="zh-CN" altLang="en-US" sz="1200" b="0" i="0" kern="1200" dirty="0" smtClean="0">
                <a:solidFill>
                  <a:schemeClr val="tx1"/>
                </a:solidFill>
                <a:effectLst/>
                <a:latin typeface="+mn-lt"/>
                <a:ea typeface="+mn-ea"/>
                <a:cs typeface="+mn-cs"/>
              </a:rPr>
              <a:t>半导体周期可能会出现好转，但可能不会像疫情期间那样强劲。</a:t>
            </a:r>
            <a:endParaRPr lang="en-SG" dirty="0"/>
          </a:p>
        </p:txBody>
      </p:sp>
      <p:sp>
        <p:nvSpPr>
          <p:cNvPr id="4" name="Slide Number Placeholder 3"/>
          <p:cNvSpPr>
            <a:spLocks noGrp="1"/>
          </p:cNvSpPr>
          <p:nvPr>
            <p:ph type="sldNum" sz="quarter" idx="10"/>
          </p:nvPr>
        </p:nvSpPr>
        <p:spPr/>
        <p:txBody>
          <a:bodyPr/>
          <a:lstStyle/>
          <a:p>
            <a:fld id="{91AA9BE4-5103-0B4A-B9FD-498748EB1049}" type="slidenum">
              <a:rPr lang="en-US" smtClean="0"/>
              <a:pPr/>
              <a:t>18</a:t>
            </a:fld>
            <a:endParaRPr lang="en-US" dirty="0"/>
          </a:p>
        </p:txBody>
      </p:sp>
    </p:spTree>
    <p:extLst>
      <p:ext uri="{BB962C8B-B14F-4D97-AF65-F5344CB8AC3E}">
        <p14:creationId xmlns:p14="http://schemas.microsoft.com/office/powerpoint/2010/main" val="418163724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7575" y="744538"/>
            <a:ext cx="4962525" cy="3722687"/>
          </a:xfrm>
        </p:spPr>
      </p:sp>
      <p:sp>
        <p:nvSpPr>
          <p:cNvPr id="3" name="Notes Placeholder 2"/>
          <p:cNvSpPr>
            <a:spLocks noGrp="1"/>
          </p:cNvSpPr>
          <p:nvPr>
            <p:ph type="body" idx="1"/>
          </p:nvPr>
        </p:nvSpPr>
        <p:spPr/>
        <p:txBody>
          <a:bodyPr/>
          <a:lstStyle/>
          <a:p>
            <a:pPr marL="285650" indent="-285650">
              <a:buFontTx/>
              <a:buChar char="-"/>
            </a:pPr>
            <a:endParaRPr lang="en-SG" dirty="0"/>
          </a:p>
        </p:txBody>
      </p:sp>
      <p:sp>
        <p:nvSpPr>
          <p:cNvPr id="4" name="Slide Number Placeholder 3"/>
          <p:cNvSpPr>
            <a:spLocks noGrp="1"/>
          </p:cNvSpPr>
          <p:nvPr>
            <p:ph type="sldNum" sz="quarter" idx="10"/>
          </p:nvPr>
        </p:nvSpPr>
        <p:spPr/>
        <p:txBody>
          <a:bodyPr/>
          <a:lstStyle/>
          <a:p>
            <a:fld id="{91AA9BE4-5103-0B4A-B9FD-498748EB1049}" type="slidenum">
              <a:rPr lang="en-US" smtClean="0"/>
              <a:pPr/>
              <a:t>19</a:t>
            </a:fld>
            <a:endParaRPr lang="en-US" dirty="0"/>
          </a:p>
        </p:txBody>
      </p:sp>
    </p:spTree>
    <p:extLst>
      <p:ext uri="{BB962C8B-B14F-4D97-AF65-F5344CB8AC3E}">
        <p14:creationId xmlns:p14="http://schemas.microsoft.com/office/powerpoint/2010/main" val="99508174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1100" y="696913"/>
            <a:ext cx="4648200" cy="3486150"/>
          </a:xfrm>
        </p:spPr>
      </p:sp>
      <p:sp>
        <p:nvSpPr>
          <p:cNvPr id="3" name="Notes Placeholder 2"/>
          <p:cNvSpPr>
            <a:spLocks noGrp="1"/>
          </p:cNvSpPr>
          <p:nvPr>
            <p:ph type="body" idx="1"/>
          </p:nvPr>
        </p:nvSpPr>
        <p:spPr/>
        <p:txBody>
          <a:bodyPr/>
          <a:lstStyle/>
          <a:p>
            <a:pPr marL="285650" indent="-285650">
              <a:buFontTx/>
              <a:buChar char="-"/>
            </a:pPr>
            <a:r>
              <a:rPr lang="zh-CN" altLang="en-US" sz="1200" b="0" i="0" kern="1200" dirty="0" smtClean="0">
                <a:solidFill>
                  <a:schemeClr val="tx1"/>
                </a:solidFill>
                <a:effectLst/>
                <a:latin typeface="+mn-lt"/>
                <a:ea typeface="+mn-ea"/>
                <a:cs typeface="+mn-cs"/>
              </a:rPr>
              <a:t>预计特朗普将对美元产生净积极影响。</a:t>
            </a:r>
            <a:endParaRPr lang="en-SG" altLang="zh-CN" sz="1200" b="0" i="0" kern="1200" dirty="0" smtClean="0">
              <a:solidFill>
                <a:schemeClr val="tx1"/>
              </a:solidFill>
              <a:effectLst/>
              <a:latin typeface="+mn-lt"/>
              <a:ea typeface="+mn-ea"/>
              <a:cs typeface="+mn-cs"/>
            </a:endParaRPr>
          </a:p>
          <a:p>
            <a:pPr marL="285650" indent="-285650">
              <a:buFontTx/>
              <a:buChar char="-"/>
            </a:pPr>
            <a:r>
              <a:rPr lang="zh-CN" altLang="en-US" sz="1200" b="0" i="0" kern="1200" dirty="0" smtClean="0">
                <a:solidFill>
                  <a:schemeClr val="tx1"/>
                </a:solidFill>
                <a:effectLst/>
                <a:latin typeface="+mn-lt"/>
                <a:ea typeface="+mn-ea"/>
                <a:cs typeface="+mn-cs"/>
              </a:rPr>
              <a:t>他倾向于提高对中国商品的关税，这可能会削弱人民币和亚洲货币。</a:t>
            </a:r>
            <a:endParaRPr lang="en-US" altLang="zh-CN" sz="1200" b="0" i="0" kern="1200" dirty="0" smtClean="0">
              <a:solidFill>
                <a:schemeClr val="tx1"/>
              </a:solidFill>
              <a:effectLst/>
              <a:latin typeface="+mn-lt"/>
              <a:ea typeface="+mn-ea"/>
              <a:cs typeface="+mn-cs"/>
            </a:endParaRPr>
          </a:p>
          <a:p>
            <a:pPr marL="285650" indent="-285650">
              <a:buFontTx/>
              <a:buChar char="-"/>
            </a:pPr>
            <a:r>
              <a:rPr lang="zh-CN" altLang="en-US" sz="1200" b="0" i="0" kern="1200" dirty="0" smtClean="0">
                <a:solidFill>
                  <a:schemeClr val="tx1"/>
                </a:solidFill>
                <a:effectLst/>
                <a:latin typeface="+mn-lt"/>
                <a:ea typeface="+mn-ea"/>
                <a:cs typeface="+mn-cs"/>
              </a:rPr>
              <a:t>在地缘政治冲突方面，他的反复无常，包括削减对乌克兰的援助，</a:t>
            </a:r>
            <a:r>
              <a:rPr lang="en-US" altLang="zh-CN" sz="1200" b="0" i="0" kern="1200" dirty="0" smtClean="0">
                <a:solidFill>
                  <a:schemeClr val="tx1"/>
                </a:solidFill>
                <a:effectLst/>
                <a:latin typeface="+mn-lt"/>
                <a:ea typeface="+mn-ea"/>
                <a:cs typeface="+mn-cs"/>
              </a:rPr>
              <a:t>`</a:t>
            </a:r>
            <a:r>
              <a:rPr lang="zh-CN" altLang="en-US" sz="1200" b="0" i="0" kern="1200" dirty="0" smtClean="0">
                <a:solidFill>
                  <a:schemeClr val="tx1"/>
                </a:solidFill>
                <a:effectLst/>
                <a:latin typeface="+mn-lt"/>
                <a:ea typeface="+mn-ea"/>
                <a:cs typeface="+mn-cs"/>
              </a:rPr>
              <a:t>增加了地缘政治的不确定性。在不确定时期，美元是一种避险货币</a:t>
            </a:r>
            <a:r>
              <a:rPr lang="en-US" altLang="zh-CN" sz="1200" b="0" i="0" kern="1200" dirty="0" smtClean="0">
                <a:solidFill>
                  <a:schemeClr val="tx1"/>
                </a:solidFill>
                <a:effectLst/>
                <a:latin typeface="+mn-lt"/>
                <a:ea typeface="+mn-ea"/>
                <a:cs typeface="+mn-cs"/>
              </a:rPr>
              <a:t>.</a:t>
            </a:r>
          </a:p>
          <a:p>
            <a:pPr marL="285650" indent="-285650">
              <a:buFontTx/>
              <a:buChar char="-"/>
            </a:pPr>
            <a:r>
              <a:rPr lang="zh-CN" altLang="en-US" sz="1200" b="0" i="0" kern="1200" dirty="0" smtClean="0">
                <a:solidFill>
                  <a:schemeClr val="tx1"/>
                </a:solidFill>
                <a:effectLst/>
                <a:latin typeface="+mn-lt"/>
                <a:ea typeface="+mn-ea"/>
                <a:cs typeface="+mn-cs"/>
              </a:rPr>
              <a:t>他还倾向于取消对石油钻探的限制。</a:t>
            </a:r>
            <a:endParaRPr lang="en-US" altLang="zh-CN" sz="1200" b="0" i="0" kern="1200" dirty="0" smtClean="0">
              <a:solidFill>
                <a:schemeClr val="tx1"/>
              </a:solidFill>
              <a:effectLst/>
              <a:latin typeface="+mn-lt"/>
              <a:ea typeface="+mn-ea"/>
              <a:cs typeface="+mn-cs"/>
            </a:endParaRPr>
          </a:p>
          <a:p>
            <a:pPr marL="285650" indent="-285650">
              <a:buFontTx/>
              <a:buChar char="-"/>
            </a:pPr>
            <a:r>
              <a:rPr lang="zh-CN" altLang="en-US" sz="1200" b="0" i="0" kern="1200" dirty="0" smtClean="0">
                <a:solidFill>
                  <a:schemeClr val="tx1"/>
                </a:solidFill>
                <a:effectLst/>
                <a:latin typeface="+mn-lt"/>
                <a:ea typeface="+mn-ea"/>
                <a:cs typeface="+mn-cs"/>
              </a:rPr>
              <a:t>这将意味着美国的石油产量将增加，从而使美元更不受能源冲击的影响。</a:t>
            </a:r>
            <a:endParaRPr lang="en-US" altLang="zh-CN" sz="1200" b="0" i="0" kern="1200" dirty="0" smtClean="0">
              <a:solidFill>
                <a:schemeClr val="tx1"/>
              </a:solidFill>
              <a:effectLst/>
              <a:latin typeface="+mn-lt"/>
              <a:ea typeface="+mn-ea"/>
              <a:cs typeface="+mn-cs"/>
            </a:endParaRPr>
          </a:p>
          <a:p>
            <a:pPr marL="285650" indent="-285650">
              <a:buFontTx/>
              <a:buChar char="-"/>
            </a:pPr>
            <a:r>
              <a:rPr lang="zh-CN" altLang="en-US" sz="1200" b="0" i="0" kern="1200" dirty="0" smtClean="0">
                <a:solidFill>
                  <a:schemeClr val="tx1"/>
                </a:solidFill>
                <a:effectLst/>
                <a:latin typeface="+mn-lt"/>
                <a:ea typeface="+mn-ea"/>
                <a:cs typeface="+mn-cs"/>
              </a:rPr>
              <a:t>我们当然不会忘记，他喜欢建设基础设施和减税。这将导致美国国债发行量增加，美元收益率上升，从而支撑美元。</a:t>
            </a:r>
            <a:endParaRPr lang="en-SG" dirty="0"/>
          </a:p>
        </p:txBody>
      </p:sp>
      <p:sp>
        <p:nvSpPr>
          <p:cNvPr id="4" name="Slide Number Placeholder 3"/>
          <p:cNvSpPr>
            <a:spLocks noGrp="1"/>
          </p:cNvSpPr>
          <p:nvPr>
            <p:ph type="sldNum" sz="quarter" idx="10"/>
          </p:nvPr>
        </p:nvSpPr>
        <p:spPr/>
        <p:txBody>
          <a:bodyPr/>
          <a:lstStyle/>
          <a:p>
            <a:fld id="{91AA9BE4-5103-0B4A-B9FD-498748EB1049}" type="slidenum">
              <a:rPr lang="en-US" smtClean="0"/>
              <a:pPr/>
              <a:t>20</a:t>
            </a:fld>
            <a:endParaRPr lang="en-US" dirty="0"/>
          </a:p>
        </p:txBody>
      </p:sp>
    </p:spTree>
    <p:extLst>
      <p:ext uri="{BB962C8B-B14F-4D97-AF65-F5344CB8AC3E}">
        <p14:creationId xmlns:p14="http://schemas.microsoft.com/office/powerpoint/2010/main" val="80339990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54075" y="744538"/>
            <a:ext cx="4960938" cy="3722687"/>
          </a:xfrm>
        </p:spPr>
      </p:sp>
      <p:sp>
        <p:nvSpPr>
          <p:cNvPr id="3" name="Notes Placeholder 2"/>
          <p:cNvSpPr>
            <a:spLocks noGrp="1"/>
          </p:cNvSpPr>
          <p:nvPr>
            <p:ph type="body" idx="1"/>
          </p:nvPr>
        </p:nvSpPr>
        <p:spPr/>
        <p:txBody>
          <a:bodyPr/>
          <a:lstStyle/>
          <a:p>
            <a:pPr marL="0" indent="0">
              <a:buFontTx/>
              <a:buNone/>
            </a:pPr>
            <a:r>
              <a:rPr lang="zh-CN" altLang="en-US" sz="1200" b="0" i="0" kern="1200" dirty="0" smtClean="0">
                <a:solidFill>
                  <a:schemeClr val="tx1"/>
                </a:solidFill>
                <a:effectLst/>
                <a:latin typeface="+mn-lt"/>
                <a:ea typeface="+mn-ea"/>
                <a:cs typeface="+mn-cs"/>
              </a:rPr>
              <a:t>在我谈到人民币和林吉之前</a:t>
            </a:r>
            <a:r>
              <a:rPr lang="en-US" altLang="zh-CN" sz="1200" b="0" i="0" kern="1200" dirty="0" smtClean="0">
                <a:solidFill>
                  <a:schemeClr val="tx1"/>
                </a:solidFill>
                <a:effectLst/>
                <a:latin typeface="+mn-lt"/>
                <a:ea typeface="+mn-ea"/>
                <a:cs typeface="+mn-cs"/>
              </a:rPr>
              <a:t>, </a:t>
            </a:r>
            <a:r>
              <a:rPr lang="zh-CN" altLang="en-US" dirty="0" smtClean="0"/>
              <a:t>我会分享一些关于美联储基金利率的想法还有一些</a:t>
            </a:r>
            <a:r>
              <a:rPr lang="zh-CN" altLang="en-US" sz="1200" b="0" i="0" kern="1200" dirty="0" smtClean="0">
                <a:solidFill>
                  <a:schemeClr val="tx1"/>
                </a:solidFill>
                <a:effectLst/>
                <a:latin typeface="+mn-lt"/>
                <a:ea typeface="+mn-ea"/>
                <a:cs typeface="+mn-cs"/>
              </a:rPr>
              <a:t>围绕美国经济增长的风险</a:t>
            </a:r>
            <a:r>
              <a:rPr lang="zh-CN" altLang="en-US" dirty="0" smtClean="0"/>
              <a:t>。</a:t>
            </a:r>
            <a:r>
              <a:rPr lang="zh-CN" altLang="en-US" sz="1200" b="0" i="0" kern="1200" dirty="0" smtClean="0">
                <a:solidFill>
                  <a:schemeClr val="tx1"/>
                </a:solidFill>
                <a:effectLst/>
                <a:latin typeface="+mn-lt"/>
                <a:ea typeface="+mn-ea"/>
                <a:cs typeface="+mn-cs"/>
              </a:rPr>
              <a:t>毕竟，每个人都很清楚美国的例外论，以及美国的非农就业情况有多好</a:t>
            </a:r>
            <a:r>
              <a:rPr lang="en-US" altLang="zh-CN" sz="1200" b="0" i="0" kern="1200" dirty="0" smtClean="0">
                <a:solidFill>
                  <a:schemeClr val="tx1"/>
                </a:solidFill>
                <a:effectLst/>
                <a:latin typeface="+mn-lt"/>
                <a:ea typeface="+mn-ea"/>
                <a:cs typeface="+mn-cs"/>
              </a:rPr>
              <a:t>.</a:t>
            </a:r>
          </a:p>
          <a:p>
            <a:pPr marL="0" indent="0">
              <a:buFontTx/>
              <a:buNone/>
            </a:pPr>
            <a:r>
              <a:rPr lang="zh-CN" altLang="en-US" sz="1200" b="0" i="0" kern="1200" dirty="0" smtClean="0">
                <a:solidFill>
                  <a:schemeClr val="tx1"/>
                </a:solidFill>
                <a:effectLst/>
                <a:latin typeface="+mn-lt"/>
                <a:ea typeface="+mn-ea"/>
                <a:cs typeface="+mn-cs"/>
              </a:rPr>
              <a:t>今天我们</a:t>
            </a:r>
            <a:r>
              <a:rPr lang="en-US" altLang="zh-CN" sz="1200" b="0" i="0" kern="1200" dirty="0" err="1" smtClean="0">
                <a:solidFill>
                  <a:schemeClr val="tx1"/>
                </a:solidFill>
                <a:effectLst/>
                <a:latin typeface="+mn-lt"/>
                <a:ea typeface="+mn-ea"/>
                <a:cs typeface="+mn-cs"/>
              </a:rPr>
              <a:t>jiu</a:t>
            </a:r>
            <a:r>
              <a:rPr lang="zh-CN" altLang="en-US" sz="1200" b="0" i="0" kern="1200" dirty="0" smtClean="0">
                <a:solidFill>
                  <a:schemeClr val="tx1"/>
                </a:solidFill>
                <a:effectLst/>
                <a:latin typeface="+mn-lt"/>
                <a:ea typeface="+mn-ea"/>
                <a:cs typeface="+mn-cs"/>
              </a:rPr>
              <a:t>不讨论美国经济有多好。</a:t>
            </a:r>
            <a:endParaRPr lang="en-US" altLang="zh-CN" sz="1200" b="0" i="0" kern="1200" dirty="0" smtClean="0">
              <a:solidFill>
                <a:schemeClr val="tx1"/>
              </a:solidFill>
              <a:effectLst/>
              <a:latin typeface="+mn-lt"/>
              <a:ea typeface="+mn-ea"/>
              <a:cs typeface="+mn-cs"/>
            </a:endParaRPr>
          </a:p>
          <a:p>
            <a:pPr marL="0" indent="0">
              <a:buFontTx/>
              <a:buNone/>
            </a:pPr>
            <a:r>
              <a:rPr lang="zh-CN" altLang="en-US" sz="1200" b="0" i="0" kern="1200" dirty="0" smtClean="0">
                <a:solidFill>
                  <a:schemeClr val="tx1"/>
                </a:solidFill>
                <a:effectLst/>
                <a:latin typeface="+mn-lt"/>
                <a:ea typeface="+mn-ea"/>
                <a:cs typeface="+mn-cs"/>
              </a:rPr>
              <a:t>相反，我们将简要地关注一些风险</a:t>
            </a:r>
            <a:r>
              <a:rPr lang="en-US" altLang="zh-CN" sz="1200" b="0" i="0" kern="1200" dirty="0" smtClean="0">
                <a:solidFill>
                  <a:schemeClr val="tx1"/>
                </a:solidFill>
                <a:effectLst/>
                <a:latin typeface="+mn-lt"/>
                <a:ea typeface="+mn-ea"/>
                <a:cs typeface="+mn-cs"/>
              </a:rPr>
              <a:t>.</a:t>
            </a:r>
          </a:p>
          <a:p>
            <a:pPr marL="0" indent="0">
              <a:buFontTx/>
              <a:buNone/>
            </a:pPr>
            <a:r>
              <a:rPr lang="zh-CN" altLang="en-US" dirty="0" smtClean="0"/>
              <a:t>我们还将探讨美元强势是如何见顶但并未完全回落的。在此过程中，我们将强调许多风险。</a:t>
            </a:r>
          </a:p>
          <a:p>
            <a:pPr marL="0" indent="0">
              <a:buFontTx/>
              <a:buNone/>
            </a:pPr>
            <a:r>
              <a:rPr lang="zh-CN" altLang="en-US" dirty="0" smtClean="0"/>
              <a:t>我们首先快速浏览一下美联储基金利率的历史。</a:t>
            </a:r>
          </a:p>
          <a:p>
            <a:pPr marL="0" indent="0">
              <a:buFontTx/>
              <a:buNone/>
            </a:pPr>
            <a:r>
              <a:rPr lang="zh-CN" altLang="en-US" dirty="0" smtClean="0"/>
              <a:t>这张图表显示了美联储不同的紧缩周期，灰色区域显示了经济衰退的时期。</a:t>
            </a:r>
          </a:p>
          <a:p>
            <a:pPr marL="0" indent="0">
              <a:buFontTx/>
              <a:buNone/>
            </a:pPr>
            <a:r>
              <a:rPr lang="zh-CN" altLang="en-US" dirty="0" smtClean="0"/>
              <a:t>值得一提的是，加息速度是在每月平均</a:t>
            </a:r>
            <a:r>
              <a:rPr lang="en-US" altLang="zh-CN" dirty="0" smtClean="0"/>
              <a:t>30</a:t>
            </a:r>
            <a:r>
              <a:rPr lang="zh-CN" altLang="en-US" dirty="0" smtClean="0"/>
              <a:t>个基点 </a:t>
            </a:r>
            <a:endParaRPr lang="en-US" altLang="zh-CN" dirty="0" smtClean="0"/>
          </a:p>
          <a:p>
            <a:pPr marL="0" indent="0">
              <a:buFontTx/>
              <a:buNone/>
            </a:pPr>
            <a:r>
              <a:rPr lang="zh-CN" altLang="en-US" dirty="0" smtClean="0"/>
              <a:t>这是自</a:t>
            </a:r>
            <a:r>
              <a:rPr lang="en-US" altLang="zh-CN" dirty="0" smtClean="0"/>
              <a:t>80</a:t>
            </a:r>
            <a:r>
              <a:rPr lang="zh-CN" altLang="en-US" dirty="0" smtClean="0"/>
              <a:t>年代沃尔克时代以来的最快加息速度。从历史经验来看，紧缩时期几乎总是导致经济衰退。</a:t>
            </a:r>
            <a:endParaRPr lang="en-US" altLang="zh-CN" dirty="0" smtClean="0"/>
          </a:p>
          <a:p>
            <a:pPr marL="0" indent="0">
              <a:buFontTx/>
              <a:buNone/>
            </a:pPr>
            <a:endParaRPr lang="en-SG" dirty="0"/>
          </a:p>
        </p:txBody>
      </p:sp>
      <p:sp>
        <p:nvSpPr>
          <p:cNvPr id="4" name="Slide Number Placeholder 3"/>
          <p:cNvSpPr>
            <a:spLocks noGrp="1"/>
          </p:cNvSpPr>
          <p:nvPr>
            <p:ph type="sldNum" sz="quarter" idx="10"/>
          </p:nvPr>
        </p:nvSpPr>
        <p:spPr/>
        <p:txBody>
          <a:bodyPr/>
          <a:lstStyle/>
          <a:p>
            <a:fld id="{91AA9BE4-5103-0B4A-B9FD-498748EB1049}" type="slidenum">
              <a:rPr lang="en-US" smtClean="0"/>
              <a:pPr/>
              <a:t>2</a:t>
            </a:fld>
            <a:endParaRPr lang="en-US" dirty="0"/>
          </a:p>
        </p:txBody>
      </p:sp>
    </p:spTree>
    <p:extLst>
      <p:ext uri="{BB962C8B-B14F-4D97-AF65-F5344CB8AC3E}">
        <p14:creationId xmlns:p14="http://schemas.microsoft.com/office/powerpoint/2010/main" val="365186866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1100" y="696913"/>
            <a:ext cx="4648200" cy="3486150"/>
          </a:xfrm>
        </p:spPr>
      </p:sp>
      <p:sp>
        <p:nvSpPr>
          <p:cNvPr id="3" name="Notes Placeholder 2"/>
          <p:cNvSpPr>
            <a:spLocks noGrp="1"/>
          </p:cNvSpPr>
          <p:nvPr>
            <p:ph type="body" idx="1"/>
          </p:nvPr>
        </p:nvSpPr>
        <p:spPr/>
        <p:txBody>
          <a:bodyPr/>
          <a:lstStyle/>
          <a:p>
            <a:pPr marL="0" indent="0">
              <a:buFontTx/>
              <a:buNone/>
            </a:pPr>
            <a:r>
              <a:rPr lang="zh-CN" altLang="en-US" sz="1200" b="0" i="0" kern="1200" dirty="0" smtClean="0">
                <a:solidFill>
                  <a:schemeClr val="tx1"/>
                </a:solidFill>
                <a:effectLst/>
                <a:latin typeface="+mn-lt"/>
                <a:ea typeface="+mn-ea"/>
                <a:cs typeface="+mn-cs"/>
              </a:rPr>
              <a:t>此外，我们看到，美国的过剩储蓄已基本耗尽。</a:t>
            </a:r>
            <a:r>
              <a:rPr lang="en-US" altLang="zh-CN" sz="1200" b="0" i="0" kern="1200" dirty="0" smtClean="0">
                <a:solidFill>
                  <a:schemeClr val="tx1"/>
                </a:solidFill>
                <a:effectLst/>
                <a:latin typeface="+mn-lt"/>
                <a:ea typeface="+mn-ea"/>
                <a:cs typeface="+mn-cs"/>
              </a:rPr>
              <a:t>80%</a:t>
            </a:r>
            <a:r>
              <a:rPr lang="zh-CN" altLang="en-US" sz="1200" b="0" i="0" kern="1200" dirty="0" smtClean="0">
                <a:solidFill>
                  <a:schemeClr val="tx1"/>
                </a:solidFill>
                <a:effectLst/>
                <a:latin typeface="+mn-lt"/>
                <a:ea typeface="+mn-ea"/>
                <a:cs typeface="+mn-cs"/>
              </a:rPr>
              <a:t>的家庭已经开始动用疫情前的储蓄，只有前</a:t>
            </a:r>
            <a:r>
              <a:rPr lang="en-US" altLang="zh-CN" sz="1200" b="0" i="0" kern="1200" dirty="0" smtClean="0">
                <a:solidFill>
                  <a:schemeClr val="tx1"/>
                </a:solidFill>
                <a:effectLst/>
                <a:latin typeface="+mn-lt"/>
                <a:ea typeface="+mn-ea"/>
                <a:cs typeface="+mn-cs"/>
              </a:rPr>
              <a:t>20%</a:t>
            </a:r>
            <a:r>
              <a:rPr lang="zh-CN" altLang="en-US" sz="1200" b="0" i="0" kern="1200" dirty="0" smtClean="0">
                <a:solidFill>
                  <a:schemeClr val="tx1"/>
                </a:solidFill>
                <a:effectLst/>
                <a:latin typeface="+mn-lt"/>
                <a:ea typeface="+mn-ea"/>
                <a:cs typeface="+mn-cs"/>
              </a:rPr>
              <a:t>的高收入家庭还有储蓄过剩。此外，在我们承认美国收入显著增长的同时，我们发现债务增长也在加速。令人担忧的是，信用卡债务等无担保债务的增长已经超过了收入增长。因此，这是围绕美国消费者韧性的一个显著风险。</a:t>
            </a:r>
            <a:endParaRPr lang="en-US" dirty="0" smtClean="0"/>
          </a:p>
          <a:p>
            <a:pPr marL="0" indent="0">
              <a:buFontTx/>
              <a:buNone/>
            </a:pPr>
            <a:r>
              <a:rPr lang="en-US" dirty="0" smtClean="0"/>
              <a:t>Furthermore,</a:t>
            </a:r>
            <a:r>
              <a:rPr lang="en-US" baseline="0" dirty="0" smtClean="0"/>
              <a:t> we see that excess savings in the US has been largely depleted. 80% of the households are already drawing down on their pre-pandemic savings with only the top 20 percentile of households having excess savings. In addition, while we acknowledge the significant income growth in the US,  we find that debt growth has also accelerated. Worryingly, unsecured debt growth such as debt on credit cards have surged above income growth. As such, this is a notable risk surrounding us consumer resilience.</a:t>
            </a:r>
            <a:endParaRPr lang="en-SG" dirty="0"/>
          </a:p>
        </p:txBody>
      </p:sp>
      <p:sp>
        <p:nvSpPr>
          <p:cNvPr id="4" name="Slide Number Placeholder 3"/>
          <p:cNvSpPr>
            <a:spLocks noGrp="1"/>
          </p:cNvSpPr>
          <p:nvPr>
            <p:ph type="sldNum" sz="quarter" idx="10"/>
          </p:nvPr>
        </p:nvSpPr>
        <p:spPr/>
        <p:txBody>
          <a:bodyPr/>
          <a:lstStyle/>
          <a:p>
            <a:fld id="{91AA9BE4-5103-0B4A-B9FD-498748EB1049}" type="slidenum">
              <a:rPr lang="en-US" smtClean="0"/>
              <a:pPr/>
              <a:t>3</a:t>
            </a:fld>
            <a:endParaRPr lang="en-US" dirty="0"/>
          </a:p>
        </p:txBody>
      </p:sp>
    </p:spTree>
    <p:extLst>
      <p:ext uri="{BB962C8B-B14F-4D97-AF65-F5344CB8AC3E}">
        <p14:creationId xmlns:p14="http://schemas.microsoft.com/office/powerpoint/2010/main" val="176775869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1100" y="696913"/>
            <a:ext cx="4648200" cy="3486150"/>
          </a:xfrm>
        </p:spPr>
      </p:sp>
      <p:sp>
        <p:nvSpPr>
          <p:cNvPr id="3" name="Notes Placeholder 2"/>
          <p:cNvSpPr>
            <a:spLocks noGrp="1"/>
          </p:cNvSpPr>
          <p:nvPr>
            <p:ph type="body" idx="1"/>
          </p:nvPr>
        </p:nvSpPr>
        <p:spPr/>
        <p:txBody>
          <a:bodyPr/>
          <a:lstStyle/>
          <a:p>
            <a:pPr marL="0" indent="0">
              <a:buFontTx/>
              <a:buNone/>
            </a:pPr>
            <a:r>
              <a:rPr lang="zh-CN" altLang="en-US" sz="1200" b="0" i="0" kern="1200" dirty="0" smtClean="0">
                <a:solidFill>
                  <a:schemeClr val="tx1"/>
                </a:solidFill>
                <a:effectLst/>
                <a:latin typeface="+mn-lt"/>
                <a:ea typeface="+mn-ea"/>
                <a:cs typeface="+mn-cs"/>
              </a:rPr>
              <a:t>谈到通胀，美国的通胀肯定已经见顶。然而，我们看到了所谓的“</a:t>
            </a:r>
            <a:r>
              <a:rPr lang="en-US" altLang="zh-CN" sz="1200" b="0" i="0" kern="1200" dirty="0" smtClean="0">
                <a:solidFill>
                  <a:schemeClr val="tx1"/>
                </a:solidFill>
                <a:effectLst/>
                <a:latin typeface="+mn-lt"/>
                <a:ea typeface="+mn-ea"/>
                <a:cs typeface="+mn-cs"/>
              </a:rPr>
              <a:t>last</a:t>
            </a:r>
            <a:r>
              <a:rPr lang="en-US" altLang="zh-CN" sz="1200" b="0" i="0" kern="1200" baseline="0" dirty="0" smtClean="0">
                <a:solidFill>
                  <a:schemeClr val="tx1"/>
                </a:solidFill>
                <a:effectLst/>
                <a:latin typeface="+mn-lt"/>
                <a:ea typeface="+mn-ea"/>
                <a:cs typeface="+mn-cs"/>
              </a:rPr>
              <a:t> mile disinflation”</a:t>
            </a:r>
            <a:r>
              <a:rPr lang="zh-CN" altLang="en-US" sz="1200" b="0" i="0" kern="1200" dirty="0" smtClean="0">
                <a:solidFill>
                  <a:schemeClr val="tx1"/>
                </a:solidFill>
                <a:effectLst/>
                <a:latin typeface="+mn-lt"/>
                <a:ea typeface="+mn-ea"/>
                <a:cs typeface="+mn-cs"/>
              </a:rPr>
              <a:t>出现新风险的迹象。</a:t>
            </a:r>
            <a:endParaRPr lang="en-US" altLang="zh-CN" sz="1200" b="0" i="0" kern="1200" dirty="0" smtClean="0">
              <a:solidFill>
                <a:schemeClr val="tx1"/>
              </a:solidFill>
              <a:effectLst/>
              <a:latin typeface="+mn-lt"/>
              <a:ea typeface="+mn-ea"/>
              <a:cs typeface="+mn-cs"/>
            </a:endParaRPr>
          </a:p>
          <a:p>
            <a:pPr marL="0" indent="0">
              <a:buFontTx/>
              <a:buNone/>
            </a:pPr>
            <a:r>
              <a:rPr lang="zh-CN" altLang="en-US" sz="1200" b="0" i="0" kern="1200" dirty="0" smtClean="0">
                <a:solidFill>
                  <a:schemeClr val="tx1"/>
                </a:solidFill>
                <a:effectLst/>
                <a:latin typeface="+mn-lt"/>
                <a:ea typeface="+mn-ea"/>
                <a:cs typeface="+mn-cs"/>
              </a:rPr>
              <a:t>该图表显示了两个成本推动指标和</a:t>
            </a:r>
            <a:r>
              <a:rPr lang="en-US" altLang="zh-CN" sz="1200" b="0" i="0" kern="1200" dirty="0" smtClean="0">
                <a:solidFill>
                  <a:schemeClr val="tx1"/>
                </a:solidFill>
                <a:effectLst/>
                <a:latin typeface="+mn-lt"/>
                <a:ea typeface="+mn-ea"/>
                <a:cs typeface="+mn-cs"/>
              </a:rPr>
              <a:t>G4</a:t>
            </a:r>
            <a:r>
              <a:rPr lang="zh-CN" altLang="en-US" sz="1200" b="0" i="0" kern="1200" dirty="0" smtClean="0">
                <a:solidFill>
                  <a:schemeClr val="tx1"/>
                </a:solidFill>
                <a:effectLst/>
                <a:latin typeface="+mn-lt"/>
                <a:ea typeface="+mn-ea"/>
                <a:cs typeface="+mn-cs"/>
              </a:rPr>
              <a:t>通胀。成本指标显示，全球货运成本、能源成本和金属等原材料成本在</a:t>
            </a:r>
            <a:r>
              <a:rPr lang="en-US" altLang="zh-CN" sz="1200" b="0" i="0" kern="1200" dirty="0" smtClean="0">
                <a:solidFill>
                  <a:schemeClr val="tx1"/>
                </a:solidFill>
                <a:effectLst/>
                <a:latin typeface="+mn-lt"/>
                <a:ea typeface="+mn-ea"/>
                <a:cs typeface="+mn-cs"/>
              </a:rPr>
              <a:t>2023</a:t>
            </a:r>
            <a:r>
              <a:rPr lang="zh-CN" altLang="en-US" sz="1200" b="0" i="0" kern="1200" dirty="0" smtClean="0">
                <a:solidFill>
                  <a:schemeClr val="tx1"/>
                </a:solidFill>
                <a:effectLst/>
                <a:latin typeface="+mn-lt"/>
                <a:ea typeface="+mn-ea"/>
                <a:cs typeface="+mn-cs"/>
              </a:rPr>
              <a:t>年底和</a:t>
            </a:r>
            <a:r>
              <a:rPr lang="en-US" altLang="zh-CN" sz="1200" b="0" i="0" kern="1200" dirty="0" smtClean="0">
                <a:solidFill>
                  <a:schemeClr val="tx1"/>
                </a:solidFill>
                <a:effectLst/>
                <a:latin typeface="+mn-lt"/>
                <a:ea typeface="+mn-ea"/>
                <a:cs typeface="+mn-cs"/>
              </a:rPr>
              <a:t>2024</a:t>
            </a:r>
            <a:r>
              <a:rPr lang="zh-CN" altLang="en-US" sz="1200" b="0" i="0" kern="1200" dirty="0" smtClean="0">
                <a:solidFill>
                  <a:schemeClr val="tx1"/>
                </a:solidFill>
                <a:effectLst/>
                <a:latin typeface="+mn-lt"/>
                <a:ea typeface="+mn-ea"/>
                <a:cs typeface="+mn-cs"/>
              </a:rPr>
              <a:t>年初开始上升。通常，成本冲击与最终消费者价格之间就会有</a:t>
            </a:r>
            <a:r>
              <a:rPr lang="en-US" altLang="zh-CN" sz="1200" b="0" i="0" kern="1200" dirty="0" smtClean="0">
                <a:solidFill>
                  <a:schemeClr val="tx1"/>
                </a:solidFill>
                <a:effectLst/>
                <a:latin typeface="+mn-lt"/>
                <a:ea typeface="+mn-ea"/>
                <a:cs typeface="+mn-cs"/>
              </a:rPr>
              <a:t>6</a:t>
            </a:r>
            <a:r>
              <a:rPr lang="zh-CN" altLang="en-US" sz="1200" b="0" i="0" kern="1200" dirty="0" smtClean="0">
                <a:solidFill>
                  <a:schemeClr val="tx1"/>
                </a:solidFill>
                <a:effectLst/>
                <a:latin typeface="+mn-lt"/>
                <a:ea typeface="+mn-ea"/>
                <a:cs typeface="+mn-cs"/>
              </a:rPr>
              <a:t>个月的滞后。因此， 通胀之路可能崎岖不平，这不仅会使政策复杂化，还会损害消费者利益，削弱经济增长。</a:t>
            </a:r>
            <a:endParaRPr lang="en-US" altLang="zh-CN" sz="1200" b="0" i="0" kern="1200" dirty="0" smtClean="0">
              <a:solidFill>
                <a:schemeClr val="tx1"/>
              </a:solidFill>
              <a:effectLst/>
              <a:latin typeface="+mn-lt"/>
              <a:ea typeface="+mn-ea"/>
              <a:cs typeface="+mn-cs"/>
            </a:endParaRPr>
          </a:p>
          <a:p>
            <a:pPr marL="0" indent="0">
              <a:buFontTx/>
              <a:buNone/>
            </a:pPr>
            <a:endParaRPr lang="en-US" dirty="0" smtClean="0"/>
          </a:p>
          <a:p>
            <a:pPr marL="0" indent="0">
              <a:buFontTx/>
              <a:buNone/>
            </a:pPr>
            <a:r>
              <a:rPr lang="en-US" dirty="0" smtClean="0"/>
              <a:t>Turning to inflation, </a:t>
            </a:r>
            <a:r>
              <a:rPr lang="en-US" baseline="0" dirty="0" smtClean="0"/>
              <a:t>we believe that it has certainly peaked in the US. However, we see signs of fresh risks for last mile inflation. The chart shows two cost push indicators and G4 inflation. </a:t>
            </a:r>
          </a:p>
          <a:p>
            <a:pPr marL="0" indent="0">
              <a:buFontTx/>
              <a:buNone/>
            </a:pPr>
            <a:r>
              <a:rPr lang="en-US" baseline="0" dirty="0" smtClean="0"/>
              <a:t>The cost indicators show that global freight costs, energy costs and raw materials such as metals are that were declining have started to increase in late 2023 and early 2024 . Typically, the more upstream costs have a 6 months lag between the cost shocks and end consumer prices. As such, we warn of a bumpy inflation path which not only complicate policy but also hurts consumers and dents economic growth.</a:t>
            </a:r>
          </a:p>
          <a:p>
            <a:pPr marL="0" indent="0">
              <a:buFontTx/>
              <a:buNone/>
            </a:pPr>
            <a:endParaRPr lang="en-US" baseline="0" dirty="0" smtClean="0"/>
          </a:p>
          <a:p>
            <a:pPr marL="0" indent="0">
              <a:buFontTx/>
              <a:buNone/>
            </a:pPr>
            <a:endParaRPr lang="en-SG" dirty="0"/>
          </a:p>
        </p:txBody>
      </p:sp>
      <p:sp>
        <p:nvSpPr>
          <p:cNvPr id="4" name="Slide Number Placeholder 3"/>
          <p:cNvSpPr>
            <a:spLocks noGrp="1"/>
          </p:cNvSpPr>
          <p:nvPr>
            <p:ph type="sldNum" sz="quarter" idx="10"/>
          </p:nvPr>
        </p:nvSpPr>
        <p:spPr/>
        <p:txBody>
          <a:bodyPr/>
          <a:lstStyle/>
          <a:p>
            <a:fld id="{91AA9BE4-5103-0B4A-B9FD-498748EB1049}" type="slidenum">
              <a:rPr lang="en-US" smtClean="0"/>
              <a:pPr/>
              <a:t>4</a:t>
            </a:fld>
            <a:endParaRPr lang="en-US" dirty="0"/>
          </a:p>
        </p:txBody>
      </p:sp>
    </p:spTree>
    <p:extLst>
      <p:ext uri="{BB962C8B-B14F-4D97-AF65-F5344CB8AC3E}">
        <p14:creationId xmlns:p14="http://schemas.microsoft.com/office/powerpoint/2010/main" val="417992023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zh-CN" altLang="en-US" sz="1200" b="0" i="0" kern="1200" dirty="0" smtClean="0">
                <a:solidFill>
                  <a:schemeClr val="tx1"/>
                </a:solidFill>
                <a:effectLst/>
                <a:latin typeface="+mn-lt"/>
                <a:ea typeface="+mn-ea"/>
                <a:cs typeface="+mn-cs"/>
              </a:rPr>
              <a:t>现在让我们讨论美元的整体前景。在我们看来，美元空头指望美联储降息是一种策略，而不是保证。我们比较美国和欧元区的利差，当美国提供更好的利差时，美元指数上升。如果想要美元走弱，就一定希望欧洲央行比美联储更强硬。问题是，鉴于欧元区经济增长疲弱，这让人怀疑欧洲央行到底能比美联储强硬多少</a:t>
            </a:r>
            <a:r>
              <a:rPr lang="en-US" altLang="zh-CN" sz="1200" b="0" i="0" kern="1200" dirty="0" smtClean="0">
                <a:solidFill>
                  <a:schemeClr val="tx1"/>
                </a:solidFill>
                <a:effectLst/>
                <a:latin typeface="+mn-lt"/>
                <a:ea typeface="+mn-ea"/>
                <a:cs typeface="+mn-cs"/>
              </a:rPr>
              <a:t>?</a:t>
            </a:r>
            <a:r>
              <a:rPr lang="zh-CN" altLang="en-US" sz="1200" b="0" i="0" kern="1200" dirty="0" smtClean="0">
                <a:solidFill>
                  <a:schemeClr val="tx1"/>
                </a:solidFill>
                <a:effectLst/>
                <a:latin typeface="+mn-lt"/>
                <a:ea typeface="+mn-ea"/>
                <a:cs typeface="+mn-cs"/>
              </a:rPr>
              <a:t> 与美国相比，欧洲的经济状况更糟，欧洲央行甚至可能在美联储之前降息。其实在欧洲瑞士央行已经降息了。即使美联储主导降息的基本假设成立，我们也要记住，美联储的加息幅度比七国集团其他央行都要高。这个起点也很重要。这是利差的侵蚀，但即使在第一次降息后，美国的利差仍为正。随后，如果出现竞争性转向，其它央行也加入降息行列，那么相对于美国的息差实际上就可以维持。因此，即使抛售美元的趋势是相关的，这也不是直截了当。</a:t>
            </a:r>
            <a:endParaRPr kumimoji="1" lang="en-US" altLang="ja-JP" baseline="0" dirty="0" smtClean="0"/>
          </a:p>
          <a:p>
            <a:r>
              <a:rPr kumimoji="1" lang="en-US" altLang="ja-JP" baseline="0" dirty="0" smtClean="0"/>
              <a:t>Let us move on to the broad USD outlook proper. </a:t>
            </a:r>
          </a:p>
          <a:p>
            <a:r>
              <a:rPr kumimoji="1" lang="en-US" altLang="ja-JP" baseline="0" dirty="0" smtClean="0"/>
              <a:t>In our opinion, USD bears are counting on Fed cuts is a gambit not a guarantee. </a:t>
            </a:r>
          </a:p>
          <a:p>
            <a:r>
              <a:rPr kumimoji="1" lang="en-US" altLang="ja-JP" baseline="0" dirty="0" smtClean="0"/>
              <a:t>We compare the US and EZ spreads, when the US provides a better spread, the USD index goes up. </a:t>
            </a:r>
          </a:p>
          <a:p>
            <a:r>
              <a:rPr kumimoji="1" lang="en-US" altLang="ja-JP" baseline="0" dirty="0" smtClean="0"/>
              <a:t>Going for a weaker USD, one must hope that ECB is more hawkish than the Fed. </a:t>
            </a:r>
          </a:p>
          <a:p>
            <a:r>
              <a:rPr kumimoji="1" lang="en-US" altLang="ja-JP" baseline="0" dirty="0" smtClean="0"/>
              <a:t>The problem is that given the weak growth picture in the Eurozone, it throws doubt over how much more hawkish than the Fed, can the ECB really be?</a:t>
            </a:r>
          </a:p>
          <a:p>
            <a:r>
              <a:rPr kumimoji="1" lang="en-US" altLang="ja-JP" baseline="0" dirty="0" smtClean="0"/>
              <a:t>With the harsher economic deterioration In Europe, it remains to be seen in terms of timing of cuts, it might even end up that the ECB might be even cut before the Fed. Let us not forget that SNB has already cut rates. </a:t>
            </a:r>
          </a:p>
          <a:p>
            <a:r>
              <a:rPr kumimoji="1" lang="en-US" altLang="ja-JP" baseline="0" dirty="0" smtClean="0"/>
              <a:t>Even if the base case of a Fed led rate cut takes hold, let us remember that the Fed has hiked more than the rest of the G7 central banks. This starting point matters as well. It is a erosion of spread but the US hold a positive spread even after the first cut.</a:t>
            </a:r>
          </a:p>
          <a:p>
            <a:r>
              <a:rPr kumimoji="1" lang="en-US" altLang="ja-JP" baseline="0" dirty="0" smtClean="0"/>
              <a:t>Subsequently, if a competitive pivot takes hold</a:t>
            </a:r>
            <a:r>
              <a:rPr kumimoji="1" lang="zh-CN" altLang="en-US" baseline="0" dirty="0" smtClean="0"/>
              <a:t>，</a:t>
            </a:r>
            <a:r>
              <a:rPr kumimoji="1" lang="en-US" altLang="ja-JP" baseline="0" dirty="0" smtClean="0"/>
              <a:t> essentially </a:t>
            </a:r>
            <a:r>
              <a:rPr kumimoji="1" lang="en-US" altLang="zh-CN" baseline="0" dirty="0" smtClean="0"/>
              <a:t>with</a:t>
            </a:r>
            <a:r>
              <a:rPr kumimoji="1" lang="en-US" altLang="ja-JP" baseline="0" dirty="0" smtClean="0"/>
              <a:t> other central banks joining in the cuts then the spreads relative to the US can in fact be maintained. </a:t>
            </a:r>
          </a:p>
          <a:p>
            <a:r>
              <a:rPr kumimoji="1" lang="en-US" altLang="ja-JP" baseline="0" dirty="0" smtClean="0"/>
              <a:t>As such, even as the tendency to sell off USD is relevant, that is far from straight forward.</a:t>
            </a:r>
          </a:p>
          <a:p>
            <a:endParaRPr kumimoji="1" lang="ja-JP" altLang="en-US" dirty="0"/>
          </a:p>
        </p:txBody>
      </p:sp>
      <p:sp>
        <p:nvSpPr>
          <p:cNvPr id="4" name="スライド番号プレースホルダー 3"/>
          <p:cNvSpPr>
            <a:spLocks noGrp="1"/>
          </p:cNvSpPr>
          <p:nvPr>
            <p:ph type="sldNum" sz="quarter" idx="10"/>
          </p:nvPr>
        </p:nvSpPr>
        <p:spPr/>
        <p:txBody>
          <a:bodyPr/>
          <a:lstStyle/>
          <a:p>
            <a:fld id="{625D18CA-AFE0-409B-9D05-CCEF5AA36055}" type="slidenum">
              <a:rPr lang="en-SG" smtClean="0"/>
              <a:t>5</a:t>
            </a:fld>
            <a:endParaRPr lang="en-SG" dirty="0"/>
          </a:p>
        </p:txBody>
      </p:sp>
    </p:spTree>
    <p:extLst>
      <p:ext uri="{BB962C8B-B14F-4D97-AF65-F5344CB8AC3E}">
        <p14:creationId xmlns:p14="http://schemas.microsoft.com/office/powerpoint/2010/main" val="269656526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8A1AE9B-5797-809F-4C65-8D66C62E5F4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2B2653F-9D8F-27C4-DC98-4969DC74DD0E}"/>
              </a:ext>
            </a:extLst>
          </p:cNvPr>
          <p:cNvSpPr>
            <a:spLocks noGrp="1" noRot="1" noChangeAspect="1"/>
          </p:cNvSpPr>
          <p:nvPr>
            <p:ph type="sldImg"/>
          </p:nvPr>
        </p:nvSpPr>
        <p:spPr>
          <a:xfrm>
            <a:off x="854075" y="744538"/>
            <a:ext cx="4960938" cy="3722687"/>
          </a:xfrm>
        </p:spPr>
      </p:sp>
      <p:sp>
        <p:nvSpPr>
          <p:cNvPr id="3" name="Notes Placeholder 2">
            <a:extLst>
              <a:ext uri="{FF2B5EF4-FFF2-40B4-BE49-F238E27FC236}">
                <a16:creationId xmlns:a16="http://schemas.microsoft.com/office/drawing/2014/main" id="{1EBBBAE7-03CC-779F-9A17-4846EA17952E}"/>
              </a:ext>
            </a:extLst>
          </p:cNvPr>
          <p:cNvSpPr>
            <a:spLocks noGrp="1"/>
          </p:cNvSpPr>
          <p:nvPr>
            <p:ph type="body" idx="1"/>
          </p:nvPr>
        </p:nvSpPr>
        <p:spPr/>
        <p:txBody>
          <a:bodyPr/>
          <a:lstStyle/>
          <a:p>
            <a:r>
              <a:rPr lang="zh-CN" altLang="en-US" sz="1200" b="0" i="0" kern="1200" dirty="0" smtClean="0">
                <a:solidFill>
                  <a:schemeClr val="tx1"/>
                </a:solidFill>
                <a:effectLst/>
                <a:latin typeface="+mn-lt"/>
                <a:ea typeface="+mn-ea"/>
                <a:cs typeface="+mn-cs"/>
              </a:rPr>
              <a:t>我将从分享我们对中国央行的看法开始中国部分。首先，我们必须承认，自</a:t>
            </a:r>
            <a:r>
              <a:rPr lang="en-US" altLang="zh-CN" sz="1200" b="0" i="0" kern="1200" dirty="0" smtClean="0">
                <a:solidFill>
                  <a:schemeClr val="tx1"/>
                </a:solidFill>
                <a:effectLst/>
                <a:latin typeface="+mn-lt"/>
                <a:ea typeface="+mn-ea"/>
                <a:cs typeface="+mn-cs"/>
              </a:rPr>
              <a:t>2023</a:t>
            </a:r>
            <a:r>
              <a:rPr lang="zh-CN" altLang="en-US" sz="1200" b="0" i="0" kern="1200" dirty="0" smtClean="0">
                <a:solidFill>
                  <a:schemeClr val="tx1"/>
                </a:solidFill>
                <a:effectLst/>
                <a:latin typeface="+mn-lt"/>
                <a:ea typeface="+mn-ea"/>
                <a:cs typeface="+mn-cs"/>
              </a:rPr>
              <a:t>年年中以来，人民币定盘价一直处于溢价状态。但是中国央行支持人民币的能力绝对不是万灵药。它甚至可能只是掩盖了一些尚未解决的潜在问题。人民币需要中国央行的支撑，其实是表现了明显缺乏独立人民币信心的严厉声明。中国央行的行动也倾向于将人民币兑美元汇率稳定在</a:t>
            </a:r>
            <a:r>
              <a:rPr lang="en-US" altLang="zh-CN" sz="1200" b="0" i="0" kern="1200" dirty="0" smtClean="0">
                <a:solidFill>
                  <a:schemeClr val="tx1"/>
                </a:solidFill>
                <a:effectLst/>
                <a:latin typeface="+mn-lt"/>
                <a:ea typeface="+mn-ea"/>
                <a:cs typeface="+mn-cs"/>
              </a:rPr>
              <a:t>7.2</a:t>
            </a:r>
            <a:r>
              <a:rPr lang="zh-CN" altLang="en-US" sz="1200" b="0" i="0" kern="1200" dirty="0" smtClean="0">
                <a:solidFill>
                  <a:schemeClr val="tx1"/>
                </a:solidFill>
                <a:effectLst/>
                <a:latin typeface="+mn-lt"/>
                <a:ea typeface="+mn-ea"/>
                <a:cs typeface="+mn-cs"/>
              </a:rPr>
              <a:t>，而不是引发反弹</a:t>
            </a:r>
            <a:r>
              <a:rPr lang="zh-CN" altLang="en-US" sz="1200" b="0" i="0" kern="1200" dirty="0" smtClean="0">
                <a:solidFill>
                  <a:schemeClr val="tx1"/>
                </a:solidFill>
                <a:effectLst/>
                <a:latin typeface="+mn-lt"/>
                <a:ea typeface="+mn-ea"/>
                <a:cs typeface="+mn-cs"/>
              </a:rPr>
              <a:t>。因此，人民币多头不应对中国央行的强势中间价过于乐观。</a:t>
            </a:r>
            <a:endParaRPr lang="en-US" altLang="zh-CN" sz="1200" b="0" i="0" kern="1200" dirty="0" smtClean="0">
              <a:solidFill>
                <a:schemeClr val="tx1"/>
              </a:solidFill>
              <a:effectLst/>
              <a:latin typeface="+mn-lt"/>
              <a:ea typeface="+mn-ea"/>
              <a:cs typeface="+mn-cs"/>
            </a:endParaRPr>
          </a:p>
          <a:p>
            <a:endParaRPr lang="en-US" altLang="zh-CN" sz="1200" b="0" i="0" kern="1200" dirty="0" smtClean="0">
              <a:solidFill>
                <a:schemeClr val="tx1"/>
              </a:solidFill>
              <a:effectLst/>
              <a:latin typeface="+mn-lt"/>
              <a:ea typeface="+mn-ea"/>
              <a:cs typeface="+mn-cs"/>
            </a:endParaRPr>
          </a:p>
          <a:p>
            <a:r>
              <a:rPr lang="en-US" altLang="zh-CN" sz="1200" b="0" i="0" kern="1200" dirty="0" smtClean="0">
                <a:solidFill>
                  <a:schemeClr val="tx1"/>
                </a:solidFill>
                <a:effectLst/>
                <a:latin typeface="+mn-lt"/>
                <a:ea typeface="+mn-ea"/>
                <a:cs typeface="+mn-cs"/>
              </a:rPr>
              <a:t>I will start</a:t>
            </a:r>
            <a:r>
              <a:rPr lang="en-US" altLang="zh-CN" sz="1200" b="0" i="0" kern="1200" baseline="0" dirty="0" smtClean="0">
                <a:solidFill>
                  <a:schemeClr val="tx1"/>
                </a:solidFill>
                <a:effectLst/>
                <a:latin typeface="+mn-lt"/>
                <a:ea typeface="+mn-ea"/>
                <a:cs typeface="+mn-cs"/>
              </a:rPr>
              <a:t> off the China section by sharing our thoughts on the </a:t>
            </a:r>
            <a:r>
              <a:rPr lang="en-US" altLang="zh-CN" sz="1200" b="0" i="0" kern="1200" baseline="0" dirty="0" err="1" smtClean="0">
                <a:solidFill>
                  <a:schemeClr val="tx1"/>
                </a:solidFill>
                <a:effectLst/>
                <a:latin typeface="+mn-lt"/>
                <a:ea typeface="+mn-ea"/>
                <a:cs typeface="+mn-cs"/>
              </a:rPr>
              <a:t>PBoC</a:t>
            </a:r>
            <a:r>
              <a:rPr lang="en-US" altLang="zh-CN" sz="1200" b="0" i="0" kern="1200" baseline="0" dirty="0" smtClean="0">
                <a:solidFill>
                  <a:schemeClr val="tx1"/>
                </a:solidFill>
                <a:effectLst/>
                <a:latin typeface="+mn-lt"/>
                <a:ea typeface="+mn-ea"/>
                <a:cs typeface="+mn-cs"/>
              </a:rPr>
              <a:t> and the RMB. First, it is important to acknowledge that CNY fixing has been at a premium since mid-2023. </a:t>
            </a:r>
            <a:endParaRPr lang="en-SG" sz="1200" b="0" i="0" u="none" strike="noStrike" kern="1200" baseline="0" dirty="0" smtClean="0">
              <a:solidFill>
                <a:schemeClr val="tx1"/>
              </a:solidFill>
              <a:latin typeface="+mn-lt"/>
              <a:ea typeface="+mn-ea"/>
              <a:cs typeface="+mn-cs"/>
            </a:endParaRPr>
          </a:p>
          <a:p>
            <a:r>
              <a:rPr lang="en-SG" sz="1200" b="0" i="0" u="none" strike="noStrike" kern="1200" baseline="0" dirty="0" smtClean="0">
                <a:solidFill>
                  <a:schemeClr val="tx1"/>
                </a:solidFill>
                <a:latin typeface="+mn-lt"/>
                <a:ea typeface="+mn-ea"/>
                <a:cs typeface="+mn-cs"/>
              </a:rPr>
              <a:t> T</a:t>
            </a:r>
            <a:r>
              <a:rPr lang="en-US" sz="1200" b="0" i="0" u="none" strike="noStrike" kern="1200" baseline="0" dirty="0" smtClean="0">
                <a:solidFill>
                  <a:schemeClr val="tx1"/>
                </a:solidFill>
                <a:latin typeface="+mn-lt"/>
                <a:ea typeface="+mn-ea"/>
                <a:cs typeface="+mn-cs"/>
              </a:rPr>
              <a:t>he </a:t>
            </a:r>
            <a:r>
              <a:rPr lang="en-US" sz="1200" b="0" i="0" u="none" strike="noStrike" kern="1200" baseline="0" dirty="0" err="1" smtClean="0">
                <a:solidFill>
                  <a:schemeClr val="tx1"/>
                </a:solidFill>
                <a:latin typeface="+mn-lt"/>
                <a:ea typeface="+mn-ea"/>
                <a:cs typeface="+mn-cs"/>
              </a:rPr>
              <a:t>PBoC’s</a:t>
            </a:r>
            <a:r>
              <a:rPr lang="en-US" sz="1200" b="0" i="0" u="none" strike="noStrike" kern="1200" baseline="0" dirty="0" smtClean="0">
                <a:solidFill>
                  <a:schemeClr val="tx1"/>
                </a:solidFill>
                <a:latin typeface="+mn-lt"/>
                <a:ea typeface="+mn-ea"/>
                <a:cs typeface="+mn-cs"/>
              </a:rPr>
              <a:t> </a:t>
            </a:r>
            <a:r>
              <a:rPr lang="en-US" sz="1200" b="1" i="0" u="none" strike="noStrike" kern="1200" baseline="0" dirty="0" smtClean="0">
                <a:solidFill>
                  <a:schemeClr val="tx1"/>
                </a:solidFill>
                <a:latin typeface="+mn-lt"/>
                <a:ea typeface="+mn-ea"/>
                <a:cs typeface="+mn-cs"/>
              </a:rPr>
              <a:t>ability to backstop CNY is categorically not a panacea</a:t>
            </a:r>
            <a:r>
              <a:rPr lang="en-US" sz="1200" b="0" i="0" u="none" strike="noStrike" kern="1200" baseline="0" dirty="0" smtClean="0">
                <a:solidFill>
                  <a:schemeClr val="tx1"/>
                </a:solidFill>
                <a:latin typeface="+mn-lt"/>
                <a:ea typeface="+mn-ea"/>
                <a:cs typeface="+mn-cs"/>
              </a:rPr>
              <a:t>. It may </a:t>
            </a:r>
            <a:r>
              <a:rPr lang="en-US" sz="1200" b="0" i="1" u="none" strike="noStrike" kern="1200" baseline="0" dirty="0" smtClean="0">
                <a:solidFill>
                  <a:schemeClr val="tx1"/>
                </a:solidFill>
                <a:latin typeface="+mn-lt"/>
                <a:ea typeface="+mn-ea"/>
                <a:cs typeface="+mn-cs"/>
              </a:rPr>
              <a:t>merely conceal an unresolved underlying problem.</a:t>
            </a:r>
            <a:r>
              <a:rPr lang="en-SG" sz="1200" b="0" i="0" u="none" strike="noStrike" kern="1200" baseline="0" dirty="0" smtClean="0">
                <a:solidFill>
                  <a:schemeClr val="tx1"/>
                </a:solidFill>
                <a:latin typeface="+mn-lt"/>
                <a:ea typeface="+mn-ea"/>
                <a:cs typeface="+mn-cs"/>
              </a:rPr>
              <a:t> </a:t>
            </a:r>
            <a:r>
              <a:rPr lang="en-US" sz="1200" b="0" i="0" u="none" strike="noStrike" kern="1200" baseline="0" dirty="0" smtClean="0">
                <a:solidFill>
                  <a:schemeClr val="tx1"/>
                </a:solidFill>
                <a:latin typeface="+mn-lt"/>
                <a:ea typeface="+mn-ea"/>
                <a:cs typeface="+mn-cs"/>
              </a:rPr>
              <a:t>The </a:t>
            </a:r>
            <a:r>
              <a:rPr lang="en-US" sz="1200" b="1" i="0" u="none" strike="noStrike" kern="1200" baseline="0" dirty="0" smtClean="0">
                <a:solidFill>
                  <a:schemeClr val="tx1"/>
                </a:solidFill>
                <a:latin typeface="+mn-lt"/>
                <a:ea typeface="+mn-ea"/>
                <a:cs typeface="+mn-cs"/>
              </a:rPr>
              <a:t>ostensible need for </a:t>
            </a:r>
            <a:r>
              <a:rPr lang="en-US" sz="1200" b="1" i="0" u="none" strike="noStrike" kern="1200" baseline="0" dirty="0" err="1" smtClean="0">
                <a:solidFill>
                  <a:schemeClr val="tx1"/>
                </a:solidFill>
                <a:latin typeface="+mn-lt"/>
                <a:ea typeface="+mn-ea"/>
                <a:cs typeface="+mn-cs"/>
              </a:rPr>
              <a:t>PBoC</a:t>
            </a:r>
            <a:r>
              <a:rPr lang="en-US" sz="1200" b="1" i="0" u="none" strike="noStrike" kern="1200" baseline="0" dirty="0" smtClean="0">
                <a:solidFill>
                  <a:schemeClr val="tx1"/>
                </a:solidFill>
                <a:latin typeface="+mn-lt"/>
                <a:ea typeface="+mn-ea"/>
                <a:cs typeface="+mn-cs"/>
              </a:rPr>
              <a:t> crutch </a:t>
            </a:r>
            <a:r>
              <a:rPr lang="en-US" sz="1200" b="0" i="0" u="none" strike="noStrike" kern="1200" baseline="0" dirty="0" smtClean="0">
                <a:solidFill>
                  <a:schemeClr val="tx1"/>
                </a:solidFill>
                <a:latin typeface="+mn-lt"/>
                <a:ea typeface="+mn-ea"/>
                <a:cs typeface="+mn-cs"/>
              </a:rPr>
              <a:t>is a scathing statement of a </a:t>
            </a:r>
            <a:r>
              <a:rPr lang="en-US" sz="1200" b="1" i="0" u="none" strike="noStrike" kern="1200" baseline="0" dirty="0" smtClean="0">
                <a:solidFill>
                  <a:schemeClr val="tx1"/>
                </a:solidFill>
                <a:latin typeface="+mn-lt"/>
                <a:ea typeface="+mn-ea"/>
                <a:cs typeface="+mn-cs"/>
              </a:rPr>
              <a:t>conspicuous absence of stand-alone CNY confidence. As such, CNY bulls should not be overly optimistic about the strong </a:t>
            </a:r>
            <a:r>
              <a:rPr lang="en-US" sz="1200" b="1" i="0" u="none" strike="noStrike" kern="1200" baseline="0" dirty="0" err="1" smtClean="0">
                <a:solidFill>
                  <a:schemeClr val="tx1"/>
                </a:solidFill>
                <a:latin typeface="+mn-lt"/>
                <a:ea typeface="+mn-ea"/>
                <a:cs typeface="+mn-cs"/>
              </a:rPr>
              <a:t>PbOC</a:t>
            </a:r>
            <a:r>
              <a:rPr lang="en-US" sz="1200" b="1" i="0" u="none" strike="noStrike" kern="1200" baseline="0" dirty="0" smtClean="0">
                <a:solidFill>
                  <a:schemeClr val="tx1"/>
                </a:solidFill>
                <a:latin typeface="+mn-lt"/>
                <a:ea typeface="+mn-ea"/>
                <a:cs typeface="+mn-cs"/>
              </a:rPr>
              <a:t> fixing.</a:t>
            </a:r>
          </a:p>
          <a:p>
            <a:r>
              <a:rPr lang="en-US" sz="1200" b="1" i="0" u="none" strike="noStrike" kern="1200" baseline="0" dirty="0" smtClean="0">
                <a:solidFill>
                  <a:schemeClr val="tx1"/>
                </a:solidFill>
                <a:latin typeface="+mn-lt"/>
                <a:ea typeface="+mn-ea"/>
                <a:cs typeface="+mn-cs"/>
              </a:rPr>
              <a:t>Regarding the probability of policy easing by the </a:t>
            </a:r>
            <a:r>
              <a:rPr lang="en-US" sz="1200" b="1" i="0" u="none" strike="noStrike" kern="1200" baseline="0" dirty="0" err="1" smtClean="0">
                <a:solidFill>
                  <a:schemeClr val="tx1"/>
                </a:solidFill>
                <a:latin typeface="+mn-lt"/>
                <a:ea typeface="+mn-ea"/>
                <a:cs typeface="+mn-cs"/>
              </a:rPr>
              <a:t>PBoC</a:t>
            </a:r>
            <a:r>
              <a:rPr lang="en-US" sz="1200" b="1" i="0" u="none" strike="noStrike" kern="1200" baseline="0" dirty="0" smtClean="0">
                <a:solidFill>
                  <a:schemeClr val="tx1"/>
                </a:solidFill>
                <a:latin typeface="+mn-lt"/>
                <a:ea typeface="+mn-ea"/>
                <a:cs typeface="+mn-cs"/>
              </a:rPr>
              <a:t>, the need to ensure RMB stability and financial market stability imply that policy rate cuts remain a tricky proposition. </a:t>
            </a:r>
            <a:endParaRPr lang="en-SG" sz="1200" b="0" i="0" u="none" strike="noStrike" kern="1200" baseline="0" dirty="0" smtClean="0">
              <a:solidFill>
                <a:schemeClr val="tx1"/>
              </a:solidFill>
              <a:latin typeface="+mn-lt"/>
              <a:ea typeface="+mn-ea"/>
              <a:cs typeface="+mn-cs"/>
            </a:endParaRPr>
          </a:p>
          <a:p>
            <a:r>
              <a:rPr lang="en-US" sz="1200" b="0" i="0" u="none" strike="noStrike" kern="1200" baseline="0" dirty="0" smtClean="0">
                <a:solidFill>
                  <a:schemeClr val="tx1"/>
                </a:solidFill>
                <a:latin typeface="+mn-lt"/>
                <a:ea typeface="+mn-ea"/>
                <a:cs typeface="+mn-cs"/>
              </a:rPr>
              <a:t>The </a:t>
            </a:r>
            <a:r>
              <a:rPr lang="en-US" sz="1200" b="0" i="0" u="none" strike="noStrike" kern="1200" baseline="0" dirty="0" err="1" smtClean="0">
                <a:solidFill>
                  <a:schemeClr val="tx1"/>
                </a:solidFill>
                <a:latin typeface="+mn-lt"/>
                <a:ea typeface="+mn-ea"/>
                <a:cs typeface="+mn-cs"/>
              </a:rPr>
              <a:t>PBoC</a:t>
            </a:r>
            <a:r>
              <a:rPr lang="en-US" sz="1200" b="0" i="0" u="none" strike="noStrike" kern="1200" baseline="0" dirty="0" smtClean="0">
                <a:solidFill>
                  <a:schemeClr val="tx1"/>
                </a:solidFill>
                <a:latin typeface="+mn-lt"/>
                <a:ea typeface="+mn-ea"/>
                <a:cs typeface="+mn-cs"/>
              </a:rPr>
              <a:t> may have to resort to a </a:t>
            </a:r>
            <a:r>
              <a:rPr lang="en-US" sz="1200" b="1" i="0" u="none" strike="noStrike" kern="1200" baseline="0" dirty="0" smtClean="0">
                <a:solidFill>
                  <a:schemeClr val="tx1"/>
                </a:solidFill>
                <a:latin typeface="+mn-lt"/>
                <a:ea typeface="+mn-ea"/>
                <a:cs typeface="+mn-cs"/>
              </a:rPr>
              <a:t>suite of targeted and calibrated easing </a:t>
            </a:r>
            <a:r>
              <a:rPr lang="en-US" sz="1200" b="0" i="0" u="none" strike="noStrike" kern="1200" baseline="0" dirty="0" smtClean="0">
                <a:solidFill>
                  <a:schemeClr val="tx1"/>
                </a:solidFill>
                <a:latin typeface="+mn-lt"/>
                <a:ea typeface="+mn-ea"/>
                <a:cs typeface="+mn-cs"/>
              </a:rPr>
              <a:t>for the time-being. These include, but are not limited to, </a:t>
            </a:r>
            <a:r>
              <a:rPr lang="en-US" sz="1200" b="0" i="1" u="none" strike="noStrike" kern="1200" baseline="0" dirty="0" smtClean="0">
                <a:solidFill>
                  <a:schemeClr val="tx1"/>
                </a:solidFill>
                <a:latin typeface="+mn-lt"/>
                <a:ea typeface="+mn-ea"/>
                <a:cs typeface="+mn-cs"/>
              </a:rPr>
              <a:t>RRR cuts supplemented by credit quota-type of tools </a:t>
            </a:r>
            <a:r>
              <a:rPr lang="en-US" sz="1200" b="0" i="0" u="none" strike="noStrike" kern="1200" baseline="0" dirty="0" smtClean="0">
                <a:solidFill>
                  <a:schemeClr val="tx1"/>
                </a:solidFill>
                <a:latin typeface="+mn-lt"/>
                <a:ea typeface="+mn-ea"/>
                <a:cs typeface="+mn-cs"/>
              </a:rPr>
              <a:t>to encourage bank lending. </a:t>
            </a:r>
          </a:p>
          <a:p>
            <a:endParaRPr lang="en-SG" sz="1200" b="0" i="0" u="none" strike="noStrike" kern="1200" baseline="0" dirty="0" smtClean="0">
              <a:solidFill>
                <a:schemeClr val="tx1"/>
              </a:solidFill>
              <a:latin typeface="+mn-lt"/>
              <a:ea typeface="+mn-ea"/>
              <a:cs typeface="+mn-cs"/>
            </a:endParaRPr>
          </a:p>
          <a:p>
            <a:r>
              <a:rPr lang="en-SG" sz="1200" b="0" i="0" u="none" strike="noStrike" kern="1200" baseline="0" dirty="0" smtClean="0">
                <a:solidFill>
                  <a:schemeClr val="tx1"/>
                </a:solidFill>
                <a:latin typeface="+mn-lt"/>
                <a:ea typeface="+mn-ea"/>
                <a:cs typeface="+mn-cs"/>
              </a:rPr>
              <a:t>  </a:t>
            </a:r>
          </a:p>
          <a:p>
            <a:endParaRPr lang="en-US" sz="1200" b="1" i="0" u="none" strike="noStrike" kern="1200" baseline="0" dirty="0" smtClean="0">
              <a:solidFill>
                <a:schemeClr val="tx1"/>
              </a:solidFill>
              <a:latin typeface="+mn-lt"/>
              <a:ea typeface="+mn-ea"/>
              <a:cs typeface="+mn-cs"/>
            </a:endParaRPr>
          </a:p>
          <a:p>
            <a:r>
              <a:rPr lang="en-US" sz="1200" b="1" i="0" u="none" strike="noStrike" kern="1200" baseline="0" dirty="0" smtClean="0">
                <a:solidFill>
                  <a:schemeClr val="tx1"/>
                </a:solidFill>
                <a:latin typeface="+mn-lt"/>
                <a:ea typeface="+mn-ea"/>
                <a:cs typeface="+mn-cs"/>
              </a:rPr>
              <a:t> </a:t>
            </a:r>
            <a:endParaRPr lang="en-US" sz="1200" b="0" i="0" u="none" strike="noStrike" kern="1200" baseline="0" dirty="0" smtClean="0">
              <a:solidFill>
                <a:schemeClr val="tx1"/>
              </a:solidFill>
              <a:latin typeface="+mn-lt"/>
              <a:ea typeface="+mn-ea"/>
              <a:cs typeface="+mn-cs"/>
            </a:endParaRPr>
          </a:p>
          <a:p>
            <a:endParaRPr lang="en-SG" sz="1200" b="0" i="0" u="none" strike="noStrike" kern="1200" baseline="0" dirty="0" smtClean="0">
              <a:solidFill>
                <a:schemeClr val="tx1"/>
              </a:solidFill>
              <a:latin typeface="+mn-lt"/>
              <a:ea typeface="+mn-ea"/>
              <a:cs typeface="+mn-cs"/>
            </a:endParaRPr>
          </a:p>
          <a:p>
            <a:r>
              <a:rPr lang="en-SG" sz="1200" b="0" i="0" u="none" strike="noStrike" kern="1200" baseline="0" dirty="0" smtClean="0">
                <a:solidFill>
                  <a:schemeClr val="tx1"/>
                </a:solidFill>
                <a:latin typeface="+mn-lt"/>
                <a:ea typeface="+mn-ea"/>
                <a:cs typeface="+mn-cs"/>
              </a:rPr>
              <a:t>  </a:t>
            </a:r>
          </a:p>
          <a:p>
            <a:r>
              <a:rPr lang="en-US" sz="1200" b="0" i="1" u="none" strike="noStrike" kern="1200" baseline="0" dirty="0" smtClean="0">
                <a:solidFill>
                  <a:schemeClr val="tx1"/>
                </a:solidFill>
                <a:latin typeface="+mn-lt"/>
                <a:ea typeface="+mn-ea"/>
                <a:cs typeface="+mn-cs"/>
              </a:rPr>
              <a:t> </a:t>
            </a:r>
            <a:endParaRPr lang="en-US" sz="1200" b="0" i="0" u="none" strike="noStrike" kern="1200" baseline="0" dirty="0" smtClean="0">
              <a:solidFill>
                <a:schemeClr val="tx1"/>
              </a:solidFill>
              <a:latin typeface="+mn-lt"/>
              <a:ea typeface="+mn-ea"/>
              <a:cs typeface="+mn-cs"/>
            </a:endParaRPr>
          </a:p>
          <a:p>
            <a:endParaRPr lang="en-SG" sz="1200" b="0" i="0" u="none" strike="noStrike" kern="1200" baseline="0" dirty="0" smtClean="0">
              <a:solidFill>
                <a:schemeClr val="tx1"/>
              </a:solidFill>
              <a:latin typeface="+mn-lt"/>
              <a:ea typeface="+mn-ea"/>
              <a:cs typeface="+mn-cs"/>
            </a:endParaRPr>
          </a:p>
          <a:p>
            <a:r>
              <a:rPr lang="en-SG" sz="1200" b="0" i="0" u="none" strike="noStrike" kern="1200" baseline="0" dirty="0" smtClean="0">
                <a:solidFill>
                  <a:schemeClr val="tx1"/>
                </a:solidFill>
                <a:latin typeface="+mn-lt"/>
                <a:ea typeface="+mn-ea"/>
                <a:cs typeface="+mn-cs"/>
              </a:rPr>
              <a:t>  </a:t>
            </a:r>
          </a:p>
          <a:p>
            <a:endParaRPr lang="en-US" sz="1200" b="0" i="0" u="none" strike="noStrike" kern="1200" baseline="0" dirty="0" smtClean="0">
              <a:solidFill>
                <a:schemeClr val="tx1"/>
              </a:solidFill>
              <a:latin typeface="+mn-lt"/>
              <a:ea typeface="+mn-ea"/>
              <a:cs typeface="+mn-cs"/>
            </a:endParaRPr>
          </a:p>
          <a:p>
            <a:endParaRPr lang="en-SG" sz="1200" b="0" i="0" u="none" strike="noStrike" kern="1200" baseline="0" dirty="0" smtClean="0">
              <a:solidFill>
                <a:schemeClr val="tx1"/>
              </a:solidFill>
              <a:latin typeface="+mn-lt"/>
              <a:ea typeface="+mn-ea"/>
              <a:cs typeface="+mn-cs"/>
            </a:endParaRPr>
          </a:p>
          <a:p>
            <a:r>
              <a:rPr lang="en-SG" sz="1200" b="0" i="0" u="none" strike="noStrike" kern="1200" baseline="0" dirty="0" smtClean="0">
                <a:solidFill>
                  <a:schemeClr val="tx1"/>
                </a:solidFill>
                <a:latin typeface="+mn-lt"/>
                <a:ea typeface="+mn-ea"/>
                <a:cs typeface="+mn-cs"/>
              </a:rPr>
              <a:t>  </a:t>
            </a:r>
          </a:p>
          <a:p>
            <a:pPr marL="0" indent="0">
              <a:buFontTx/>
              <a:buNone/>
            </a:pPr>
            <a:endParaRPr lang="en-US" altLang="zh-CN" sz="1200" b="0" i="0" kern="1200" baseline="0" dirty="0" smtClean="0">
              <a:solidFill>
                <a:schemeClr val="tx1"/>
              </a:solidFill>
              <a:effectLst/>
              <a:latin typeface="+mn-lt"/>
              <a:ea typeface="+mn-ea"/>
              <a:cs typeface="+mn-cs"/>
            </a:endParaRPr>
          </a:p>
        </p:txBody>
      </p:sp>
      <p:sp>
        <p:nvSpPr>
          <p:cNvPr id="4" name="Slide Number Placeholder 3">
            <a:extLst>
              <a:ext uri="{FF2B5EF4-FFF2-40B4-BE49-F238E27FC236}">
                <a16:creationId xmlns:a16="http://schemas.microsoft.com/office/drawing/2014/main" id="{132102FB-03F2-797E-8431-A8E1DE000D32}"/>
              </a:ext>
            </a:extLst>
          </p:cNvPr>
          <p:cNvSpPr>
            <a:spLocks noGrp="1"/>
          </p:cNvSpPr>
          <p:nvPr>
            <p:ph type="sldNum" sz="quarter" idx="10"/>
          </p:nvPr>
        </p:nvSpPr>
        <p:spPr/>
        <p:txBody>
          <a:bodyPr/>
          <a:lstStyle/>
          <a:p>
            <a:fld id="{91AA9BE4-5103-0B4A-B9FD-498748EB1049}" type="slidenum">
              <a:rPr lang="en-US" smtClean="0"/>
              <a:pPr/>
              <a:t>6</a:t>
            </a:fld>
            <a:endParaRPr lang="en-US" dirty="0"/>
          </a:p>
        </p:txBody>
      </p:sp>
    </p:spTree>
    <p:extLst>
      <p:ext uri="{BB962C8B-B14F-4D97-AF65-F5344CB8AC3E}">
        <p14:creationId xmlns:p14="http://schemas.microsoft.com/office/powerpoint/2010/main" val="253630100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8A1AE9B-5797-809F-4C65-8D66C62E5F4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2B2653F-9D8F-27C4-DC98-4969DC74DD0E}"/>
              </a:ext>
            </a:extLst>
          </p:cNvPr>
          <p:cNvSpPr>
            <a:spLocks noGrp="1" noRot="1" noChangeAspect="1"/>
          </p:cNvSpPr>
          <p:nvPr>
            <p:ph type="sldImg"/>
          </p:nvPr>
        </p:nvSpPr>
        <p:spPr>
          <a:xfrm>
            <a:off x="854075" y="744538"/>
            <a:ext cx="4960938" cy="3722687"/>
          </a:xfrm>
        </p:spPr>
      </p:sp>
      <p:sp>
        <p:nvSpPr>
          <p:cNvPr id="3" name="Notes Placeholder 2">
            <a:extLst>
              <a:ext uri="{FF2B5EF4-FFF2-40B4-BE49-F238E27FC236}">
                <a16:creationId xmlns:a16="http://schemas.microsoft.com/office/drawing/2014/main" id="{1EBBBAE7-03CC-779F-9A17-4846EA17952E}"/>
              </a:ext>
            </a:extLst>
          </p:cNvPr>
          <p:cNvSpPr>
            <a:spLocks noGrp="1"/>
          </p:cNvSpPr>
          <p:nvPr>
            <p:ph type="body" idx="1"/>
          </p:nvPr>
        </p:nvSpPr>
        <p:spPr/>
        <p:txBody>
          <a:bodyPr/>
          <a:lstStyle/>
          <a:p>
            <a:r>
              <a:rPr lang="zh-CN" altLang="en-US" sz="1200" b="0" i="0" kern="1200" dirty="0" smtClean="0">
                <a:solidFill>
                  <a:schemeClr val="tx1"/>
                </a:solidFill>
                <a:effectLst/>
                <a:latin typeface="+mn-lt"/>
                <a:ea typeface="+mn-ea"/>
                <a:cs typeface="+mn-cs"/>
              </a:rPr>
              <a:t>市场对中国第一季度的</a:t>
            </a:r>
            <a:r>
              <a:rPr lang="en-US" altLang="zh-CN" sz="1200" b="0" i="0" kern="1200" dirty="0" smtClean="0">
                <a:solidFill>
                  <a:schemeClr val="tx1"/>
                </a:solidFill>
                <a:effectLst/>
                <a:latin typeface="+mn-lt"/>
                <a:ea typeface="+mn-ea"/>
                <a:cs typeface="+mn-cs"/>
              </a:rPr>
              <a:t>GDP</a:t>
            </a:r>
            <a:r>
              <a:rPr lang="zh-CN" altLang="en-US" sz="1200" b="0" i="0" kern="1200" dirty="0" smtClean="0">
                <a:solidFill>
                  <a:schemeClr val="tx1"/>
                </a:solidFill>
                <a:effectLst/>
                <a:latin typeface="+mn-lt"/>
                <a:ea typeface="+mn-ea"/>
                <a:cs typeface="+mn-cs"/>
              </a:rPr>
              <a:t>增长表现不以为然，尽管</a:t>
            </a:r>
            <a:r>
              <a:rPr lang="en-US" altLang="zh-CN" sz="1200" b="0" i="0" kern="1200" dirty="0" smtClean="0">
                <a:solidFill>
                  <a:schemeClr val="tx1"/>
                </a:solidFill>
                <a:effectLst/>
                <a:latin typeface="+mn-lt"/>
                <a:ea typeface="+mn-ea"/>
                <a:cs typeface="+mn-cs"/>
              </a:rPr>
              <a:t>5.3%</a:t>
            </a:r>
            <a:r>
              <a:rPr lang="zh-CN" altLang="en-US" sz="1200" b="0" i="0" kern="1200" dirty="0" smtClean="0">
                <a:solidFill>
                  <a:schemeClr val="tx1"/>
                </a:solidFill>
                <a:effectLst/>
                <a:latin typeface="+mn-lt"/>
                <a:ea typeface="+mn-ea"/>
                <a:cs typeface="+mn-cs"/>
              </a:rPr>
              <a:t>的增长打破了市场的</a:t>
            </a:r>
            <a:r>
              <a:rPr lang="en-US" altLang="zh-CN" sz="1200" b="0" i="0" kern="1200" dirty="0" smtClean="0">
                <a:solidFill>
                  <a:schemeClr val="tx1"/>
                </a:solidFill>
                <a:effectLst/>
                <a:latin typeface="+mn-lt"/>
                <a:ea typeface="+mn-ea"/>
                <a:cs typeface="+mn-cs"/>
              </a:rPr>
              <a:t>4.8</a:t>
            </a:r>
            <a:r>
              <a:rPr lang="zh-CN" altLang="en-US" sz="1200" b="0" i="0" kern="1200" dirty="0" smtClean="0">
                <a:solidFill>
                  <a:schemeClr val="tx1"/>
                </a:solidFill>
                <a:effectLst/>
                <a:latin typeface="+mn-lt"/>
                <a:ea typeface="+mn-ea"/>
                <a:cs typeface="+mn-cs"/>
              </a:rPr>
              <a:t>的预期</a:t>
            </a:r>
            <a:r>
              <a:rPr lang="en-US" altLang="zh-CN" sz="1200" b="0" i="0" kern="1200" dirty="0" smtClean="0">
                <a:solidFill>
                  <a:schemeClr val="tx1"/>
                </a:solidFill>
                <a:effectLst/>
                <a:latin typeface="+mn-lt"/>
                <a:ea typeface="+mn-ea"/>
                <a:cs typeface="+mn-cs"/>
              </a:rPr>
              <a:t>, </a:t>
            </a:r>
            <a:r>
              <a:rPr lang="zh-CN" altLang="en-US" sz="1200" b="0" i="0" kern="1200" dirty="0" smtClean="0">
                <a:solidFill>
                  <a:schemeClr val="tx1"/>
                </a:solidFill>
                <a:effectLst/>
                <a:latin typeface="+mn-lt"/>
                <a:ea typeface="+mn-ea"/>
                <a:cs typeface="+mn-cs"/>
              </a:rPr>
              <a:t>人民币继续走弱。关键是，需求的软肋不过是证实了此前对人民币持续施压的质疑</a:t>
            </a:r>
            <a:r>
              <a:rPr lang="en-US" altLang="zh-CN" sz="1200" b="0" i="0" kern="1200" dirty="0" smtClean="0">
                <a:solidFill>
                  <a:schemeClr val="tx1"/>
                </a:solidFill>
                <a:effectLst/>
                <a:latin typeface="+mn-lt"/>
                <a:ea typeface="+mn-ea"/>
                <a:cs typeface="+mn-cs"/>
              </a:rPr>
              <a:t>. </a:t>
            </a:r>
            <a:endParaRPr lang="en-SG" sz="1200" b="0" i="0" u="none" strike="noStrike" kern="1200" baseline="0" dirty="0" smtClean="0">
              <a:solidFill>
                <a:schemeClr val="tx1"/>
              </a:solidFill>
              <a:latin typeface="+mn-lt"/>
              <a:ea typeface="+mn-ea"/>
              <a:cs typeface="+mn-cs"/>
            </a:endParaRPr>
          </a:p>
          <a:p>
            <a:r>
              <a:rPr lang="zh-CN" altLang="en-US" sz="1200" b="0" i="0" kern="1200" dirty="0" smtClean="0">
                <a:solidFill>
                  <a:schemeClr val="tx1"/>
                </a:solidFill>
                <a:effectLst/>
                <a:latin typeface="+mn-lt"/>
                <a:ea typeface="+mn-ea"/>
                <a:cs typeface="+mn-cs"/>
              </a:rPr>
              <a:t>根据</a:t>
            </a:r>
            <a:r>
              <a:rPr lang="en-US" altLang="zh-CN" sz="1200" b="0" i="0" kern="1200" dirty="0" smtClean="0">
                <a:solidFill>
                  <a:schemeClr val="tx1"/>
                </a:solidFill>
                <a:effectLst/>
                <a:latin typeface="+mn-lt"/>
                <a:ea typeface="+mn-ea"/>
                <a:cs typeface="+mn-cs"/>
              </a:rPr>
              <a:t>10</a:t>
            </a:r>
            <a:r>
              <a:rPr lang="zh-CN" altLang="en-US" sz="1200" b="0" i="0" kern="1200" dirty="0" smtClean="0">
                <a:solidFill>
                  <a:schemeClr val="tx1"/>
                </a:solidFill>
                <a:effectLst/>
                <a:latin typeface="+mn-lt"/>
                <a:ea typeface="+mn-ea"/>
                <a:cs typeface="+mn-cs"/>
              </a:rPr>
              <a:t>年的固定利率记录，最近，每周近</a:t>
            </a:r>
            <a:r>
              <a:rPr lang="en-US" altLang="zh-CN" sz="1200" b="0" i="0" kern="1200" dirty="0" smtClean="0">
                <a:solidFill>
                  <a:schemeClr val="tx1"/>
                </a:solidFill>
                <a:effectLst/>
                <a:latin typeface="+mn-lt"/>
                <a:ea typeface="+mn-ea"/>
                <a:cs typeface="+mn-cs"/>
              </a:rPr>
              <a:t>900</a:t>
            </a:r>
            <a:r>
              <a:rPr lang="zh-CN" altLang="en-US" sz="1200" b="0" i="0" kern="1200" dirty="0" smtClean="0">
                <a:solidFill>
                  <a:schemeClr val="tx1"/>
                </a:solidFill>
                <a:effectLst/>
                <a:latin typeface="+mn-lt"/>
                <a:ea typeface="+mn-ea"/>
                <a:cs typeface="+mn-cs"/>
              </a:rPr>
              <a:t>个基点的升值偏差使固定利率溢价远远超</a:t>
            </a:r>
            <a:r>
              <a:rPr lang="zh-CN" altLang="en-US" sz="1200" b="1" i="0" kern="1200" dirty="0" smtClean="0">
                <a:solidFill>
                  <a:schemeClr val="tx1"/>
                </a:solidFill>
                <a:effectLst/>
                <a:latin typeface="+mn-lt"/>
                <a:ea typeface="+mn-ea"/>
                <a:cs typeface="+mn-cs"/>
              </a:rPr>
              <a:t>过</a:t>
            </a:r>
            <a:r>
              <a:rPr lang="en-US" altLang="zh-CN" sz="1200" b="1" i="0" kern="1200" dirty="0" smtClean="0">
                <a:solidFill>
                  <a:schemeClr val="tx1"/>
                </a:solidFill>
                <a:effectLst/>
                <a:latin typeface="+mn-lt"/>
                <a:ea typeface="+mn-ea"/>
                <a:cs typeface="+mn-cs"/>
              </a:rPr>
              <a:t>3</a:t>
            </a:r>
            <a:r>
              <a:rPr lang="zh-CN" altLang="en-US" sz="1200" b="1" i="0" kern="1200" dirty="0" smtClean="0">
                <a:solidFill>
                  <a:schemeClr val="tx1"/>
                </a:solidFill>
                <a:effectLst/>
                <a:latin typeface="+mn-lt"/>
                <a:ea typeface="+mn-ea"/>
                <a:cs typeface="+mn-cs"/>
              </a:rPr>
              <a:t>个标准差</a:t>
            </a:r>
            <a:r>
              <a:rPr lang="en-US" altLang="zh-CN" sz="1200" b="1" i="0" kern="1200" dirty="0" smtClean="0">
                <a:solidFill>
                  <a:schemeClr val="tx1"/>
                </a:solidFill>
                <a:effectLst/>
                <a:latin typeface="+mn-lt"/>
                <a:ea typeface="+mn-ea"/>
                <a:cs typeface="+mn-cs"/>
              </a:rPr>
              <a:t>(3sd)</a:t>
            </a:r>
            <a:r>
              <a:rPr lang="zh-CN" altLang="en-US" sz="1200" b="1" i="0" kern="1200" dirty="0" smtClean="0">
                <a:solidFill>
                  <a:schemeClr val="tx1"/>
                </a:solidFill>
                <a:effectLst/>
                <a:latin typeface="+mn-lt"/>
                <a:ea typeface="+mn-ea"/>
                <a:cs typeface="+mn-cs"/>
              </a:rPr>
              <a:t>。</a:t>
            </a:r>
            <a:r>
              <a:rPr lang="zh-CN" altLang="en-US" sz="1200" b="0" i="0" kern="1200" dirty="0" smtClean="0">
                <a:solidFill>
                  <a:schemeClr val="tx1"/>
                </a:solidFill>
                <a:effectLst/>
                <a:latin typeface="+mn-lt"/>
                <a:ea typeface="+mn-ea"/>
                <a:cs typeface="+mn-cs"/>
              </a:rPr>
              <a:t>如此低的统计概</a:t>
            </a:r>
            <a:r>
              <a:rPr lang="en-US" altLang="zh-CN" sz="1200" b="0" i="0" kern="1200" dirty="0" smtClean="0">
                <a:solidFill>
                  <a:schemeClr val="tx1"/>
                </a:solidFill>
                <a:effectLst/>
                <a:latin typeface="+mn-lt"/>
                <a:ea typeface="+mn-ea"/>
                <a:cs typeface="+mn-cs"/>
              </a:rPr>
              <a:t>(</a:t>
            </a:r>
            <a:r>
              <a:rPr lang="en-US" altLang="zh-CN" sz="1200" b="0" i="0" kern="1200" dirty="0" err="1" smtClean="0">
                <a:solidFill>
                  <a:schemeClr val="tx1"/>
                </a:solidFill>
                <a:effectLst/>
                <a:latin typeface="+mn-lt"/>
                <a:ea typeface="+mn-ea"/>
                <a:cs typeface="+mn-cs"/>
              </a:rPr>
              <a:t>gai</a:t>
            </a:r>
            <a:r>
              <a:rPr lang="en-US" altLang="zh-CN" sz="1200" b="0" i="0" kern="1200" dirty="0" smtClean="0">
                <a:solidFill>
                  <a:schemeClr val="tx1"/>
                </a:solidFill>
                <a:effectLst/>
                <a:latin typeface="+mn-lt"/>
                <a:ea typeface="+mn-ea"/>
                <a:cs typeface="+mn-cs"/>
              </a:rPr>
              <a:t>)</a:t>
            </a:r>
            <a:r>
              <a:rPr lang="zh-CN" altLang="en-US" sz="1200" b="0" i="0" kern="1200" dirty="0" smtClean="0">
                <a:solidFill>
                  <a:schemeClr val="tx1"/>
                </a:solidFill>
                <a:effectLst/>
                <a:latin typeface="+mn-lt"/>
                <a:ea typeface="+mn-ea"/>
                <a:cs typeface="+mn-cs"/>
              </a:rPr>
              <a:t>率</a:t>
            </a:r>
            <a:r>
              <a:rPr lang="en-US" altLang="zh-CN" sz="1200" b="0" i="0" kern="1200" dirty="0" smtClean="0">
                <a:solidFill>
                  <a:schemeClr val="tx1"/>
                </a:solidFill>
                <a:effectLst/>
                <a:latin typeface="+mn-lt"/>
                <a:ea typeface="+mn-ea"/>
                <a:cs typeface="+mn-cs"/>
              </a:rPr>
              <a:t>(</a:t>
            </a:r>
            <a:r>
              <a:rPr lang="en-US" altLang="zh-CN" sz="1200" b="0" i="0" kern="1200" dirty="0" err="1" smtClean="0">
                <a:solidFill>
                  <a:schemeClr val="tx1"/>
                </a:solidFill>
                <a:effectLst/>
                <a:latin typeface="+mn-lt"/>
                <a:ea typeface="+mn-ea"/>
                <a:cs typeface="+mn-cs"/>
              </a:rPr>
              <a:t>lu</a:t>
            </a:r>
            <a:r>
              <a:rPr lang="en-US" altLang="zh-CN" sz="1200" b="0" i="0" kern="1200" dirty="0" smtClean="0">
                <a:solidFill>
                  <a:schemeClr val="tx1"/>
                </a:solidFill>
                <a:effectLst/>
                <a:latin typeface="+mn-lt"/>
                <a:ea typeface="+mn-ea"/>
                <a:cs typeface="+mn-cs"/>
              </a:rPr>
              <a:t>)((</a:t>
            </a:r>
            <a:r>
              <a:rPr lang="zh-CN" altLang="en-US" sz="1200" b="0" i="0" kern="1200" dirty="0" smtClean="0">
                <a:solidFill>
                  <a:schemeClr val="tx1"/>
                </a:solidFill>
                <a:effectLst/>
                <a:latin typeface="+mn-lt"/>
                <a:ea typeface="+mn-ea"/>
                <a:cs typeface="+mn-cs"/>
              </a:rPr>
              <a:t>小于</a:t>
            </a:r>
            <a:r>
              <a:rPr lang="en-US" altLang="zh-CN" sz="1200" b="0" i="0" kern="1200" dirty="0" smtClean="0">
                <a:solidFill>
                  <a:schemeClr val="tx1"/>
                </a:solidFill>
                <a:effectLst/>
                <a:latin typeface="+mn-lt"/>
                <a:ea typeface="+mn-ea"/>
                <a:cs typeface="+mn-cs"/>
              </a:rPr>
              <a:t>0.2%)</a:t>
            </a:r>
            <a:r>
              <a:rPr lang="zh-CN" altLang="en-US" sz="1200" b="0" i="0" kern="1200" dirty="0" smtClean="0">
                <a:solidFill>
                  <a:schemeClr val="tx1"/>
                </a:solidFill>
                <a:effectLst/>
                <a:latin typeface="+mn-lt"/>
                <a:ea typeface="+mn-ea"/>
                <a:cs typeface="+mn-cs"/>
              </a:rPr>
              <a:t>显示出强劲的定盘溢价与预期的、强烈的人民币支撑一致</a:t>
            </a:r>
            <a:r>
              <a:rPr lang="en-US" altLang="zh-CN" sz="1200" b="0" i="0" kern="1200" dirty="0" smtClean="0">
                <a:solidFill>
                  <a:schemeClr val="tx1"/>
                </a:solidFill>
                <a:effectLst/>
                <a:latin typeface="+mn-lt"/>
                <a:ea typeface="+mn-ea"/>
                <a:cs typeface="+mn-cs"/>
              </a:rPr>
              <a:t>.</a:t>
            </a:r>
          </a:p>
          <a:p>
            <a:r>
              <a:rPr lang="zh-CN" altLang="en-US" sz="1200" b="0" i="0" kern="1200" dirty="0" smtClean="0">
                <a:solidFill>
                  <a:schemeClr val="tx1"/>
                </a:solidFill>
                <a:effectLst/>
                <a:latin typeface="+mn-lt"/>
                <a:ea typeface="+mn-ea"/>
                <a:cs typeface="+mn-cs"/>
              </a:rPr>
              <a:t>中国央行的动机必须是规避可识别的人民币压力，而不仅仅是应对美元单边走强</a:t>
            </a:r>
            <a:r>
              <a:rPr lang="en-US" altLang="zh-CN" sz="1200" b="0" i="0" kern="1200" dirty="0" smtClean="0">
                <a:solidFill>
                  <a:schemeClr val="tx1"/>
                </a:solidFill>
                <a:effectLst/>
                <a:latin typeface="+mn-lt"/>
                <a:ea typeface="+mn-ea"/>
                <a:cs typeface="+mn-cs"/>
              </a:rPr>
              <a:t>.</a:t>
            </a:r>
          </a:p>
          <a:p>
            <a:r>
              <a:rPr lang="zh-CN" altLang="en-US" sz="1200" b="0" i="0" kern="1200" dirty="0" smtClean="0">
                <a:solidFill>
                  <a:schemeClr val="tx1"/>
                </a:solidFill>
                <a:effectLst/>
                <a:latin typeface="+mn-lt"/>
                <a:ea typeface="+mn-ea"/>
                <a:cs typeface="+mn-cs"/>
              </a:rPr>
              <a:t>关</a:t>
            </a:r>
            <a:r>
              <a:rPr lang="zh-CN" altLang="en-US" sz="1200" b="0" i="0" kern="1200" dirty="0" smtClean="0">
                <a:solidFill>
                  <a:schemeClr val="tx1"/>
                </a:solidFill>
                <a:effectLst/>
                <a:latin typeface="+mn-lt"/>
                <a:ea typeface="+mn-ea"/>
                <a:cs typeface="+mn-cs"/>
              </a:rPr>
              <a:t>于中</a:t>
            </a:r>
            <a:r>
              <a:rPr lang="zh-CN" altLang="en-US" sz="1200" b="0" i="0" kern="1200" dirty="0" smtClean="0">
                <a:solidFill>
                  <a:schemeClr val="tx1"/>
                </a:solidFill>
                <a:effectLst/>
                <a:latin typeface="+mn-lt"/>
                <a:ea typeface="+mn-ea"/>
                <a:cs typeface="+mn-cs"/>
              </a:rPr>
              <a:t>国央</a:t>
            </a:r>
            <a:r>
              <a:rPr lang="zh-CN" altLang="en-US" sz="1200" b="0" i="0" kern="1200" dirty="0" smtClean="0">
                <a:solidFill>
                  <a:schemeClr val="tx1"/>
                </a:solidFill>
                <a:effectLst/>
                <a:latin typeface="+mn-lt"/>
                <a:ea typeface="+mn-ea"/>
                <a:cs typeface="+mn-cs"/>
              </a:rPr>
              <a:t>行放松政策的可能性，确保人民币稳定和金融市场稳定的需要意味着政策降息仍然是一个棘手的命题。中国央行可能不得不暂时采取一系列有针对性的、有刻度的宽松政策。这些措施包括</a:t>
            </a:r>
            <a:r>
              <a:rPr lang="en-US" altLang="zh-CN" sz="1200" b="0" i="0" kern="1200" dirty="0" smtClean="0">
                <a:solidFill>
                  <a:schemeClr val="tx1"/>
                </a:solidFill>
                <a:effectLst/>
                <a:latin typeface="+mn-lt"/>
                <a:ea typeface="+mn-ea"/>
                <a:cs typeface="+mn-cs"/>
              </a:rPr>
              <a:t>(</a:t>
            </a:r>
            <a:r>
              <a:rPr lang="zh-CN" altLang="en-US" sz="1200" b="0" i="0" kern="1200" dirty="0" smtClean="0">
                <a:solidFill>
                  <a:schemeClr val="tx1"/>
                </a:solidFill>
                <a:effectLst/>
                <a:latin typeface="+mn-lt"/>
                <a:ea typeface="+mn-ea"/>
                <a:cs typeface="+mn-cs"/>
              </a:rPr>
              <a:t>但不限于</a:t>
            </a:r>
            <a:r>
              <a:rPr lang="en-US" altLang="zh-CN" sz="1200" b="0" i="0" kern="1200" dirty="0" smtClean="0">
                <a:solidFill>
                  <a:schemeClr val="tx1"/>
                </a:solidFill>
                <a:effectLst/>
                <a:latin typeface="+mn-lt"/>
                <a:ea typeface="+mn-ea"/>
                <a:cs typeface="+mn-cs"/>
              </a:rPr>
              <a:t>)</a:t>
            </a:r>
            <a:r>
              <a:rPr lang="zh-CN" altLang="en-US" sz="1200" b="0" i="0" kern="1200" dirty="0" smtClean="0">
                <a:solidFill>
                  <a:schemeClr val="tx1"/>
                </a:solidFill>
                <a:effectLst/>
                <a:latin typeface="+mn-lt"/>
                <a:ea typeface="+mn-ea"/>
                <a:cs typeface="+mn-cs"/>
              </a:rPr>
              <a:t>降低存款准备金率，辅之以鼓励银行放贷的信贷配额型工具。然而，由于经济形势严峻，这些政策的有效性仍然有限。</a:t>
            </a:r>
            <a:endParaRPr lang="en-US" altLang="zh-CN" sz="1200" b="0" i="0" kern="1200" dirty="0" smtClean="0">
              <a:solidFill>
                <a:schemeClr val="tx1"/>
              </a:solidFill>
              <a:effectLst/>
              <a:latin typeface="+mn-lt"/>
              <a:ea typeface="+mn-ea"/>
              <a:cs typeface="+mn-cs"/>
            </a:endParaRPr>
          </a:p>
          <a:p>
            <a:endParaRPr lang="en-US" altLang="zh-CN" sz="1200" b="0" i="0" kern="1200" dirty="0" smtClean="0">
              <a:solidFill>
                <a:schemeClr val="tx1"/>
              </a:solidFill>
              <a:effectLst/>
              <a:latin typeface="+mn-lt"/>
              <a:ea typeface="+mn-ea"/>
              <a:cs typeface="+mn-cs"/>
            </a:endParaRPr>
          </a:p>
          <a:p>
            <a:r>
              <a:rPr lang="en-US" altLang="zh-CN" sz="1200" b="0" i="0" kern="1200" dirty="0" smtClean="0">
                <a:solidFill>
                  <a:schemeClr val="tx1"/>
                </a:solidFill>
                <a:effectLst/>
                <a:latin typeface="+mn-lt"/>
                <a:ea typeface="+mn-ea"/>
                <a:cs typeface="+mn-cs"/>
              </a:rPr>
              <a:t>I will start</a:t>
            </a:r>
            <a:r>
              <a:rPr lang="en-US" altLang="zh-CN" sz="1200" b="0" i="0" kern="1200" baseline="0" dirty="0" smtClean="0">
                <a:solidFill>
                  <a:schemeClr val="tx1"/>
                </a:solidFill>
                <a:effectLst/>
                <a:latin typeface="+mn-lt"/>
                <a:ea typeface="+mn-ea"/>
                <a:cs typeface="+mn-cs"/>
              </a:rPr>
              <a:t> off the China section by sharing our thoughts on the </a:t>
            </a:r>
            <a:r>
              <a:rPr lang="en-US" altLang="zh-CN" sz="1200" b="0" i="0" kern="1200" baseline="0" dirty="0" err="1" smtClean="0">
                <a:solidFill>
                  <a:schemeClr val="tx1"/>
                </a:solidFill>
                <a:effectLst/>
                <a:latin typeface="+mn-lt"/>
                <a:ea typeface="+mn-ea"/>
                <a:cs typeface="+mn-cs"/>
              </a:rPr>
              <a:t>PBoC</a:t>
            </a:r>
            <a:r>
              <a:rPr lang="en-US" altLang="zh-CN" sz="1200" b="0" i="0" kern="1200" baseline="0" dirty="0" smtClean="0">
                <a:solidFill>
                  <a:schemeClr val="tx1"/>
                </a:solidFill>
                <a:effectLst/>
                <a:latin typeface="+mn-lt"/>
                <a:ea typeface="+mn-ea"/>
                <a:cs typeface="+mn-cs"/>
              </a:rPr>
              <a:t> and the RMB. First, it is important to acknowledge that CNY fixing has been at a premium since mid-2023. </a:t>
            </a:r>
            <a:endParaRPr lang="en-SG" sz="1200" b="0" i="0" u="none" strike="noStrike" kern="1200" baseline="0" dirty="0" smtClean="0">
              <a:solidFill>
                <a:schemeClr val="tx1"/>
              </a:solidFill>
              <a:latin typeface="+mn-lt"/>
              <a:ea typeface="+mn-ea"/>
              <a:cs typeface="+mn-cs"/>
            </a:endParaRPr>
          </a:p>
          <a:p>
            <a:r>
              <a:rPr lang="en-SG" sz="1200" b="0" i="0" u="none" strike="noStrike" kern="1200" baseline="0" dirty="0" smtClean="0">
                <a:solidFill>
                  <a:schemeClr val="tx1"/>
                </a:solidFill>
                <a:latin typeface="+mn-lt"/>
                <a:ea typeface="+mn-ea"/>
                <a:cs typeface="+mn-cs"/>
              </a:rPr>
              <a:t> T</a:t>
            </a:r>
            <a:r>
              <a:rPr lang="en-US" sz="1200" b="0" i="0" u="none" strike="noStrike" kern="1200" baseline="0" dirty="0" smtClean="0">
                <a:solidFill>
                  <a:schemeClr val="tx1"/>
                </a:solidFill>
                <a:latin typeface="+mn-lt"/>
                <a:ea typeface="+mn-ea"/>
                <a:cs typeface="+mn-cs"/>
              </a:rPr>
              <a:t>he </a:t>
            </a:r>
            <a:r>
              <a:rPr lang="en-US" sz="1200" b="0" i="0" u="none" strike="noStrike" kern="1200" baseline="0" dirty="0" err="1" smtClean="0">
                <a:solidFill>
                  <a:schemeClr val="tx1"/>
                </a:solidFill>
                <a:latin typeface="+mn-lt"/>
                <a:ea typeface="+mn-ea"/>
                <a:cs typeface="+mn-cs"/>
              </a:rPr>
              <a:t>PBoC’s</a:t>
            </a:r>
            <a:r>
              <a:rPr lang="en-US" sz="1200" b="0" i="0" u="none" strike="noStrike" kern="1200" baseline="0" dirty="0" smtClean="0">
                <a:solidFill>
                  <a:schemeClr val="tx1"/>
                </a:solidFill>
                <a:latin typeface="+mn-lt"/>
                <a:ea typeface="+mn-ea"/>
                <a:cs typeface="+mn-cs"/>
              </a:rPr>
              <a:t> </a:t>
            </a:r>
            <a:r>
              <a:rPr lang="en-US" sz="1200" b="1" i="0" u="none" strike="noStrike" kern="1200" baseline="0" dirty="0" smtClean="0">
                <a:solidFill>
                  <a:schemeClr val="tx1"/>
                </a:solidFill>
                <a:latin typeface="+mn-lt"/>
                <a:ea typeface="+mn-ea"/>
                <a:cs typeface="+mn-cs"/>
              </a:rPr>
              <a:t>ability to backstop CNY is categorically not a panacea</a:t>
            </a:r>
            <a:r>
              <a:rPr lang="en-US" sz="1200" b="0" i="0" u="none" strike="noStrike" kern="1200" baseline="0" dirty="0" smtClean="0">
                <a:solidFill>
                  <a:schemeClr val="tx1"/>
                </a:solidFill>
                <a:latin typeface="+mn-lt"/>
                <a:ea typeface="+mn-ea"/>
                <a:cs typeface="+mn-cs"/>
              </a:rPr>
              <a:t>. It may </a:t>
            </a:r>
            <a:r>
              <a:rPr lang="en-US" sz="1200" b="0" i="1" u="none" strike="noStrike" kern="1200" baseline="0" dirty="0" smtClean="0">
                <a:solidFill>
                  <a:schemeClr val="tx1"/>
                </a:solidFill>
                <a:latin typeface="+mn-lt"/>
                <a:ea typeface="+mn-ea"/>
                <a:cs typeface="+mn-cs"/>
              </a:rPr>
              <a:t>merely conceal an unresolved underlying problem.</a:t>
            </a:r>
            <a:r>
              <a:rPr lang="en-SG" sz="1200" b="0" i="0" u="none" strike="noStrike" kern="1200" baseline="0" dirty="0" smtClean="0">
                <a:solidFill>
                  <a:schemeClr val="tx1"/>
                </a:solidFill>
                <a:latin typeface="+mn-lt"/>
                <a:ea typeface="+mn-ea"/>
                <a:cs typeface="+mn-cs"/>
              </a:rPr>
              <a:t> </a:t>
            </a:r>
            <a:r>
              <a:rPr lang="en-US" sz="1200" b="0" i="0" u="none" strike="noStrike" kern="1200" baseline="0" dirty="0" smtClean="0">
                <a:solidFill>
                  <a:schemeClr val="tx1"/>
                </a:solidFill>
                <a:latin typeface="+mn-lt"/>
                <a:ea typeface="+mn-ea"/>
                <a:cs typeface="+mn-cs"/>
              </a:rPr>
              <a:t>The </a:t>
            </a:r>
            <a:r>
              <a:rPr lang="en-US" sz="1200" b="1" i="0" u="none" strike="noStrike" kern="1200" baseline="0" dirty="0" smtClean="0">
                <a:solidFill>
                  <a:schemeClr val="tx1"/>
                </a:solidFill>
                <a:latin typeface="+mn-lt"/>
                <a:ea typeface="+mn-ea"/>
                <a:cs typeface="+mn-cs"/>
              </a:rPr>
              <a:t>ostensible need for </a:t>
            </a:r>
            <a:r>
              <a:rPr lang="en-US" sz="1200" b="1" i="0" u="none" strike="noStrike" kern="1200" baseline="0" dirty="0" err="1" smtClean="0">
                <a:solidFill>
                  <a:schemeClr val="tx1"/>
                </a:solidFill>
                <a:latin typeface="+mn-lt"/>
                <a:ea typeface="+mn-ea"/>
                <a:cs typeface="+mn-cs"/>
              </a:rPr>
              <a:t>PBoC</a:t>
            </a:r>
            <a:r>
              <a:rPr lang="en-US" sz="1200" b="1" i="0" u="none" strike="noStrike" kern="1200" baseline="0" dirty="0" smtClean="0">
                <a:solidFill>
                  <a:schemeClr val="tx1"/>
                </a:solidFill>
                <a:latin typeface="+mn-lt"/>
                <a:ea typeface="+mn-ea"/>
                <a:cs typeface="+mn-cs"/>
              </a:rPr>
              <a:t> crutch </a:t>
            </a:r>
            <a:r>
              <a:rPr lang="en-US" sz="1200" b="0" i="0" u="none" strike="noStrike" kern="1200" baseline="0" dirty="0" smtClean="0">
                <a:solidFill>
                  <a:schemeClr val="tx1"/>
                </a:solidFill>
                <a:latin typeface="+mn-lt"/>
                <a:ea typeface="+mn-ea"/>
                <a:cs typeface="+mn-cs"/>
              </a:rPr>
              <a:t>is a scathing statement of a </a:t>
            </a:r>
            <a:r>
              <a:rPr lang="en-US" sz="1200" b="1" i="0" u="none" strike="noStrike" kern="1200" baseline="0" dirty="0" smtClean="0">
                <a:solidFill>
                  <a:schemeClr val="tx1"/>
                </a:solidFill>
                <a:latin typeface="+mn-lt"/>
                <a:ea typeface="+mn-ea"/>
                <a:cs typeface="+mn-cs"/>
              </a:rPr>
              <a:t>conspicuous absence of stand-alone CNY confidence. As such, CNY bulls should not be overly optimistic about the strong </a:t>
            </a:r>
            <a:r>
              <a:rPr lang="en-US" sz="1200" b="1" i="0" u="none" strike="noStrike" kern="1200" baseline="0" dirty="0" err="1" smtClean="0">
                <a:solidFill>
                  <a:schemeClr val="tx1"/>
                </a:solidFill>
                <a:latin typeface="+mn-lt"/>
                <a:ea typeface="+mn-ea"/>
                <a:cs typeface="+mn-cs"/>
              </a:rPr>
              <a:t>PbOC</a:t>
            </a:r>
            <a:r>
              <a:rPr lang="en-US" sz="1200" b="1" i="0" u="none" strike="noStrike" kern="1200" baseline="0" dirty="0" smtClean="0">
                <a:solidFill>
                  <a:schemeClr val="tx1"/>
                </a:solidFill>
                <a:latin typeface="+mn-lt"/>
                <a:ea typeface="+mn-ea"/>
                <a:cs typeface="+mn-cs"/>
              </a:rPr>
              <a:t> fixing.</a:t>
            </a:r>
          </a:p>
          <a:p>
            <a:r>
              <a:rPr lang="en-US" sz="1200" b="1" i="0" u="none" strike="noStrike" kern="1200" baseline="0" dirty="0" smtClean="0">
                <a:solidFill>
                  <a:schemeClr val="tx1"/>
                </a:solidFill>
                <a:latin typeface="+mn-lt"/>
                <a:ea typeface="+mn-ea"/>
                <a:cs typeface="+mn-cs"/>
              </a:rPr>
              <a:t>Regarding the probability of policy easing by the </a:t>
            </a:r>
            <a:r>
              <a:rPr lang="en-US" sz="1200" b="1" i="0" u="none" strike="noStrike" kern="1200" baseline="0" dirty="0" err="1" smtClean="0">
                <a:solidFill>
                  <a:schemeClr val="tx1"/>
                </a:solidFill>
                <a:latin typeface="+mn-lt"/>
                <a:ea typeface="+mn-ea"/>
                <a:cs typeface="+mn-cs"/>
              </a:rPr>
              <a:t>PBoC</a:t>
            </a:r>
            <a:r>
              <a:rPr lang="en-US" sz="1200" b="1" i="0" u="none" strike="noStrike" kern="1200" baseline="0" dirty="0" smtClean="0">
                <a:solidFill>
                  <a:schemeClr val="tx1"/>
                </a:solidFill>
                <a:latin typeface="+mn-lt"/>
                <a:ea typeface="+mn-ea"/>
                <a:cs typeface="+mn-cs"/>
              </a:rPr>
              <a:t>, the need to ensure RMB stability and financial market stability imply that policy rate cuts remain a tricky proposition. </a:t>
            </a:r>
            <a:endParaRPr lang="en-SG" sz="1200" b="0" i="0" u="none" strike="noStrike" kern="1200" baseline="0" dirty="0" smtClean="0">
              <a:solidFill>
                <a:schemeClr val="tx1"/>
              </a:solidFill>
              <a:latin typeface="+mn-lt"/>
              <a:ea typeface="+mn-ea"/>
              <a:cs typeface="+mn-cs"/>
            </a:endParaRPr>
          </a:p>
          <a:p>
            <a:r>
              <a:rPr lang="en-US" sz="1200" b="0" i="0" u="none" strike="noStrike" kern="1200" baseline="0" dirty="0" smtClean="0">
                <a:solidFill>
                  <a:schemeClr val="tx1"/>
                </a:solidFill>
                <a:latin typeface="+mn-lt"/>
                <a:ea typeface="+mn-ea"/>
                <a:cs typeface="+mn-cs"/>
              </a:rPr>
              <a:t>The </a:t>
            </a:r>
            <a:r>
              <a:rPr lang="en-US" sz="1200" b="0" i="0" u="none" strike="noStrike" kern="1200" baseline="0" dirty="0" err="1" smtClean="0">
                <a:solidFill>
                  <a:schemeClr val="tx1"/>
                </a:solidFill>
                <a:latin typeface="+mn-lt"/>
                <a:ea typeface="+mn-ea"/>
                <a:cs typeface="+mn-cs"/>
              </a:rPr>
              <a:t>PBoC</a:t>
            </a:r>
            <a:r>
              <a:rPr lang="en-US" sz="1200" b="0" i="0" u="none" strike="noStrike" kern="1200" baseline="0" dirty="0" smtClean="0">
                <a:solidFill>
                  <a:schemeClr val="tx1"/>
                </a:solidFill>
                <a:latin typeface="+mn-lt"/>
                <a:ea typeface="+mn-ea"/>
                <a:cs typeface="+mn-cs"/>
              </a:rPr>
              <a:t> may have to resort to a </a:t>
            </a:r>
            <a:r>
              <a:rPr lang="en-US" sz="1200" b="1" i="0" u="none" strike="noStrike" kern="1200" baseline="0" dirty="0" smtClean="0">
                <a:solidFill>
                  <a:schemeClr val="tx1"/>
                </a:solidFill>
                <a:latin typeface="+mn-lt"/>
                <a:ea typeface="+mn-ea"/>
                <a:cs typeface="+mn-cs"/>
              </a:rPr>
              <a:t>suite of targeted and calibrated easing </a:t>
            </a:r>
            <a:r>
              <a:rPr lang="en-US" sz="1200" b="0" i="0" u="none" strike="noStrike" kern="1200" baseline="0" dirty="0" smtClean="0">
                <a:solidFill>
                  <a:schemeClr val="tx1"/>
                </a:solidFill>
                <a:latin typeface="+mn-lt"/>
                <a:ea typeface="+mn-ea"/>
                <a:cs typeface="+mn-cs"/>
              </a:rPr>
              <a:t>for the time-being. These include, but are not limited to, </a:t>
            </a:r>
            <a:r>
              <a:rPr lang="en-US" sz="1200" b="0" i="1" u="none" strike="noStrike" kern="1200" baseline="0" dirty="0" smtClean="0">
                <a:solidFill>
                  <a:schemeClr val="tx1"/>
                </a:solidFill>
                <a:latin typeface="+mn-lt"/>
                <a:ea typeface="+mn-ea"/>
                <a:cs typeface="+mn-cs"/>
              </a:rPr>
              <a:t>RRR cuts supplemented by credit quota-type of tools </a:t>
            </a:r>
            <a:r>
              <a:rPr lang="en-US" sz="1200" b="0" i="0" u="none" strike="noStrike" kern="1200" baseline="0" dirty="0" smtClean="0">
                <a:solidFill>
                  <a:schemeClr val="tx1"/>
                </a:solidFill>
                <a:latin typeface="+mn-lt"/>
                <a:ea typeface="+mn-ea"/>
                <a:cs typeface="+mn-cs"/>
              </a:rPr>
              <a:t>to encourage bank lending. </a:t>
            </a:r>
          </a:p>
          <a:p>
            <a:endParaRPr lang="en-SG" sz="1200" b="0" i="0" u="none" strike="noStrike" kern="1200" baseline="0" dirty="0" smtClean="0">
              <a:solidFill>
                <a:schemeClr val="tx1"/>
              </a:solidFill>
              <a:latin typeface="+mn-lt"/>
              <a:ea typeface="+mn-ea"/>
              <a:cs typeface="+mn-cs"/>
            </a:endParaRPr>
          </a:p>
          <a:p>
            <a:r>
              <a:rPr lang="en-SG" sz="1200" b="0" i="0" u="none" strike="noStrike" kern="1200" baseline="0" dirty="0" smtClean="0">
                <a:solidFill>
                  <a:schemeClr val="tx1"/>
                </a:solidFill>
                <a:latin typeface="+mn-lt"/>
                <a:ea typeface="+mn-ea"/>
                <a:cs typeface="+mn-cs"/>
              </a:rPr>
              <a:t>  </a:t>
            </a:r>
          </a:p>
          <a:p>
            <a:endParaRPr lang="en-US" sz="1200" b="1" i="0" u="none" strike="noStrike" kern="1200" baseline="0" dirty="0" smtClean="0">
              <a:solidFill>
                <a:schemeClr val="tx1"/>
              </a:solidFill>
              <a:latin typeface="+mn-lt"/>
              <a:ea typeface="+mn-ea"/>
              <a:cs typeface="+mn-cs"/>
            </a:endParaRPr>
          </a:p>
          <a:p>
            <a:r>
              <a:rPr lang="en-US" sz="1200" b="1" i="0" u="none" strike="noStrike" kern="1200" baseline="0" dirty="0" smtClean="0">
                <a:solidFill>
                  <a:schemeClr val="tx1"/>
                </a:solidFill>
                <a:latin typeface="+mn-lt"/>
                <a:ea typeface="+mn-ea"/>
                <a:cs typeface="+mn-cs"/>
              </a:rPr>
              <a:t> </a:t>
            </a:r>
            <a:endParaRPr lang="en-US" sz="1200" b="0" i="0" u="none" strike="noStrike" kern="1200" baseline="0" dirty="0" smtClean="0">
              <a:solidFill>
                <a:schemeClr val="tx1"/>
              </a:solidFill>
              <a:latin typeface="+mn-lt"/>
              <a:ea typeface="+mn-ea"/>
              <a:cs typeface="+mn-cs"/>
            </a:endParaRPr>
          </a:p>
          <a:p>
            <a:endParaRPr lang="en-SG" sz="1200" b="0" i="0" u="none" strike="noStrike" kern="1200" baseline="0" dirty="0" smtClean="0">
              <a:solidFill>
                <a:schemeClr val="tx1"/>
              </a:solidFill>
              <a:latin typeface="+mn-lt"/>
              <a:ea typeface="+mn-ea"/>
              <a:cs typeface="+mn-cs"/>
            </a:endParaRPr>
          </a:p>
          <a:p>
            <a:r>
              <a:rPr lang="en-SG" sz="1200" b="0" i="0" u="none" strike="noStrike" kern="1200" baseline="0" dirty="0" smtClean="0">
                <a:solidFill>
                  <a:schemeClr val="tx1"/>
                </a:solidFill>
                <a:latin typeface="+mn-lt"/>
                <a:ea typeface="+mn-ea"/>
                <a:cs typeface="+mn-cs"/>
              </a:rPr>
              <a:t>  </a:t>
            </a:r>
          </a:p>
          <a:p>
            <a:r>
              <a:rPr lang="en-US" sz="1200" b="0" i="1" u="none" strike="noStrike" kern="1200" baseline="0" dirty="0" smtClean="0">
                <a:solidFill>
                  <a:schemeClr val="tx1"/>
                </a:solidFill>
                <a:latin typeface="+mn-lt"/>
                <a:ea typeface="+mn-ea"/>
                <a:cs typeface="+mn-cs"/>
              </a:rPr>
              <a:t> </a:t>
            </a:r>
            <a:endParaRPr lang="en-US" sz="1200" b="0" i="0" u="none" strike="noStrike" kern="1200" baseline="0" dirty="0" smtClean="0">
              <a:solidFill>
                <a:schemeClr val="tx1"/>
              </a:solidFill>
              <a:latin typeface="+mn-lt"/>
              <a:ea typeface="+mn-ea"/>
              <a:cs typeface="+mn-cs"/>
            </a:endParaRPr>
          </a:p>
          <a:p>
            <a:endParaRPr lang="en-SG" sz="1200" b="0" i="0" u="none" strike="noStrike" kern="1200" baseline="0" dirty="0" smtClean="0">
              <a:solidFill>
                <a:schemeClr val="tx1"/>
              </a:solidFill>
              <a:latin typeface="+mn-lt"/>
              <a:ea typeface="+mn-ea"/>
              <a:cs typeface="+mn-cs"/>
            </a:endParaRPr>
          </a:p>
          <a:p>
            <a:r>
              <a:rPr lang="en-SG" sz="1200" b="0" i="0" u="none" strike="noStrike" kern="1200" baseline="0" dirty="0" smtClean="0">
                <a:solidFill>
                  <a:schemeClr val="tx1"/>
                </a:solidFill>
                <a:latin typeface="+mn-lt"/>
                <a:ea typeface="+mn-ea"/>
                <a:cs typeface="+mn-cs"/>
              </a:rPr>
              <a:t>  </a:t>
            </a:r>
          </a:p>
          <a:p>
            <a:endParaRPr lang="en-US" sz="1200" b="0" i="0" u="none" strike="noStrike" kern="1200" baseline="0" dirty="0" smtClean="0">
              <a:solidFill>
                <a:schemeClr val="tx1"/>
              </a:solidFill>
              <a:latin typeface="+mn-lt"/>
              <a:ea typeface="+mn-ea"/>
              <a:cs typeface="+mn-cs"/>
            </a:endParaRPr>
          </a:p>
          <a:p>
            <a:endParaRPr lang="en-SG" sz="1200" b="0" i="0" u="none" strike="noStrike" kern="1200" baseline="0" dirty="0" smtClean="0">
              <a:solidFill>
                <a:schemeClr val="tx1"/>
              </a:solidFill>
              <a:latin typeface="+mn-lt"/>
              <a:ea typeface="+mn-ea"/>
              <a:cs typeface="+mn-cs"/>
            </a:endParaRPr>
          </a:p>
          <a:p>
            <a:r>
              <a:rPr lang="en-SG" sz="1200" b="0" i="0" u="none" strike="noStrike" kern="1200" baseline="0" dirty="0" smtClean="0">
                <a:solidFill>
                  <a:schemeClr val="tx1"/>
                </a:solidFill>
                <a:latin typeface="+mn-lt"/>
                <a:ea typeface="+mn-ea"/>
                <a:cs typeface="+mn-cs"/>
              </a:rPr>
              <a:t>  </a:t>
            </a:r>
          </a:p>
          <a:p>
            <a:pPr marL="0" indent="0">
              <a:buFontTx/>
              <a:buNone/>
            </a:pPr>
            <a:endParaRPr lang="en-US" altLang="zh-CN" sz="1200" b="0" i="0" kern="1200" baseline="0" dirty="0" smtClean="0">
              <a:solidFill>
                <a:schemeClr val="tx1"/>
              </a:solidFill>
              <a:effectLst/>
              <a:latin typeface="+mn-lt"/>
              <a:ea typeface="+mn-ea"/>
              <a:cs typeface="+mn-cs"/>
            </a:endParaRPr>
          </a:p>
        </p:txBody>
      </p:sp>
      <p:sp>
        <p:nvSpPr>
          <p:cNvPr id="4" name="Slide Number Placeholder 3">
            <a:extLst>
              <a:ext uri="{FF2B5EF4-FFF2-40B4-BE49-F238E27FC236}">
                <a16:creationId xmlns:a16="http://schemas.microsoft.com/office/drawing/2014/main" id="{132102FB-03F2-797E-8431-A8E1DE000D32}"/>
              </a:ext>
            </a:extLst>
          </p:cNvPr>
          <p:cNvSpPr>
            <a:spLocks noGrp="1"/>
          </p:cNvSpPr>
          <p:nvPr>
            <p:ph type="sldNum" sz="quarter" idx="10"/>
          </p:nvPr>
        </p:nvSpPr>
        <p:spPr/>
        <p:txBody>
          <a:bodyPr/>
          <a:lstStyle/>
          <a:p>
            <a:fld id="{91AA9BE4-5103-0B4A-B9FD-498748EB1049}" type="slidenum">
              <a:rPr lang="en-US" smtClean="0"/>
              <a:pPr/>
              <a:t>7</a:t>
            </a:fld>
            <a:endParaRPr lang="en-US" dirty="0"/>
          </a:p>
        </p:txBody>
      </p:sp>
    </p:spTree>
    <p:extLst>
      <p:ext uri="{BB962C8B-B14F-4D97-AF65-F5344CB8AC3E}">
        <p14:creationId xmlns:p14="http://schemas.microsoft.com/office/powerpoint/2010/main" val="124228633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1100" y="696913"/>
            <a:ext cx="4648200" cy="3486150"/>
          </a:xfrm>
        </p:spPr>
      </p:sp>
      <p:sp>
        <p:nvSpPr>
          <p:cNvPr id="3" name="Notes Placeholder 2"/>
          <p:cNvSpPr>
            <a:spLocks noGrp="1"/>
          </p:cNvSpPr>
          <p:nvPr>
            <p:ph type="body" idx="1"/>
          </p:nvPr>
        </p:nvSpPr>
        <p:spPr/>
        <p:txBody>
          <a:bodyPr/>
          <a:lstStyle/>
          <a:p>
            <a:pPr marL="0" indent="0">
              <a:buFontTx/>
              <a:buNone/>
            </a:pPr>
            <a:r>
              <a:rPr lang="zh-CN" altLang="en-US" sz="1200" b="0" i="0" kern="1200" dirty="0" smtClean="0">
                <a:solidFill>
                  <a:schemeClr val="tx1"/>
                </a:solidFill>
                <a:effectLst/>
                <a:latin typeface="+mn-lt"/>
                <a:ea typeface="+mn-ea"/>
                <a:cs typeface="+mn-cs"/>
              </a:rPr>
              <a:t>我们认为，中国目前的主要问题是长期缺乏信心，而不是缺乏资金。他们的通货紧缩情况与世界其他地区不一致，我们看到他们目前正在经历的消费品通货紧缩比</a:t>
            </a:r>
            <a:r>
              <a:rPr lang="en-US" altLang="zh-CN" sz="1200" b="0" i="0" kern="1200" dirty="0" smtClean="0">
                <a:solidFill>
                  <a:schemeClr val="tx1"/>
                </a:solidFill>
                <a:effectLst/>
                <a:latin typeface="+mn-lt"/>
                <a:ea typeface="+mn-ea"/>
                <a:cs typeface="+mn-cs"/>
              </a:rPr>
              <a:t>2015</a:t>
            </a:r>
            <a:r>
              <a:rPr lang="zh-CN" altLang="en-US" sz="1200" b="0" i="0" kern="1200" dirty="0" smtClean="0">
                <a:solidFill>
                  <a:schemeClr val="tx1"/>
                </a:solidFill>
                <a:effectLst/>
                <a:latin typeface="+mn-lt"/>
                <a:ea typeface="+mn-ea"/>
                <a:cs typeface="+mn-cs"/>
              </a:rPr>
              <a:t>年或</a:t>
            </a:r>
            <a:r>
              <a:rPr lang="en-US" altLang="zh-CN" sz="1200" b="0" i="0" kern="1200" dirty="0" err="1" smtClean="0">
                <a:solidFill>
                  <a:schemeClr val="tx1"/>
                </a:solidFill>
                <a:effectLst/>
                <a:latin typeface="+mn-lt"/>
                <a:ea typeface="+mn-ea"/>
                <a:cs typeface="+mn-cs"/>
              </a:rPr>
              <a:t>covid</a:t>
            </a:r>
            <a:r>
              <a:rPr lang="zh-CN" altLang="en-US" sz="1200" b="0" i="0" kern="1200" dirty="0" smtClean="0">
                <a:solidFill>
                  <a:schemeClr val="tx1"/>
                </a:solidFill>
                <a:effectLst/>
                <a:latin typeface="+mn-lt"/>
                <a:ea typeface="+mn-ea"/>
                <a:cs typeface="+mn-cs"/>
              </a:rPr>
              <a:t>期间更严重。此外，虽然服务业通胀在重新开放期间有所回升，但我们看到，家庭对购买耐用品几乎没有信心。</a:t>
            </a:r>
            <a:endParaRPr lang="en-US" altLang="zh-CN" sz="1200" b="0" i="0" kern="1200" dirty="0" smtClean="0">
              <a:solidFill>
                <a:schemeClr val="tx1"/>
              </a:solidFill>
              <a:effectLst/>
              <a:latin typeface="+mn-lt"/>
              <a:ea typeface="+mn-ea"/>
              <a:cs typeface="+mn-cs"/>
            </a:endParaRPr>
          </a:p>
          <a:p>
            <a:pPr marL="0" indent="0">
              <a:buFontTx/>
              <a:buNone/>
            </a:pPr>
            <a:r>
              <a:rPr lang="zh-CN" altLang="en-US" sz="1200" b="0" i="0" kern="1200" dirty="0" smtClean="0">
                <a:solidFill>
                  <a:schemeClr val="tx1"/>
                </a:solidFill>
                <a:effectLst/>
                <a:latin typeface="+mn-lt"/>
                <a:ea typeface="+mn-ea"/>
                <a:cs typeface="+mn-cs"/>
              </a:rPr>
              <a:t>缺乏消费信心背后的部分原因源于共同繁荣运动</a:t>
            </a:r>
            <a:r>
              <a:rPr lang="en-US" altLang="zh-CN" sz="1200" b="0" i="0" kern="1200" dirty="0" smtClean="0">
                <a:solidFill>
                  <a:schemeClr val="tx1"/>
                </a:solidFill>
                <a:effectLst/>
                <a:latin typeface="+mn-lt"/>
                <a:ea typeface="+mn-ea"/>
                <a:cs typeface="+mn-cs"/>
              </a:rPr>
              <a:t>. </a:t>
            </a:r>
            <a:r>
              <a:rPr lang="zh-CN" altLang="en-US" sz="1200" b="0" i="0" kern="1200" dirty="0" smtClean="0">
                <a:solidFill>
                  <a:schemeClr val="tx1"/>
                </a:solidFill>
                <a:effectLst/>
                <a:latin typeface="+mn-lt"/>
                <a:ea typeface="+mn-ea"/>
                <a:cs typeface="+mn-cs"/>
              </a:rPr>
              <a:t>共同繁荣政策对企业家和特定行业进行了打压这给经济带来了不确定性</a:t>
            </a:r>
            <a:r>
              <a:rPr lang="en-US" altLang="zh-CN" sz="1200" b="0" i="0" kern="1200" dirty="0" smtClean="0">
                <a:solidFill>
                  <a:schemeClr val="tx1"/>
                </a:solidFill>
                <a:effectLst/>
                <a:latin typeface="+mn-lt"/>
                <a:ea typeface="+mn-ea"/>
                <a:cs typeface="+mn-cs"/>
              </a:rPr>
              <a:t>.</a:t>
            </a:r>
            <a:r>
              <a:rPr lang="en-US" altLang="zh-CN" sz="1200" b="0" i="0" kern="1200" baseline="0" dirty="0" smtClean="0">
                <a:solidFill>
                  <a:schemeClr val="tx1"/>
                </a:solidFill>
                <a:effectLst/>
                <a:latin typeface="+mn-lt"/>
                <a:ea typeface="+mn-ea"/>
                <a:cs typeface="+mn-cs"/>
              </a:rPr>
              <a:t> </a:t>
            </a:r>
            <a:r>
              <a:rPr lang="zh-CN" altLang="en-US" sz="1200" b="0" i="0" kern="1200" dirty="0" smtClean="0">
                <a:solidFill>
                  <a:schemeClr val="tx1"/>
                </a:solidFill>
                <a:effectLst/>
                <a:latin typeface="+mn-lt"/>
                <a:ea typeface="+mn-ea"/>
                <a:cs typeface="+mn-cs"/>
              </a:rPr>
              <a:t>信心不足阻碍了大额支出和投资</a:t>
            </a:r>
            <a:r>
              <a:rPr lang="en-US" altLang="zh-CN" sz="1200" b="0" i="0" kern="1200" dirty="0" smtClean="0">
                <a:solidFill>
                  <a:schemeClr val="tx1"/>
                </a:solidFill>
                <a:effectLst/>
                <a:latin typeface="+mn-lt"/>
                <a:ea typeface="+mn-ea"/>
                <a:cs typeface="+mn-cs"/>
              </a:rPr>
              <a:t>.</a:t>
            </a:r>
          </a:p>
          <a:p>
            <a:pPr marL="0" indent="0">
              <a:buFontTx/>
              <a:buNone/>
            </a:pPr>
            <a:r>
              <a:rPr lang="en-US" dirty="0" smtClean="0"/>
              <a:t>We</a:t>
            </a:r>
            <a:r>
              <a:rPr lang="en-US" baseline="0" dirty="0" smtClean="0"/>
              <a:t> characterized China’s main issue right now as a Chronic lack of confidence rather than a lack of funding.</a:t>
            </a:r>
          </a:p>
          <a:p>
            <a:pPr marL="285650" indent="-285650">
              <a:buFontTx/>
              <a:buChar char="-"/>
            </a:pPr>
            <a:r>
              <a:rPr lang="en-US" baseline="0" dirty="0" smtClean="0"/>
              <a:t>Their deflationary situation is at odds with the rest of the world and we see that the consumer goods deflation which they are currently experiencing is worse than that in 2015 or during </a:t>
            </a:r>
            <a:r>
              <a:rPr lang="en-US" baseline="0" dirty="0" err="1" smtClean="0"/>
              <a:t>covid</a:t>
            </a:r>
            <a:r>
              <a:rPr lang="en-US" baseline="0" dirty="0" smtClean="0"/>
              <a:t>.</a:t>
            </a:r>
          </a:p>
          <a:p>
            <a:pPr marL="285650" indent="-285650">
              <a:buFontTx/>
              <a:buChar char="-"/>
            </a:pPr>
            <a:r>
              <a:rPr lang="en-US" baseline="0" dirty="0" smtClean="0"/>
              <a:t>In addition, while services inflation picked up during the reopening, we see that households have little confidence to spending on durables. </a:t>
            </a:r>
          </a:p>
        </p:txBody>
      </p:sp>
      <p:sp>
        <p:nvSpPr>
          <p:cNvPr id="4" name="Slide Number Placeholder 3"/>
          <p:cNvSpPr>
            <a:spLocks noGrp="1"/>
          </p:cNvSpPr>
          <p:nvPr>
            <p:ph type="sldNum" sz="quarter" idx="10"/>
          </p:nvPr>
        </p:nvSpPr>
        <p:spPr/>
        <p:txBody>
          <a:bodyPr/>
          <a:lstStyle/>
          <a:p>
            <a:fld id="{91AA9BE4-5103-0B4A-B9FD-498748EB1049}" type="slidenum">
              <a:rPr lang="en-US" smtClean="0"/>
              <a:pPr/>
              <a:t>8</a:t>
            </a:fld>
            <a:endParaRPr lang="en-US" dirty="0"/>
          </a:p>
        </p:txBody>
      </p:sp>
    </p:spTree>
    <p:extLst>
      <p:ext uri="{BB962C8B-B14F-4D97-AF65-F5344CB8AC3E}">
        <p14:creationId xmlns:p14="http://schemas.microsoft.com/office/powerpoint/2010/main" val="160578053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1100" y="696913"/>
            <a:ext cx="4648200" cy="3486150"/>
          </a:xfrm>
        </p:spPr>
      </p:sp>
      <p:sp>
        <p:nvSpPr>
          <p:cNvPr id="3" name="Notes Placeholder 2"/>
          <p:cNvSpPr>
            <a:spLocks noGrp="1"/>
          </p:cNvSpPr>
          <p:nvPr>
            <p:ph type="body" idx="1"/>
          </p:nvPr>
        </p:nvSpPr>
        <p:spPr/>
        <p:txBody>
          <a:bodyPr/>
          <a:lstStyle/>
          <a:p>
            <a:pPr marL="0" indent="0">
              <a:buFontTx/>
              <a:buNone/>
            </a:pPr>
            <a:r>
              <a:rPr lang="zh-CN" altLang="en-US" sz="1200" b="0" i="0" kern="1200" dirty="0" smtClean="0">
                <a:solidFill>
                  <a:schemeClr val="tx1"/>
                </a:solidFill>
                <a:effectLst/>
                <a:latin typeface="+mn-lt"/>
                <a:ea typeface="+mn-ea"/>
                <a:cs typeface="+mn-cs"/>
              </a:rPr>
              <a:t>当然，陷入困境的房地产行业也严重打击了中国消费者的信心</a:t>
            </a:r>
            <a:r>
              <a:rPr lang="en-US" altLang="zh-CN" sz="1200" b="0" i="0" kern="1200" dirty="0" smtClean="0">
                <a:solidFill>
                  <a:schemeClr val="tx1"/>
                </a:solidFill>
                <a:effectLst/>
                <a:latin typeface="+mn-lt"/>
                <a:ea typeface="+mn-ea"/>
                <a:cs typeface="+mn-cs"/>
              </a:rPr>
              <a:t>. </a:t>
            </a:r>
            <a:r>
              <a:rPr lang="zh-CN" altLang="en-US" sz="1200" b="0" i="0" kern="1200" dirty="0" smtClean="0">
                <a:solidFill>
                  <a:schemeClr val="tx1"/>
                </a:solidFill>
                <a:effectLst/>
                <a:latin typeface="+mn-lt"/>
                <a:ea typeface="+mn-ea"/>
                <a:cs typeface="+mn-cs"/>
              </a:rPr>
              <a:t>简单地说一下房地产行业，我们的立场是，要扭转现在的局面需要很多时间。房屋销售在</a:t>
            </a:r>
            <a:r>
              <a:rPr lang="en-US" altLang="zh-CN" sz="1200" b="0" i="0" kern="1200" dirty="0" smtClean="0">
                <a:solidFill>
                  <a:schemeClr val="tx1"/>
                </a:solidFill>
                <a:effectLst/>
                <a:latin typeface="+mn-lt"/>
                <a:ea typeface="+mn-ea"/>
                <a:cs typeface="+mn-cs"/>
              </a:rPr>
              <a:t>2023</a:t>
            </a:r>
            <a:r>
              <a:rPr lang="zh-CN" altLang="en-US" sz="1200" b="0" i="0" kern="1200" dirty="0" smtClean="0">
                <a:solidFill>
                  <a:schemeClr val="tx1"/>
                </a:solidFill>
                <a:effectLst/>
                <a:latin typeface="+mn-lt"/>
                <a:ea typeface="+mn-ea"/>
                <a:cs typeface="+mn-cs"/>
              </a:rPr>
              <a:t>年继续萎缩。此前，即使在金融危机期间，房屋销售也持续增长。然而，在这个关键时刻，房屋销售受到了共同繁荣和他们早些时候减少房地产行业债务的政策的严重打击。</a:t>
            </a:r>
            <a:endParaRPr lang="en-US" altLang="zh-CN" sz="1200" b="0" i="0" kern="1200" dirty="0" smtClean="0">
              <a:solidFill>
                <a:schemeClr val="tx1"/>
              </a:solidFill>
              <a:effectLst/>
              <a:latin typeface="+mn-lt"/>
              <a:ea typeface="+mn-ea"/>
              <a:cs typeface="+mn-cs"/>
            </a:endParaRPr>
          </a:p>
          <a:p>
            <a:pPr marL="0" indent="0">
              <a:buFontTx/>
              <a:buNone/>
            </a:pPr>
            <a:r>
              <a:rPr lang="zh-CN" altLang="en-US" sz="1200" b="0" i="0" kern="1200" dirty="0" smtClean="0">
                <a:solidFill>
                  <a:schemeClr val="tx1"/>
                </a:solidFill>
                <a:effectLst/>
                <a:latin typeface="+mn-lt"/>
                <a:ea typeface="+mn-ea"/>
                <a:cs typeface="+mn-cs"/>
              </a:rPr>
              <a:t>我们也认为地方政府是问题的一部分，而不是解决方案。由于房屋销售不佳，土地销售收入下降，因此地方政府缺乏刺激经济的资金。至于当局制定的各种解决方案，如白名单，他们是受欢迎的，但没有销售是不可持续的。简而言之，融资现金流很重要，但经营现金流最终决定了长期生存能力。“稳赢”房地产的心态受到了动摇，因此，在房价下跌之际，缺乏信心阻碍了增长乘数。</a:t>
            </a:r>
            <a:endParaRPr lang="en-US" altLang="zh-CN" sz="1200" b="0" i="0" kern="1200" dirty="0" smtClean="0">
              <a:solidFill>
                <a:schemeClr val="tx1"/>
              </a:solidFill>
              <a:effectLst/>
              <a:latin typeface="+mn-lt"/>
              <a:ea typeface="+mn-ea"/>
              <a:cs typeface="+mn-cs"/>
            </a:endParaRPr>
          </a:p>
          <a:p>
            <a:pPr marL="0" indent="0">
              <a:buFontTx/>
              <a:buNone/>
            </a:pPr>
            <a:r>
              <a:rPr lang="en-US" dirty="0" smtClean="0"/>
              <a:t>Turning to the property</a:t>
            </a:r>
            <a:r>
              <a:rPr lang="en-US" baseline="0" dirty="0" smtClean="0"/>
              <a:t> sector briefly, our stand is that the overhang will take a lot to reverse. </a:t>
            </a:r>
          </a:p>
          <a:p>
            <a:pPr marL="285650" indent="-285650">
              <a:buFontTx/>
              <a:buChar char="-"/>
            </a:pPr>
            <a:r>
              <a:rPr lang="en-US" baseline="0" dirty="0" smtClean="0"/>
              <a:t>Home sales has continued to contract. Previously, home sales continued to grow even during periods of financial crisis. However, at this juncture, home sales has been badly battered common prosperity and their earlier attempts to reduce property sector debt. </a:t>
            </a:r>
          </a:p>
          <a:p>
            <a:pPr marL="285650" indent="-285650">
              <a:buFontTx/>
              <a:buChar char="-"/>
            </a:pPr>
            <a:r>
              <a:rPr lang="en-US" baseline="0" dirty="0" smtClean="0"/>
              <a:t>We view the local governments as part of the problem rather than the solution. Due to the poor home sales, land sales revenue has declined and as such local government lack funds to stimulate the economy. </a:t>
            </a:r>
          </a:p>
          <a:p>
            <a:pPr marL="285650" indent="-285650">
              <a:buFontTx/>
              <a:buChar char="-"/>
            </a:pPr>
            <a:r>
              <a:rPr lang="en-US" baseline="0" dirty="0" smtClean="0"/>
              <a:t>As for the various solutions such as the whitelist created by the authorities, they are very much welcomed but it is not sustainable without sales.</a:t>
            </a:r>
          </a:p>
          <a:p>
            <a:pPr marL="285650" indent="-285650">
              <a:buFontTx/>
              <a:buChar char="-"/>
            </a:pPr>
            <a:r>
              <a:rPr lang="en-US" baseline="0" dirty="0" smtClean="0"/>
              <a:t>In short, financing cash flows are important but operating </a:t>
            </a:r>
            <a:r>
              <a:rPr lang="en-US" baseline="0" dirty="0" err="1" smtClean="0"/>
              <a:t>cashflows</a:t>
            </a:r>
            <a:r>
              <a:rPr lang="en-US" baseline="0" dirty="0" smtClean="0"/>
              <a:t> ultimately determine long term viability. </a:t>
            </a:r>
          </a:p>
          <a:p>
            <a:pPr marL="285650" indent="-285650">
              <a:buFontTx/>
              <a:buChar char="-"/>
            </a:pPr>
            <a:r>
              <a:rPr lang="en-US" baseline="0" dirty="0" smtClean="0"/>
              <a:t>The psyche of “sure win” property is shaken and as such the lack of confidence amid declining property price impede growth multipliers. </a:t>
            </a:r>
            <a:endParaRPr lang="en-SG" dirty="0"/>
          </a:p>
        </p:txBody>
      </p:sp>
      <p:sp>
        <p:nvSpPr>
          <p:cNvPr id="4" name="Slide Number Placeholder 3"/>
          <p:cNvSpPr>
            <a:spLocks noGrp="1"/>
          </p:cNvSpPr>
          <p:nvPr>
            <p:ph type="sldNum" sz="quarter" idx="10"/>
          </p:nvPr>
        </p:nvSpPr>
        <p:spPr/>
        <p:txBody>
          <a:bodyPr/>
          <a:lstStyle/>
          <a:p>
            <a:fld id="{91AA9BE4-5103-0B4A-B9FD-498748EB1049}" type="slidenum">
              <a:rPr lang="en-US" smtClean="0"/>
              <a:pPr/>
              <a:t>9</a:t>
            </a:fld>
            <a:endParaRPr lang="en-US" dirty="0"/>
          </a:p>
        </p:txBody>
      </p:sp>
    </p:spTree>
    <p:extLst>
      <p:ext uri="{BB962C8B-B14F-4D97-AF65-F5344CB8AC3E}">
        <p14:creationId xmlns:p14="http://schemas.microsoft.com/office/powerpoint/2010/main" val="185956380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p:spTree>
      <p:nvGrpSpPr>
        <p:cNvPr id="1" name=""/>
        <p:cNvGrpSpPr/>
        <p:nvPr/>
      </p:nvGrpSpPr>
      <p:grpSpPr>
        <a:xfrm>
          <a:off x="0" y="0"/>
          <a:ext cx="0" cy="0"/>
          <a:chOff x="0" y="0"/>
          <a:chExt cx="0" cy="0"/>
        </a:xfrm>
      </p:grpSpPr>
      <p:sp>
        <p:nvSpPr>
          <p:cNvPr id="12" name="Rectangle 11"/>
          <p:cNvSpPr/>
          <p:nvPr userDrawn="1"/>
        </p:nvSpPr>
        <p:spPr>
          <a:xfrm>
            <a:off x="5657549" y="0"/>
            <a:ext cx="3495779" cy="6858000"/>
          </a:xfrm>
          <a:prstGeom prst="rect">
            <a:avLst/>
          </a:prstGeom>
          <a:solidFill>
            <a:srgbClr val="E6E8E9"/>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333518"/>
            <a:endParaRPr lang="en-US" sz="1275">
              <a:solidFill>
                <a:srgbClr val="FFFFFF"/>
              </a:solidFill>
              <a:ea typeface="Yu Gothic" panose="020B0400000000000000" pitchFamily="34" charset="-128"/>
            </a:endParaRPr>
          </a:p>
        </p:txBody>
      </p:sp>
      <p:sp>
        <p:nvSpPr>
          <p:cNvPr id="9" name="Frame 8"/>
          <p:cNvSpPr/>
          <p:nvPr userDrawn="1"/>
        </p:nvSpPr>
        <p:spPr>
          <a:xfrm>
            <a:off x="1" y="-5715"/>
            <a:ext cx="9153327" cy="6863715"/>
          </a:xfrm>
          <a:prstGeom prst="frame">
            <a:avLst>
              <a:gd name="adj1" fmla="val 7493"/>
            </a:avLst>
          </a:prstGeom>
          <a:solidFill>
            <a:srgbClr val="97C9E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333518"/>
            <a:endParaRPr lang="en-US" sz="1275">
              <a:solidFill>
                <a:srgbClr val="000000"/>
              </a:solidFill>
              <a:ea typeface="Yu Gothic" panose="020B0400000000000000" pitchFamily="34" charset="-128"/>
            </a:endParaRPr>
          </a:p>
        </p:txBody>
      </p:sp>
      <p:pic>
        <p:nvPicPr>
          <p:cNvPr id="5" name="図 4"/>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6516118" y="5090501"/>
            <a:ext cx="2636822" cy="623038"/>
          </a:xfrm>
          <a:prstGeom prst="rect">
            <a:avLst/>
          </a:prstGeom>
        </p:spPr>
      </p:pic>
      <p:sp>
        <p:nvSpPr>
          <p:cNvPr id="2" name="Title 1"/>
          <p:cNvSpPr>
            <a:spLocks noGrp="1"/>
          </p:cNvSpPr>
          <p:nvPr>
            <p:ph type="ctrTitle"/>
          </p:nvPr>
        </p:nvSpPr>
        <p:spPr>
          <a:xfrm>
            <a:off x="481188" y="519439"/>
            <a:ext cx="5164752" cy="2839599"/>
          </a:xfrm>
        </p:spPr>
        <p:txBody>
          <a:bodyPr lIns="336536" tIns="336536" rIns="336536" bIns="168268" anchor="b" anchorCtr="0">
            <a:normAutofit/>
          </a:bodyPr>
          <a:lstStyle>
            <a:lvl1pPr algn="l">
              <a:lnSpc>
                <a:spcPct val="90000"/>
              </a:lnSpc>
              <a:defRPr lang="en-US" sz="2625" b="0" kern="1200" spc="0" baseline="0" dirty="0">
                <a:solidFill>
                  <a:schemeClr val="tx1"/>
                </a:solidFill>
                <a:latin typeface="Arial Narrow" panose="020B0606020202030204" pitchFamily="34" charset="0"/>
                <a:ea typeface="Yu Gothic" panose="020B0400000000000000" pitchFamily="34" charset="-128"/>
                <a:cs typeface="+mj-cs"/>
              </a:defRPr>
            </a:lvl1pPr>
          </a:lstStyle>
          <a:p>
            <a:r>
              <a:rPr lang="ja-JP" altLang="en-US"/>
              <a:t>マスター タイトルの書式設定</a:t>
            </a:r>
            <a:endParaRPr lang="en-US" dirty="0"/>
          </a:p>
        </p:txBody>
      </p:sp>
      <p:sp>
        <p:nvSpPr>
          <p:cNvPr id="3" name="Subtitle 2"/>
          <p:cNvSpPr>
            <a:spLocks noGrp="1"/>
          </p:cNvSpPr>
          <p:nvPr>
            <p:ph type="subTitle" idx="1"/>
          </p:nvPr>
        </p:nvSpPr>
        <p:spPr>
          <a:xfrm>
            <a:off x="481188" y="3359039"/>
            <a:ext cx="5164752" cy="1558317"/>
          </a:xfrm>
          <a:prstGeom prst="rect">
            <a:avLst/>
          </a:prstGeom>
        </p:spPr>
        <p:txBody>
          <a:bodyPr lIns="336536" tIns="168268" rIns="336536" bIns="168268">
            <a:normAutofit/>
          </a:bodyPr>
          <a:lstStyle>
            <a:lvl1pPr marL="0" indent="0" algn="l" defTabSz="315503" rtl="0" eaLnBrk="1" latinLnBrk="0" hangingPunct="1">
              <a:lnSpc>
                <a:spcPct val="100000"/>
              </a:lnSpc>
              <a:spcBef>
                <a:spcPts val="0"/>
              </a:spcBef>
              <a:buNone/>
              <a:defRPr lang="en-US" sz="1125" b="1" kern="1200" spc="0" dirty="0">
                <a:solidFill>
                  <a:schemeClr val="tx1"/>
                </a:solidFill>
                <a:latin typeface="+mn-lt"/>
                <a:ea typeface="Yu Gothic" panose="020B0400000000000000" pitchFamily="34" charset="-128"/>
                <a:cs typeface="+mn-cs"/>
              </a:defRPr>
            </a:lvl1pPr>
            <a:lvl2pPr marL="333518" indent="0" algn="ctr">
              <a:buNone/>
              <a:defRPr>
                <a:solidFill>
                  <a:schemeClr val="tx1">
                    <a:tint val="75000"/>
                  </a:schemeClr>
                </a:solidFill>
              </a:defRPr>
            </a:lvl2pPr>
            <a:lvl3pPr marL="667035" indent="0" algn="ctr">
              <a:buNone/>
              <a:defRPr>
                <a:solidFill>
                  <a:schemeClr val="tx1">
                    <a:tint val="75000"/>
                  </a:schemeClr>
                </a:solidFill>
              </a:defRPr>
            </a:lvl3pPr>
            <a:lvl4pPr marL="1000553" indent="0" algn="ctr">
              <a:buNone/>
              <a:defRPr>
                <a:solidFill>
                  <a:schemeClr val="tx1">
                    <a:tint val="75000"/>
                  </a:schemeClr>
                </a:solidFill>
              </a:defRPr>
            </a:lvl4pPr>
            <a:lvl5pPr marL="1334069" indent="0" algn="ctr">
              <a:buNone/>
              <a:defRPr>
                <a:solidFill>
                  <a:schemeClr val="tx1">
                    <a:tint val="75000"/>
                  </a:schemeClr>
                </a:solidFill>
              </a:defRPr>
            </a:lvl5pPr>
            <a:lvl6pPr marL="1667588" indent="0" algn="ctr">
              <a:buNone/>
              <a:defRPr>
                <a:solidFill>
                  <a:schemeClr val="tx1">
                    <a:tint val="75000"/>
                  </a:schemeClr>
                </a:solidFill>
              </a:defRPr>
            </a:lvl6pPr>
            <a:lvl7pPr marL="2001105" indent="0" algn="ctr">
              <a:buNone/>
              <a:defRPr>
                <a:solidFill>
                  <a:schemeClr val="tx1">
                    <a:tint val="75000"/>
                  </a:schemeClr>
                </a:solidFill>
              </a:defRPr>
            </a:lvl7pPr>
            <a:lvl8pPr marL="2334623" indent="0" algn="ctr">
              <a:buNone/>
              <a:defRPr>
                <a:solidFill>
                  <a:schemeClr val="tx1">
                    <a:tint val="75000"/>
                  </a:schemeClr>
                </a:solidFill>
              </a:defRPr>
            </a:lvl8pPr>
            <a:lvl9pPr marL="2668140" indent="0" algn="ctr">
              <a:buNone/>
              <a:defRPr>
                <a:solidFill>
                  <a:schemeClr val="tx1">
                    <a:tint val="75000"/>
                  </a:schemeClr>
                </a:solidFill>
              </a:defRPr>
            </a:lvl9pPr>
          </a:lstStyle>
          <a:p>
            <a:r>
              <a:rPr lang="ja-JP" altLang="en-US"/>
              <a:t>マスター サブタイトルの書式設定</a:t>
            </a:r>
            <a:endParaRPr lang="en-US" dirty="0"/>
          </a:p>
        </p:txBody>
      </p:sp>
      <p:sp>
        <p:nvSpPr>
          <p:cNvPr id="8" name="Text Placeholder 7"/>
          <p:cNvSpPr>
            <a:spLocks noGrp="1"/>
          </p:cNvSpPr>
          <p:nvPr>
            <p:ph type="body" sz="quarter" idx="10" hasCustomPrompt="1"/>
          </p:nvPr>
        </p:nvSpPr>
        <p:spPr>
          <a:xfrm>
            <a:off x="481188" y="5090502"/>
            <a:ext cx="5164752" cy="623327"/>
          </a:xfrm>
          <a:prstGeom prst="rect">
            <a:avLst/>
          </a:prstGeom>
        </p:spPr>
        <p:txBody>
          <a:bodyPr lIns="336536" tIns="0" rIns="336536" bIns="0" anchor="ctr" anchorCtr="0">
            <a:normAutofit/>
          </a:bodyPr>
          <a:lstStyle>
            <a:lvl1pPr marL="0" indent="0" algn="l" defTabSz="315503" rtl="0" eaLnBrk="1" latinLnBrk="0" hangingPunct="1">
              <a:lnSpc>
                <a:spcPct val="100000"/>
              </a:lnSpc>
              <a:spcBef>
                <a:spcPts val="0"/>
              </a:spcBef>
              <a:buFont typeface="Arial" pitchFamily="34" charset="0"/>
              <a:buNone/>
              <a:defRPr lang="en-US" sz="825" b="0" kern="1200" spc="0" baseline="0" dirty="0">
                <a:solidFill>
                  <a:schemeClr val="tx1"/>
                </a:solidFill>
                <a:latin typeface="+mn-lt"/>
                <a:ea typeface="Yu Gothic" panose="020B0400000000000000" pitchFamily="34" charset="-128"/>
                <a:cs typeface="+mn-cs"/>
              </a:defRPr>
            </a:lvl1pPr>
            <a:lvl2pPr marL="0" indent="0">
              <a:spcBef>
                <a:spcPts val="0"/>
              </a:spcBef>
              <a:buNone/>
              <a:defRPr sz="1050"/>
            </a:lvl2pPr>
            <a:lvl3pPr marL="0" indent="0">
              <a:spcBef>
                <a:spcPts val="0"/>
              </a:spcBef>
              <a:buNone/>
              <a:defRPr sz="1050"/>
            </a:lvl3pPr>
            <a:lvl4pPr marL="0" indent="0">
              <a:spcBef>
                <a:spcPts val="0"/>
              </a:spcBef>
              <a:buNone/>
              <a:defRPr sz="1050"/>
            </a:lvl4pPr>
            <a:lvl5pPr marL="0" indent="0">
              <a:spcBef>
                <a:spcPts val="0"/>
              </a:spcBef>
              <a:buNone/>
              <a:defRPr sz="1050"/>
            </a:lvl5pPr>
          </a:lstStyle>
          <a:p>
            <a:pPr lvl="0"/>
            <a:r>
              <a:rPr lang="en-US" dirty="0"/>
              <a:t>Additional information can go here</a:t>
            </a:r>
          </a:p>
        </p:txBody>
      </p:sp>
      <p:sp>
        <p:nvSpPr>
          <p:cNvPr id="4" name="テキスト ボックス 3">
            <a:extLst>
              <a:ext uri="{FF2B5EF4-FFF2-40B4-BE49-F238E27FC236}">
                <a16:creationId xmlns:a16="http://schemas.microsoft.com/office/drawing/2014/main" id="{A64D35FA-6320-4DEC-8366-4BBB74CB4967}"/>
              </a:ext>
            </a:extLst>
          </p:cNvPr>
          <p:cNvSpPr txBox="1"/>
          <p:nvPr userDrawn="1"/>
        </p:nvSpPr>
        <p:spPr>
          <a:xfrm>
            <a:off x="481188" y="5713829"/>
            <a:ext cx="5164752" cy="623327"/>
          </a:xfrm>
          <a:prstGeom prst="rect">
            <a:avLst/>
          </a:prstGeom>
          <a:noFill/>
        </p:spPr>
        <p:txBody>
          <a:bodyPr wrap="square" lIns="253396" tIns="126698" rIns="253396" bIns="126698" rtlCol="0" anchor="ctr" anchorCtr="0">
            <a:normAutofit/>
          </a:bodyPr>
          <a:lstStyle/>
          <a:p>
            <a:pPr defTabSz="333518"/>
            <a:r>
              <a:rPr lang="en-US" altLang="ja-JP" sz="675" dirty="0">
                <a:solidFill>
                  <a:srgbClr val="000000"/>
                </a:solidFill>
                <a:ea typeface="Yu Gothic" panose="020B0400000000000000" pitchFamily="34" charset="-128"/>
              </a:rPr>
              <a:t>Private and confidential</a:t>
            </a:r>
            <a:endParaRPr kumimoji="1" lang="ja-JP" altLang="en-US" sz="675" dirty="0">
              <a:solidFill>
                <a:srgbClr val="000000"/>
              </a:solidFill>
              <a:ea typeface="Yu Gothic" panose="020B0400000000000000" pitchFamily="34" charset="-128"/>
            </a:endParaRPr>
          </a:p>
        </p:txBody>
      </p:sp>
    </p:spTree>
    <p:extLst>
      <p:ext uri="{BB962C8B-B14F-4D97-AF65-F5344CB8AC3E}">
        <p14:creationId xmlns:p14="http://schemas.microsoft.com/office/powerpoint/2010/main" val="72076680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3-up (3x0) Content">
    <p:spTree>
      <p:nvGrpSpPr>
        <p:cNvPr id="1" name=""/>
        <p:cNvGrpSpPr/>
        <p:nvPr/>
      </p:nvGrpSpPr>
      <p:grpSpPr>
        <a:xfrm>
          <a:off x="0" y="0"/>
          <a:ext cx="0" cy="0"/>
          <a:chOff x="0" y="0"/>
          <a:chExt cx="0" cy="0"/>
        </a:xfrm>
      </p:grpSpPr>
      <p:sp>
        <p:nvSpPr>
          <p:cNvPr id="5" name="Content Placeholder 4"/>
          <p:cNvSpPr>
            <a:spLocks noGrp="1"/>
          </p:cNvSpPr>
          <p:nvPr>
            <p:ph sz="quarter" idx="17"/>
          </p:nvPr>
        </p:nvSpPr>
        <p:spPr>
          <a:xfrm>
            <a:off x="320793" y="934990"/>
            <a:ext cx="2630495" cy="5506052"/>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10" name="Content Placeholder 4"/>
          <p:cNvSpPr>
            <a:spLocks noGrp="1"/>
          </p:cNvSpPr>
          <p:nvPr>
            <p:ph sz="quarter" idx="18"/>
          </p:nvPr>
        </p:nvSpPr>
        <p:spPr>
          <a:xfrm>
            <a:off x="3256041" y="934990"/>
            <a:ext cx="2630495" cy="5506052"/>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11" name="Content Placeholder 4"/>
          <p:cNvSpPr>
            <a:spLocks noGrp="1"/>
          </p:cNvSpPr>
          <p:nvPr>
            <p:ph sz="quarter" idx="19"/>
          </p:nvPr>
        </p:nvSpPr>
        <p:spPr>
          <a:xfrm>
            <a:off x="6191288" y="934990"/>
            <a:ext cx="2630495" cy="5506052"/>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2" name="Title 1"/>
          <p:cNvSpPr>
            <a:spLocks noGrp="1"/>
          </p:cNvSpPr>
          <p:nvPr>
            <p:ph type="title" hasCustomPrompt="1"/>
          </p:nvPr>
        </p:nvSpPr>
        <p:spPr>
          <a:xfrm>
            <a:off x="320793" y="2"/>
            <a:ext cx="8500990" cy="796473"/>
          </a:xfrm>
        </p:spPr>
        <p:txBody>
          <a:bodyPr/>
          <a:lstStyle/>
          <a:p>
            <a:r>
              <a:rPr lang="ja-JP" altLang="en-US" dirty="0"/>
              <a:t>マスター タイトルの書式設定</a:t>
            </a:r>
            <a:endParaRPr lang="en-US" dirty="0"/>
          </a:p>
        </p:txBody>
      </p:sp>
    </p:spTree>
    <p:extLst>
      <p:ext uri="{BB962C8B-B14F-4D97-AF65-F5344CB8AC3E}">
        <p14:creationId xmlns:p14="http://schemas.microsoft.com/office/powerpoint/2010/main" val="11873706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4-up (4x0) Content">
    <p:spTree>
      <p:nvGrpSpPr>
        <p:cNvPr id="1" name=""/>
        <p:cNvGrpSpPr/>
        <p:nvPr/>
      </p:nvGrpSpPr>
      <p:grpSpPr>
        <a:xfrm>
          <a:off x="0" y="0"/>
          <a:ext cx="0" cy="0"/>
          <a:chOff x="0" y="0"/>
          <a:chExt cx="0" cy="0"/>
        </a:xfrm>
      </p:grpSpPr>
      <p:sp>
        <p:nvSpPr>
          <p:cNvPr id="5" name="Content Placeholder 4"/>
          <p:cNvSpPr>
            <a:spLocks noGrp="1"/>
          </p:cNvSpPr>
          <p:nvPr>
            <p:ph sz="quarter" idx="18"/>
          </p:nvPr>
        </p:nvSpPr>
        <p:spPr>
          <a:xfrm>
            <a:off x="320792" y="934990"/>
            <a:ext cx="1924752" cy="5506052"/>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11" name="Content Placeholder 4"/>
          <p:cNvSpPr>
            <a:spLocks noGrp="1"/>
          </p:cNvSpPr>
          <p:nvPr>
            <p:ph sz="quarter" idx="19"/>
          </p:nvPr>
        </p:nvSpPr>
        <p:spPr>
          <a:xfrm>
            <a:off x="2512872" y="934990"/>
            <a:ext cx="1924752" cy="5506052"/>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12" name="Content Placeholder 4"/>
          <p:cNvSpPr>
            <a:spLocks noGrp="1"/>
          </p:cNvSpPr>
          <p:nvPr>
            <p:ph sz="quarter" idx="20"/>
          </p:nvPr>
        </p:nvSpPr>
        <p:spPr>
          <a:xfrm>
            <a:off x="4704951" y="934990"/>
            <a:ext cx="1924752" cy="5506052"/>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13" name="Content Placeholder 4"/>
          <p:cNvSpPr>
            <a:spLocks noGrp="1"/>
          </p:cNvSpPr>
          <p:nvPr>
            <p:ph sz="quarter" idx="21"/>
          </p:nvPr>
        </p:nvSpPr>
        <p:spPr>
          <a:xfrm>
            <a:off x="6897030" y="934990"/>
            <a:ext cx="1924752" cy="5506052"/>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2" name="Title 1"/>
          <p:cNvSpPr>
            <a:spLocks noGrp="1"/>
          </p:cNvSpPr>
          <p:nvPr>
            <p:ph type="title" hasCustomPrompt="1"/>
          </p:nvPr>
        </p:nvSpPr>
        <p:spPr>
          <a:xfrm>
            <a:off x="320793" y="2"/>
            <a:ext cx="8500990" cy="796473"/>
          </a:xfrm>
        </p:spPr>
        <p:txBody>
          <a:bodyPr/>
          <a:lstStyle/>
          <a:p>
            <a:r>
              <a:rPr lang="ja-JP" altLang="en-US" dirty="0"/>
              <a:t>マスター タイトルの書式設定</a:t>
            </a:r>
            <a:endParaRPr lang="en-US" dirty="0"/>
          </a:p>
        </p:txBody>
      </p:sp>
    </p:spTree>
    <p:extLst>
      <p:ext uri="{BB962C8B-B14F-4D97-AF65-F5344CB8AC3E}">
        <p14:creationId xmlns:p14="http://schemas.microsoft.com/office/powerpoint/2010/main" val="189321932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Sidebar Right">
    <p:spTree>
      <p:nvGrpSpPr>
        <p:cNvPr id="1" name=""/>
        <p:cNvGrpSpPr/>
        <p:nvPr/>
      </p:nvGrpSpPr>
      <p:grpSpPr>
        <a:xfrm>
          <a:off x="0" y="0"/>
          <a:ext cx="0" cy="0"/>
          <a:chOff x="0" y="0"/>
          <a:chExt cx="0" cy="0"/>
        </a:xfrm>
      </p:grpSpPr>
      <p:sp>
        <p:nvSpPr>
          <p:cNvPr id="5" name="Content Placeholder 4"/>
          <p:cNvSpPr>
            <a:spLocks noGrp="1"/>
          </p:cNvSpPr>
          <p:nvPr>
            <p:ph sz="quarter" idx="18"/>
          </p:nvPr>
        </p:nvSpPr>
        <p:spPr>
          <a:xfrm>
            <a:off x="320793" y="934990"/>
            <a:ext cx="6191287" cy="5506052"/>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9" name="Content Placeholder 4"/>
          <p:cNvSpPr>
            <a:spLocks noGrp="1"/>
          </p:cNvSpPr>
          <p:nvPr>
            <p:ph sz="quarter" idx="21"/>
          </p:nvPr>
        </p:nvSpPr>
        <p:spPr>
          <a:xfrm>
            <a:off x="6897030" y="934990"/>
            <a:ext cx="1924752" cy="5506052"/>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2" name="Title 1"/>
          <p:cNvSpPr>
            <a:spLocks noGrp="1"/>
          </p:cNvSpPr>
          <p:nvPr>
            <p:ph type="title" hasCustomPrompt="1"/>
          </p:nvPr>
        </p:nvSpPr>
        <p:spPr>
          <a:xfrm>
            <a:off x="320793" y="2"/>
            <a:ext cx="8500990" cy="796473"/>
          </a:xfrm>
        </p:spPr>
        <p:txBody>
          <a:bodyPr/>
          <a:lstStyle>
            <a:lvl1pPr>
              <a:defRPr>
                <a:latin typeface="Arial Narrow" panose="020B0606020202030204" pitchFamily="34" charset="0"/>
              </a:defRPr>
            </a:lvl1pPr>
          </a:lstStyle>
          <a:p>
            <a:r>
              <a:rPr lang="ja-JP" altLang="en-US" dirty="0"/>
              <a:t>マスター タイトルの書式設定</a:t>
            </a:r>
            <a:endParaRPr lang="en-US" dirty="0"/>
          </a:p>
        </p:txBody>
      </p:sp>
    </p:spTree>
    <p:extLst>
      <p:ext uri="{BB962C8B-B14F-4D97-AF65-F5344CB8AC3E}">
        <p14:creationId xmlns:p14="http://schemas.microsoft.com/office/powerpoint/2010/main" val="88915368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Sidebar Left">
    <p:spTree>
      <p:nvGrpSpPr>
        <p:cNvPr id="1" name=""/>
        <p:cNvGrpSpPr/>
        <p:nvPr/>
      </p:nvGrpSpPr>
      <p:grpSpPr>
        <a:xfrm>
          <a:off x="0" y="0"/>
          <a:ext cx="0" cy="0"/>
          <a:chOff x="0" y="0"/>
          <a:chExt cx="0" cy="0"/>
        </a:xfrm>
      </p:grpSpPr>
      <p:sp>
        <p:nvSpPr>
          <p:cNvPr id="7" name="Content Placeholder 4"/>
          <p:cNvSpPr>
            <a:spLocks noGrp="1"/>
          </p:cNvSpPr>
          <p:nvPr>
            <p:ph sz="quarter" idx="18"/>
          </p:nvPr>
        </p:nvSpPr>
        <p:spPr>
          <a:xfrm>
            <a:off x="2630496" y="934990"/>
            <a:ext cx="6191287" cy="5506052"/>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8" name="Content Placeholder 4"/>
          <p:cNvSpPr>
            <a:spLocks noGrp="1"/>
          </p:cNvSpPr>
          <p:nvPr>
            <p:ph sz="quarter" idx="21"/>
          </p:nvPr>
        </p:nvSpPr>
        <p:spPr>
          <a:xfrm>
            <a:off x="320792" y="934990"/>
            <a:ext cx="1924752" cy="5506052"/>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2" name="Title 1"/>
          <p:cNvSpPr>
            <a:spLocks noGrp="1"/>
          </p:cNvSpPr>
          <p:nvPr>
            <p:ph type="title" hasCustomPrompt="1"/>
          </p:nvPr>
        </p:nvSpPr>
        <p:spPr>
          <a:xfrm>
            <a:off x="320793" y="2"/>
            <a:ext cx="8500990" cy="796473"/>
          </a:xfrm>
        </p:spPr>
        <p:txBody>
          <a:bodyPr/>
          <a:lstStyle/>
          <a:p>
            <a:r>
              <a:rPr lang="ja-JP" altLang="en-US" dirty="0"/>
              <a:t>マスター タイトルの書式設定</a:t>
            </a:r>
            <a:endParaRPr lang="en-US" dirty="0"/>
          </a:p>
        </p:txBody>
      </p:sp>
    </p:spTree>
    <p:extLst>
      <p:ext uri="{BB962C8B-B14F-4D97-AF65-F5344CB8AC3E}">
        <p14:creationId xmlns:p14="http://schemas.microsoft.com/office/powerpoint/2010/main" val="79940010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eam">
    <p:spTree>
      <p:nvGrpSpPr>
        <p:cNvPr id="1" name=""/>
        <p:cNvGrpSpPr/>
        <p:nvPr/>
      </p:nvGrpSpPr>
      <p:grpSpPr>
        <a:xfrm>
          <a:off x="0" y="0"/>
          <a:ext cx="0" cy="0"/>
          <a:chOff x="0" y="0"/>
          <a:chExt cx="0" cy="0"/>
        </a:xfrm>
      </p:grpSpPr>
      <p:sp>
        <p:nvSpPr>
          <p:cNvPr id="6" name="Content Placeholder 2"/>
          <p:cNvSpPr>
            <a:spLocks noGrp="1"/>
          </p:cNvSpPr>
          <p:nvPr>
            <p:ph idx="1"/>
          </p:nvPr>
        </p:nvSpPr>
        <p:spPr>
          <a:xfrm>
            <a:off x="320793" y="934990"/>
            <a:ext cx="2630495" cy="5506052"/>
          </a:xfrm>
          <a:prstGeom prst="rect">
            <a:avLst/>
          </a:prstGeom>
        </p:spPr>
        <p:txBody>
          <a:bodyPr/>
          <a:lstStyle>
            <a:lvl1pPr marL="0" indent="0">
              <a:spcBef>
                <a:spcPts val="1656"/>
              </a:spcBef>
              <a:buNone/>
              <a:defRPr lang="en-US" sz="750" b="1" kern="1200" dirty="0" smtClean="0">
                <a:solidFill>
                  <a:schemeClr val="tx1"/>
                </a:solidFill>
                <a:latin typeface="+mn-lt"/>
                <a:ea typeface="Yu Gothic" panose="020B0400000000000000" pitchFamily="34" charset="-128"/>
                <a:cs typeface="+mn-cs"/>
              </a:defRPr>
            </a:lvl1pPr>
            <a:lvl2pPr marL="0" indent="0">
              <a:spcBef>
                <a:spcPts val="828"/>
              </a:spcBef>
              <a:buNone/>
              <a:defRPr lang="en-US" sz="750" b="1" kern="1200" dirty="0" smtClean="0">
                <a:solidFill>
                  <a:schemeClr val="tx1"/>
                </a:solidFill>
                <a:latin typeface="+mn-lt"/>
                <a:ea typeface="Yu Gothic" panose="020B0400000000000000" pitchFamily="34" charset="-128"/>
                <a:cs typeface="+mn-cs"/>
              </a:defRPr>
            </a:lvl2pPr>
            <a:lvl3pPr marL="0" indent="0">
              <a:spcBef>
                <a:spcPts val="0"/>
              </a:spcBef>
              <a:buFont typeface="Courier New" panose="02070309020205020404" pitchFamily="49" charset="0"/>
              <a:buNone/>
              <a:defRPr lang="en-US" sz="750" kern="1200" dirty="0" smtClean="0">
                <a:solidFill>
                  <a:schemeClr val="tx1"/>
                </a:solidFill>
                <a:latin typeface="+mn-lt"/>
                <a:ea typeface="Yu Gothic" panose="020B0400000000000000" pitchFamily="34" charset="-128"/>
                <a:cs typeface="+mn-cs"/>
              </a:defRPr>
            </a:lvl3pPr>
            <a:lvl4pPr marL="627662" indent="-129701">
              <a:buFont typeface="Arial" panose="020B0604020202020204" pitchFamily="34" charset="0"/>
              <a:buChar char="»"/>
              <a:defRPr/>
            </a:lvl4pPr>
            <a:lvl5pPr marL="751573" indent="-127385">
              <a:buFont typeface="Wingdings" panose="05000000000000000000" pitchFamily="2" charset="2"/>
              <a:buChar char="§"/>
              <a:defRPr/>
            </a:lvl5pPr>
          </a:lstStyle>
          <a:p>
            <a:pPr lvl="0"/>
            <a:r>
              <a:rPr lang="ja-JP" altLang="en-US" dirty="0"/>
              <a:t>マスター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p:txBody>
      </p:sp>
      <p:sp>
        <p:nvSpPr>
          <p:cNvPr id="13" name="Content Placeholder 2"/>
          <p:cNvSpPr>
            <a:spLocks noGrp="1"/>
          </p:cNvSpPr>
          <p:nvPr>
            <p:ph idx="13"/>
          </p:nvPr>
        </p:nvSpPr>
        <p:spPr>
          <a:xfrm>
            <a:off x="3256041" y="934990"/>
            <a:ext cx="2630495" cy="5506052"/>
          </a:xfrm>
          <a:prstGeom prst="rect">
            <a:avLst/>
          </a:prstGeom>
        </p:spPr>
        <p:txBody>
          <a:bodyPr/>
          <a:lstStyle>
            <a:lvl1pPr marL="0" indent="0">
              <a:spcBef>
                <a:spcPts val="1656"/>
              </a:spcBef>
              <a:buNone/>
              <a:defRPr lang="en-US" sz="750" b="1" kern="1200" dirty="0" smtClean="0">
                <a:solidFill>
                  <a:schemeClr val="tx1"/>
                </a:solidFill>
                <a:latin typeface="+mn-lt"/>
                <a:ea typeface="Yu Gothic" panose="020B0400000000000000" pitchFamily="34" charset="-128"/>
                <a:cs typeface="+mn-cs"/>
              </a:defRPr>
            </a:lvl1pPr>
            <a:lvl2pPr marL="0" indent="0">
              <a:spcBef>
                <a:spcPts val="828"/>
              </a:spcBef>
              <a:buNone/>
              <a:defRPr lang="en-US" sz="750" b="1" kern="1200" dirty="0" smtClean="0">
                <a:solidFill>
                  <a:schemeClr val="tx1"/>
                </a:solidFill>
                <a:latin typeface="+mn-lt"/>
                <a:ea typeface="Yu Gothic" panose="020B0400000000000000" pitchFamily="34" charset="-128"/>
                <a:cs typeface="+mn-cs"/>
              </a:defRPr>
            </a:lvl2pPr>
            <a:lvl3pPr marL="0" indent="0">
              <a:spcBef>
                <a:spcPts val="0"/>
              </a:spcBef>
              <a:buFont typeface="Courier New" panose="02070309020205020404" pitchFamily="49" charset="0"/>
              <a:buNone/>
              <a:defRPr lang="en-US" sz="750" kern="1200" dirty="0" smtClean="0">
                <a:solidFill>
                  <a:schemeClr val="tx1"/>
                </a:solidFill>
                <a:latin typeface="+mn-lt"/>
                <a:ea typeface="Yu Gothic" panose="020B0400000000000000" pitchFamily="34" charset="-128"/>
                <a:cs typeface="+mn-cs"/>
              </a:defRPr>
            </a:lvl3pPr>
            <a:lvl4pPr marL="627662" indent="-129701">
              <a:buFont typeface="Arial" panose="020B0604020202020204" pitchFamily="34" charset="0"/>
              <a:buChar char="»"/>
              <a:defRPr/>
            </a:lvl4pPr>
            <a:lvl5pPr marL="751573" indent="-127385">
              <a:buFont typeface="Wingdings" panose="05000000000000000000" pitchFamily="2" charset="2"/>
              <a:buChar char="§"/>
              <a:defRPr/>
            </a:lvl5pPr>
          </a:lstStyle>
          <a:p>
            <a:pPr lvl="0"/>
            <a:r>
              <a:rPr lang="ja-JP" altLang="en-US" dirty="0"/>
              <a:t>マスター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p:txBody>
      </p:sp>
      <p:sp>
        <p:nvSpPr>
          <p:cNvPr id="14" name="Content Placeholder 2"/>
          <p:cNvSpPr>
            <a:spLocks noGrp="1"/>
          </p:cNvSpPr>
          <p:nvPr>
            <p:ph idx="14"/>
          </p:nvPr>
        </p:nvSpPr>
        <p:spPr>
          <a:xfrm>
            <a:off x="6191288" y="934990"/>
            <a:ext cx="2630495" cy="5506052"/>
          </a:xfrm>
          <a:prstGeom prst="rect">
            <a:avLst/>
          </a:prstGeom>
        </p:spPr>
        <p:txBody>
          <a:bodyPr/>
          <a:lstStyle>
            <a:lvl1pPr marL="0" indent="0">
              <a:spcBef>
                <a:spcPts val="1656"/>
              </a:spcBef>
              <a:buNone/>
              <a:defRPr lang="en-US" sz="750" b="1" kern="1200" dirty="0" smtClean="0">
                <a:solidFill>
                  <a:schemeClr val="tx1"/>
                </a:solidFill>
                <a:latin typeface="+mn-lt"/>
                <a:ea typeface="Yu Gothic" panose="020B0400000000000000" pitchFamily="34" charset="-128"/>
                <a:cs typeface="+mn-cs"/>
              </a:defRPr>
            </a:lvl1pPr>
            <a:lvl2pPr marL="0" indent="0">
              <a:spcBef>
                <a:spcPts val="828"/>
              </a:spcBef>
              <a:buNone/>
              <a:defRPr lang="en-US" sz="750" b="1" kern="1200" dirty="0" smtClean="0">
                <a:solidFill>
                  <a:schemeClr val="tx1"/>
                </a:solidFill>
                <a:latin typeface="+mn-lt"/>
                <a:ea typeface="Yu Gothic" panose="020B0400000000000000" pitchFamily="34" charset="-128"/>
                <a:cs typeface="+mn-cs"/>
              </a:defRPr>
            </a:lvl2pPr>
            <a:lvl3pPr marL="0" indent="0">
              <a:spcBef>
                <a:spcPts val="0"/>
              </a:spcBef>
              <a:buFont typeface="Courier New" panose="02070309020205020404" pitchFamily="49" charset="0"/>
              <a:buNone/>
              <a:defRPr lang="en-US" sz="750" kern="1200" dirty="0" smtClean="0">
                <a:solidFill>
                  <a:schemeClr val="tx1"/>
                </a:solidFill>
                <a:latin typeface="+mn-lt"/>
                <a:ea typeface="Yu Gothic" panose="020B0400000000000000" pitchFamily="34" charset="-128"/>
                <a:cs typeface="+mn-cs"/>
              </a:defRPr>
            </a:lvl3pPr>
            <a:lvl4pPr marL="627662" indent="-129701">
              <a:buFont typeface="Arial" panose="020B0604020202020204" pitchFamily="34" charset="0"/>
              <a:buChar char="»"/>
              <a:defRPr/>
            </a:lvl4pPr>
            <a:lvl5pPr marL="751573" indent="-127385">
              <a:buFont typeface="Wingdings" panose="05000000000000000000" pitchFamily="2" charset="2"/>
              <a:buChar char="§"/>
              <a:defRPr/>
            </a:lvl5pPr>
          </a:lstStyle>
          <a:p>
            <a:pPr lvl="0"/>
            <a:r>
              <a:rPr lang="ja-JP" altLang="en-US" dirty="0"/>
              <a:t>マスター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p:txBody>
      </p:sp>
      <p:sp>
        <p:nvSpPr>
          <p:cNvPr id="2" name="Title 1"/>
          <p:cNvSpPr>
            <a:spLocks noGrp="1"/>
          </p:cNvSpPr>
          <p:nvPr>
            <p:ph type="title" hasCustomPrompt="1"/>
          </p:nvPr>
        </p:nvSpPr>
        <p:spPr>
          <a:xfrm>
            <a:off x="320793" y="2"/>
            <a:ext cx="8500990" cy="796473"/>
          </a:xfrm>
        </p:spPr>
        <p:txBody>
          <a:bodyPr/>
          <a:lstStyle>
            <a:lvl1pPr>
              <a:defRPr>
                <a:latin typeface="Arial Narrow" panose="020B0606020202030204" pitchFamily="34" charset="0"/>
                <a:ea typeface="Yu Gothic" panose="020B0400000000000000" pitchFamily="34" charset="-128"/>
              </a:defRPr>
            </a:lvl1pPr>
          </a:lstStyle>
          <a:p>
            <a:r>
              <a:rPr lang="ja-JP" altLang="en-US" dirty="0"/>
              <a:t>マスター タイトルの書式設定</a:t>
            </a:r>
            <a:endParaRPr lang="en-US" dirty="0"/>
          </a:p>
        </p:txBody>
      </p:sp>
    </p:spTree>
    <p:extLst>
      <p:ext uri="{BB962C8B-B14F-4D97-AF65-F5344CB8AC3E}">
        <p14:creationId xmlns:p14="http://schemas.microsoft.com/office/powerpoint/2010/main" val="310048301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タイトルのみ">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lvl1pPr>
              <a:defRPr>
                <a:latin typeface="Arial Narrow" panose="020B0606020202030204" pitchFamily="34" charset="0"/>
              </a:defRPr>
            </a:lvl1pPr>
          </a:lstStyle>
          <a:p>
            <a:r>
              <a:rPr lang="ja-JP" altLang="en-US"/>
              <a:t>マスター タイトルの書式設定</a:t>
            </a:r>
            <a:endParaRPr lang="en-US" dirty="0"/>
          </a:p>
        </p:txBody>
      </p:sp>
    </p:spTree>
    <p:extLst>
      <p:ext uri="{BB962C8B-B14F-4D97-AF65-F5344CB8AC3E}">
        <p14:creationId xmlns:p14="http://schemas.microsoft.com/office/powerpoint/2010/main" val="136336443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End Slide">
    <p:spTree>
      <p:nvGrpSpPr>
        <p:cNvPr id="1" name=""/>
        <p:cNvGrpSpPr/>
        <p:nvPr/>
      </p:nvGrpSpPr>
      <p:grpSpPr>
        <a:xfrm>
          <a:off x="0" y="0"/>
          <a:ext cx="0" cy="0"/>
          <a:chOff x="0" y="0"/>
          <a:chExt cx="0" cy="0"/>
        </a:xfrm>
      </p:grpSpPr>
      <p:sp>
        <p:nvSpPr>
          <p:cNvPr id="12" name="Rectangle 11"/>
          <p:cNvSpPr/>
          <p:nvPr userDrawn="1"/>
        </p:nvSpPr>
        <p:spPr>
          <a:xfrm>
            <a:off x="5657549" y="0"/>
            <a:ext cx="3495779" cy="6858000"/>
          </a:xfrm>
          <a:prstGeom prst="rect">
            <a:avLst/>
          </a:prstGeom>
          <a:solidFill>
            <a:srgbClr val="E6E8E9"/>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333518"/>
            <a:endParaRPr lang="en-US" sz="1275">
              <a:solidFill>
                <a:srgbClr val="FFFFFF"/>
              </a:solidFill>
              <a:latin typeface="Yu Gothic" panose="020B0400000000000000" pitchFamily="34" charset="-128"/>
              <a:ea typeface="Yu Gothic" panose="020B0400000000000000" pitchFamily="34" charset="-128"/>
            </a:endParaRPr>
          </a:p>
        </p:txBody>
      </p:sp>
      <p:sp>
        <p:nvSpPr>
          <p:cNvPr id="9" name="Frame 8"/>
          <p:cNvSpPr/>
          <p:nvPr userDrawn="1"/>
        </p:nvSpPr>
        <p:spPr>
          <a:xfrm>
            <a:off x="1" y="-5715"/>
            <a:ext cx="9153327" cy="6863715"/>
          </a:xfrm>
          <a:prstGeom prst="frame">
            <a:avLst>
              <a:gd name="adj1" fmla="val 7493"/>
            </a:avLst>
          </a:prstGeom>
          <a:solidFill>
            <a:srgbClr val="97C9E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333518"/>
            <a:endParaRPr lang="en-US" sz="1275">
              <a:solidFill>
                <a:srgbClr val="000000"/>
              </a:solidFill>
              <a:latin typeface="Yu Gothic" panose="020B0400000000000000" pitchFamily="34" charset="-128"/>
              <a:ea typeface="Yu Gothic" panose="020B0400000000000000" pitchFamily="34" charset="-128"/>
            </a:endParaRPr>
          </a:p>
        </p:txBody>
      </p:sp>
      <p:sp>
        <p:nvSpPr>
          <p:cNvPr id="2" name="Title 1"/>
          <p:cNvSpPr>
            <a:spLocks noGrp="1"/>
          </p:cNvSpPr>
          <p:nvPr>
            <p:ph type="ctrTitle"/>
          </p:nvPr>
        </p:nvSpPr>
        <p:spPr>
          <a:xfrm>
            <a:off x="481188" y="519439"/>
            <a:ext cx="5164752" cy="2839599"/>
          </a:xfrm>
        </p:spPr>
        <p:txBody>
          <a:bodyPr lIns="336536" tIns="336536" rIns="336536" bIns="168268" anchor="b" anchorCtr="0">
            <a:normAutofit/>
          </a:bodyPr>
          <a:lstStyle>
            <a:lvl1pPr algn="l">
              <a:lnSpc>
                <a:spcPct val="90000"/>
              </a:lnSpc>
              <a:defRPr lang="en-US" sz="2625" b="0" kern="1200" spc="0" baseline="0" dirty="0">
                <a:solidFill>
                  <a:schemeClr val="tx1"/>
                </a:solidFill>
                <a:latin typeface="Arial Narrow" panose="020B0606020202030204" pitchFamily="34" charset="0"/>
                <a:ea typeface="Yu Gothic" panose="020B0400000000000000" pitchFamily="34" charset="-128"/>
                <a:cs typeface="+mj-cs"/>
              </a:defRPr>
            </a:lvl1pPr>
          </a:lstStyle>
          <a:p>
            <a:r>
              <a:rPr lang="ja-JP" altLang="en-US"/>
              <a:t>マスター タイトルの書式設定</a:t>
            </a:r>
            <a:endParaRPr lang="en-US" dirty="0"/>
          </a:p>
        </p:txBody>
      </p:sp>
      <p:sp>
        <p:nvSpPr>
          <p:cNvPr id="3" name="Subtitle 2"/>
          <p:cNvSpPr>
            <a:spLocks noGrp="1"/>
          </p:cNvSpPr>
          <p:nvPr>
            <p:ph type="subTitle" idx="1"/>
          </p:nvPr>
        </p:nvSpPr>
        <p:spPr>
          <a:xfrm>
            <a:off x="481188" y="3359039"/>
            <a:ext cx="5164752" cy="1558317"/>
          </a:xfrm>
          <a:prstGeom prst="rect">
            <a:avLst/>
          </a:prstGeom>
        </p:spPr>
        <p:txBody>
          <a:bodyPr lIns="336536" tIns="168268" rIns="336536" bIns="168268">
            <a:normAutofit/>
          </a:bodyPr>
          <a:lstStyle>
            <a:lvl1pPr marL="0" indent="0" algn="l" defTabSz="315503" rtl="0" eaLnBrk="1" latinLnBrk="0" hangingPunct="1">
              <a:lnSpc>
                <a:spcPct val="100000"/>
              </a:lnSpc>
              <a:spcBef>
                <a:spcPts val="0"/>
              </a:spcBef>
              <a:buNone/>
              <a:defRPr lang="en-US" sz="1125" b="1" kern="1200" spc="0" dirty="0">
                <a:solidFill>
                  <a:schemeClr val="tx1"/>
                </a:solidFill>
                <a:latin typeface="+mn-lt"/>
                <a:ea typeface="Yu Gothic" panose="020B0400000000000000" pitchFamily="34" charset="-128"/>
                <a:cs typeface="+mn-cs"/>
              </a:defRPr>
            </a:lvl1pPr>
            <a:lvl2pPr marL="333518" indent="0" algn="ctr">
              <a:buNone/>
              <a:defRPr>
                <a:solidFill>
                  <a:schemeClr val="tx1">
                    <a:tint val="75000"/>
                  </a:schemeClr>
                </a:solidFill>
              </a:defRPr>
            </a:lvl2pPr>
            <a:lvl3pPr marL="667035" indent="0" algn="ctr">
              <a:buNone/>
              <a:defRPr>
                <a:solidFill>
                  <a:schemeClr val="tx1">
                    <a:tint val="75000"/>
                  </a:schemeClr>
                </a:solidFill>
              </a:defRPr>
            </a:lvl3pPr>
            <a:lvl4pPr marL="1000553" indent="0" algn="ctr">
              <a:buNone/>
              <a:defRPr>
                <a:solidFill>
                  <a:schemeClr val="tx1">
                    <a:tint val="75000"/>
                  </a:schemeClr>
                </a:solidFill>
              </a:defRPr>
            </a:lvl4pPr>
            <a:lvl5pPr marL="1334069" indent="0" algn="ctr">
              <a:buNone/>
              <a:defRPr>
                <a:solidFill>
                  <a:schemeClr val="tx1">
                    <a:tint val="75000"/>
                  </a:schemeClr>
                </a:solidFill>
              </a:defRPr>
            </a:lvl5pPr>
            <a:lvl6pPr marL="1667588" indent="0" algn="ctr">
              <a:buNone/>
              <a:defRPr>
                <a:solidFill>
                  <a:schemeClr val="tx1">
                    <a:tint val="75000"/>
                  </a:schemeClr>
                </a:solidFill>
              </a:defRPr>
            </a:lvl6pPr>
            <a:lvl7pPr marL="2001105" indent="0" algn="ctr">
              <a:buNone/>
              <a:defRPr>
                <a:solidFill>
                  <a:schemeClr val="tx1">
                    <a:tint val="75000"/>
                  </a:schemeClr>
                </a:solidFill>
              </a:defRPr>
            </a:lvl7pPr>
            <a:lvl8pPr marL="2334623" indent="0" algn="ctr">
              <a:buNone/>
              <a:defRPr>
                <a:solidFill>
                  <a:schemeClr val="tx1">
                    <a:tint val="75000"/>
                  </a:schemeClr>
                </a:solidFill>
              </a:defRPr>
            </a:lvl8pPr>
            <a:lvl9pPr marL="2668140" indent="0" algn="ctr">
              <a:buNone/>
              <a:defRPr>
                <a:solidFill>
                  <a:schemeClr val="tx1">
                    <a:tint val="75000"/>
                  </a:schemeClr>
                </a:solidFill>
              </a:defRPr>
            </a:lvl9pPr>
          </a:lstStyle>
          <a:p>
            <a:r>
              <a:rPr lang="ja-JP" altLang="en-US"/>
              <a:t>マスター サブタイトルの書式設定</a:t>
            </a:r>
            <a:endParaRPr lang="en-US" dirty="0"/>
          </a:p>
        </p:txBody>
      </p:sp>
      <p:sp>
        <p:nvSpPr>
          <p:cNvPr id="8" name="Text Placeholder 7"/>
          <p:cNvSpPr>
            <a:spLocks noGrp="1"/>
          </p:cNvSpPr>
          <p:nvPr>
            <p:ph type="body" sz="quarter" idx="10" hasCustomPrompt="1"/>
          </p:nvPr>
        </p:nvSpPr>
        <p:spPr>
          <a:xfrm>
            <a:off x="481188" y="5090502"/>
            <a:ext cx="5164752" cy="623327"/>
          </a:xfrm>
          <a:prstGeom prst="rect">
            <a:avLst/>
          </a:prstGeom>
        </p:spPr>
        <p:txBody>
          <a:bodyPr lIns="336536" tIns="0" rIns="336536" bIns="0" anchor="ctr" anchorCtr="0">
            <a:normAutofit/>
          </a:bodyPr>
          <a:lstStyle>
            <a:lvl1pPr marL="0" indent="0" algn="l" defTabSz="315503" rtl="0" eaLnBrk="1" latinLnBrk="0" hangingPunct="1">
              <a:lnSpc>
                <a:spcPct val="100000"/>
              </a:lnSpc>
              <a:spcBef>
                <a:spcPts val="0"/>
              </a:spcBef>
              <a:buFont typeface="Arial" pitchFamily="34" charset="0"/>
              <a:buNone/>
              <a:defRPr lang="en-US" sz="825" b="0" kern="1200" spc="0" baseline="0" dirty="0">
                <a:solidFill>
                  <a:schemeClr val="tx1"/>
                </a:solidFill>
                <a:latin typeface="+mn-lt"/>
                <a:ea typeface="Yu Gothic" panose="020B0400000000000000" pitchFamily="34" charset="-128"/>
                <a:cs typeface="+mn-cs"/>
              </a:defRPr>
            </a:lvl1pPr>
            <a:lvl2pPr marL="0" indent="0">
              <a:spcBef>
                <a:spcPts val="0"/>
              </a:spcBef>
              <a:buNone/>
              <a:defRPr sz="1050"/>
            </a:lvl2pPr>
            <a:lvl3pPr marL="0" indent="0">
              <a:spcBef>
                <a:spcPts val="0"/>
              </a:spcBef>
              <a:buNone/>
              <a:defRPr sz="1050"/>
            </a:lvl3pPr>
            <a:lvl4pPr marL="0" indent="0">
              <a:spcBef>
                <a:spcPts val="0"/>
              </a:spcBef>
              <a:buNone/>
              <a:defRPr sz="1050"/>
            </a:lvl4pPr>
            <a:lvl5pPr marL="0" indent="0">
              <a:spcBef>
                <a:spcPts val="0"/>
              </a:spcBef>
              <a:buNone/>
              <a:defRPr sz="1050"/>
            </a:lvl5pPr>
          </a:lstStyle>
          <a:p>
            <a:pPr lvl="0"/>
            <a:r>
              <a:rPr lang="en-US" dirty="0"/>
              <a:t>Additional information can go here</a:t>
            </a:r>
          </a:p>
        </p:txBody>
      </p:sp>
      <p:sp>
        <p:nvSpPr>
          <p:cNvPr id="4" name="テキスト ボックス 3">
            <a:extLst>
              <a:ext uri="{FF2B5EF4-FFF2-40B4-BE49-F238E27FC236}">
                <a16:creationId xmlns:a16="http://schemas.microsoft.com/office/drawing/2014/main" id="{A64D35FA-6320-4DEC-8366-4BBB74CB4967}"/>
              </a:ext>
            </a:extLst>
          </p:cNvPr>
          <p:cNvSpPr txBox="1"/>
          <p:nvPr userDrawn="1"/>
        </p:nvSpPr>
        <p:spPr>
          <a:xfrm>
            <a:off x="481188" y="5713829"/>
            <a:ext cx="5164752" cy="623327"/>
          </a:xfrm>
          <a:prstGeom prst="rect">
            <a:avLst/>
          </a:prstGeom>
          <a:noFill/>
        </p:spPr>
        <p:txBody>
          <a:bodyPr wrap="square" lIns="253396" tIns="126698" rIns="253396" bIns="126698" rtlCol="0" anchor="ctr" anchorCtr="0">
            <a:normAutofit/>
          </a:bodyPr>
          <a:lstStyle/>
          <a:p>
            <a:pPr defTabSz="333518"/>
            <a:r>
              <a:rPr lang="en-US" altLang="ja-JP" sz="675" dirty="0">
                <a:solidFill>
                  <a:srgbClr val="000000"/>
                </a:solidFill>
                <a:ea typeface="Yu Gothic" panose="020B0400000000000000" pitchFamily="34" charset="-128"/>
              </a:rPr>
              <a:t>Private and confidential</a:t>
            </a:r>
            <a:endParaRPr kumimoji="1" lang="ja-JP" altLang="en-US" sz="675" dirty="0">
              <a:solidFill>
                <a:srgbClr val="000000"/>
              </a:solidFill>
              <a:ea typeface="Yu Gothic" panose="020B0400000000000000" pitchFamily="34" charset="-128"/>
            </a:endParaRPr>
          </a:p>
        </p:txBody>
      </p:sp>
      <p:pic>
        <p:nvPicPr>
          <p:cNvPr id="10" name="図 9"/>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6516118" y="5090501"/>
            <a:ext cx="2636822" cy="623038"/>
          </a:xfrm>
          <a:prstGeom prst="rect">
            <a:avLst/>
          </a:prstGeom>
        </p:spPr>
      </p:pic>
    </p:spTree>
    <p:extLst>
      <p:ext uri="{BB962C8B-B14F-4D97-AF65-F5344CB8AC3E}">
        <p14:creationId xmlns:p14="http://schemas.microsoft.com/office/powerpoint/2010/main" val="117513862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9"/>
            <a:ext cx="7772400" cy="1470025"/>
          </a:xfrm>
          <a:prstGeom prst="rect">
            <a:avLst/>
          </a:prstGeom>
        </p:spPr>
        <p:txBody>
          <a:bodyPr/>
          <a:lstStyle/>
          <a:p>
            <a:r>
              <a:rPr lang="en-US"/>
              <a:t>Click to edit Master title style</a:t>
            </a:r>
            <a:endParaRPr lang="en-SG"/>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327302" indent="0" algn="ctr">
              <a:buNone/>
              <a:defRPr>
                <a:solidFill>
                  <a:schemeClr val="tx1">
                    <a:tint val="75000"/>
                  </a:schemeClr>
                </a:solidFill>
              </a:defRPr>
            </a:lvl2pPr>
            <a:lvl3pPr marL="654605" indent="0" algn="ctr">
              <a:buNone/>
              <a:defRPr>
                <a:solidFill>
                  <a:schemeClr val="tx1">
                    <a:tint val="75000"/>
                  </a:schemeClr>
                </a:solidFill>
              </a:defRPr>
            </a:lvl3pPr>
            <a:lvl4pPr marL="981906" indent="0" algn="ctr">
              <a:buNone/>
              <a:defRPr>
                <a:solidFill>
                  <a:schemeClr val="tx1">
                    <a:tint val="75000"/>
                  </a:schemeClr>
                </a:solidFill>
              </a:defRPr>
            </a:lvl4pPr>
            <a:lvl5pPr marL="1309208" indent="0" algn="ctr">
              <a:buNone/>
              <a:defRPr>
                <a:solidFill>
                  <a:schemeClr val="tx1">
                    <a:tint val="75000"/>
                  </a:schemeClr>
                </a:solidFill>
              </a:defRPr>
            </a:lvl5pPr>
            <a:lvl6pPr marL="1636510" indent="0" algn="ctr">
              <a:buNone/>
              <a:defRPr>
                <a:solidFill>
                  <a:schemeClr val="tx1">
                    <a:tint val="75000"/>
                  </a:schemeClr>
                </a:solidFill>
              </a:defRPr>
            </a:lvl6pPr>
            <a:lvl7pPr marL="1963813" indent="0" algn="ctr">
              <a:buNone/>
              <a:defRPr>
                <a:solidFill>
                  <a:schemeClr val="tx1">
                    <a:tint val="75000"/>
                  </a:schemeClr>
                </a:solidFill>
              </a:defRPr>
            </a:lvl7pPr>
            <a:lvl8pPr marL="2291114" indent="0" algn="ctr">
              <a:buNone/>
              <a:defRPr>
                <a:solidFill>
                  <a:schemeClr val="tx1">
                    <a:tint val="75000"/>
                  </a:schemeClr>
                </a:solidFill>
              </a:defRPr>
            </a:lvl8pPr>
            <a:lvl9pPr marL="2618417" indent="0" algn="ctr">
              <a:buNone/>
              <a:defRPr>
                <a:solidFill>
                  <a:schemeClr val="tx1">
                    <a:tint val="75000"/>
                  </a:schemeClr>
                </a:solidFill>
              </a:defRPr>
            </a:lvl9pPr>
          </a:lstStyle>
          <a:p>
            <a:r>
              <a:rPr lang="en-US"/>
              <a:t>Click to edit Master subtitle style</a:t>
            </a:r>
            <a:endParaRPr lang="en-SG"/>
          </a:p>
        </p:txBody>
      </p:sp>
      <p:sp>
        <p:nvSpPr>
          <p:cNvPr id="4" name="Date Placeholder 3"/>
          <p:cNvSpPr>
            <a:spLocks noGrp="1"/>
          </p:cNvSpPr>
          <p:nvPr>
            <p:ph type="dt" sz="half" idx="10"/>
          </p:nvPr>
        </p:nvSpPr>
        <p:spPr>
          <a:xfrm>
            <a:off x="457200" y="6356353"/>
            <a:ext cx="2133600" cy="365125"/>
          </a:xfrm>
          <a:prstGeom prst="rect">
            <a:avLst/>
          </a:prstGeom>
        </p:spPr>
        <p:txBody>
          <a:bodyPr lIns="87281" tIns="43640" rIns="87281" bIns="43640"/>
          <a:lstStyle/>
          <a:p>
            <a:fld id="{A8E8F01A-0FC0-452A-BF5A-BA581EAC273F}" type="datetimeFigureOut">
              <a:rPr lang="en-SG">
                <a:solidFill>
                  <a:srgbClr val="000000"/>
                </a:solidFill>
              </a:rPr>
              <a:pPr/>
              <a:t>18/4/2024</a:t>
            </a:fld>
            <a:endParaRPr lang="en-SG">
              <a:solidFill>
                <a:srgbClr val="000000"/>
              </a:solidFill>
            </a:endParaRPr>
          </a:p>
        </p:txBody>
      </p:sp>
      <p:sp>
        <p:nvSpPr>
          <p:cNvPr id="5" name="Footer Placeholder 4"/>
          <p:cNvSpPr>
            <a:spLocks noGrp="1"/>
          </p:cNvSpPr>
          <p:nvPr>
            <p:ph type="ftr" sz="quarter" idx="11"/>
          </p:nvPr>
        </p:nvSpPr>
        <p:spPr>
          <a:xfrm>
            <a:off x="3124201" y="6356353"/>
            <a:ext cx="2895600" cy="365125"/>
          </a:xfrm>
          <a:prstGeom prst="rect">
            <a:avLst/>
          </a:prstGeom>
        </p:spPr>
        <p:txBody>
          <a:bodyPr lIns="87281" tIns="43640" rIns="87281" bIns="43640"/>
          <a:lstStyle/>
          <a:p>
            <a:endParaRPr lang="en-SG">
              <a:solidFill>
                <a:srgbClr val="000000"/>
              </a:solidFill>
            </a:endParaRPr>
          </a:p>
        </p:txBody>
      </p:sp>
      <p:sp>
        <p:nvSpPr>
          <p:cNvPr id="6" name="Slide Number Placeholder 5"/>
          <p:cNvSpPr>
            <a:spLocks noGrp="1"/>
          </p:cNvSpPr>
          <p:nvPr>
            <p:ph type="sldNum" sz="quarter" idx="12"/>
          </p:nvPr>
        </p:nvSpPr>
        <p:spPr>
          <a:xfrm>
            <a:off x="6553201" y="6356353"/>
            <a:ext cx="2133600" cy="365125"/>
          </a:xfrm>
          <a:prstGeom prst="rect">
            <a:avLst/>
          </a:prstGeom>
        </p:spPr>
        <p:txBody>
          <a:bodyPr lIns="87281" tIns="43640" rIns="87281" bIns="43640"/>
          <a:lstStyle/>
          <a:p>
            <a:fld id="{A5E42981-E6EF-4366-B448-8ED5FE988104}" type="slidenum">
              <a:rPr lang="en-SG">
                <a:solidFill>
                  <a:srgbClr val="000000"/>
                </a:solidFill>
              </a:rPr>
              <a:pPr/>
              <a:t>‹#›</a:t>
            </a:fld>
            <a:endParaRPr lang="en-SG">
              <a:solidFill>
                <a:srgbClr val="000000"/>
              </a:solidFill>
            </a:endParaRPr>
          </a:p>
        </p:txBody>
      </p:sp>
    </p:spTree>
    <p:extLst>
      <p:ext uri="{BB962C8B-B14F-4D97-AF65-F5344CB8AC3E}">
        <p14:creationId xmlns:p14="http://schemas.microsoft.com/office/powerpoint/2010/main" val="32243335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Blank Page">
    <p:spTree>
      <p:nvGrpSpPr>
        <p:cNvPr id="1" name=""/>
        <p:cNvGrpSpPr/>
        <p:nvPr/>
      </p:nvGrpSpPr>
      <p:grpSpPr>
        <a:xfrm>
          <a:off x="0" y="0"/>
          <a:ext cx="0" cy="0"/>
          <a:chOff x="0" y="0"/>
          <a:chExt cx="0" cy="0"/>
        </a:xfrm>
      </p:grpSpPr>
      <p:sp>
        <p:nvSpPr>
          <p:cNvPr id="3" name="TextBox 4"/>
          <p:cNvSpPr txBox="1">
            <a:spLocks noChangeArrowheads="1"/>
          </p:cNvSpPr>
          <p:nvPr userDrawn="1"/>
        </p:nvSpPr>
        <p:spPr bwMode="auto">
          <a:xfrm>
            <a:off x="7619957" y="306388"/>
            <a:ext cx="18473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sz="1400" b="1">
                <a:solidFill>
                  <a:srgbClr val="FC0019"/>
                </a:solidFill>
                <a:latin typeface="ＭＳ Ｐゴシック" pitchFamily="50" charset="-128"/>
                <a:ea typeface="ＭＳ Ｐゴシック" pitchFamily="50" charset="-128"/>
              </a:defRPr>
            </a:lvl1pPr>
            <a:lvl2pPr marL="742950" indent="-285750" eaLnBrk="0" hangingPunct="0">
              <a:defRPr kumimoji="1" sz="1400" b="1">
                <a:solidFill>
                  <a:srgbClr val="FC0019"/>
                </a:solidFill>
                <a:latin typeface="ＭＳ Ｐゴシック" pitchFamily="50" charset="-128"/>
                <a:ea typeface="ＭＳ Ｐゴシック" pitchFamily="50" charset="-128"/>
              </a:defRPr>
            </a:lvl2pPr>
            <a:lvl3pPr marL="1143000" indent="-228600" eaLnBrk="0" hangingPunct="0">
              <a:defRPr kumimoji="1" sz="1400" b="1">
                <a:solidFill>
                  <a:srgbClr val="FC0019"/>
                </a:solidFill>
                <a:latin typeface="ＭＳ Ｐゴシック" pitchFamily="50" charset="-128"/>
                <a:ea typeface="ＭＳ Ｐゴシック" pitchFamily="50" charset="-128"/>
              </a:defRPr>
            </a:lvl3pPr>
            <a:lvl4pPr marL="1600200" indent="-228600" eaLnBrk="0" hangingPunct="0">
              <a:defRPr kumimoji="1" sz="1400" b="1">
                <a:solidFill>
                  <a:srgbClr val="FC0019"/>
                </a:solidFill>
                <a:latin typeface="ＭＳ Ｐゴシック" pitchFamily="50" charset="-128"/>
                <a:ea typeface="ＭＳ Ｐゴシック" pitchFamily="50" charset="-128"/>
              </a:defRPr>
            </a:lvl4pPr>
            <a:lvl5pPr marL="2057400" indent="-228600" eaLnBrk="0" hangingPunct="0">
              <a:defRPr kumimoji="1" sz="1400" b="1">
                <a:solidFill>
                  <a:srgbClr val="FC0019"/>
                </a:solidFill>
                <a:latin typeface="ＭＳ Ｐゴシック" pitchFamily="50" charset="-128"/>
                <a:ea typeface="ＭＳ Ｐゴシック" pitchFamily="50" charset="-128"/>
              </a:defRPr>
            </a:lvl5pPr>
            <a:lvl6pPr marL="2514600" indent="-228600" eaLnBrk="0" fontAlgn="base" hangingPunct="0">
              <a:spcBef>
                <a:spcPct val="0"/>
              </a:spcBef>
              <a:spcAft>
                <a:spcPct val="0"/>
              </a:spcAft>
              <a:defRPr kumimoji="1" sz="1400" b="1">
                <a:solidFill>
                  <a:srgbClr val="FC0019"/>
                </a:solidFill>
                <a:latin typeface="ＭＳ Ｐゴシック" pitchFamily="50" charset="-128"/>
                <a:ea typeface="ＭＳ Ｐゴシック" pitchFamily="50" charset="-128"/>
              </a:defRPr>
            </a:lvl6pPr>
            <a:lvl7pPr marL="2971800" indent="-228600" eaLnBrk="0" fontAlgn="base" hangingPunct="0">
              <a:spcBef>
                <a:spcPct val="0"/>
              </a:spcBef>
              <a:spcAft>
                <a:spcPct val="0"/>
              </a:spcAft>
              <a:defRPr kumimoji="1" sz="1400" b="1">
                <a:solidFill>
                  <a:srgbClr val="FC0019"/>
                </a:solidFill>
                <a:latin typeface="ＭＳ Ｐゴシック" pitchFamily="50" charset="-128"/>
                <a:ea typeface="ＭＳ Ｐゴシック" pitchFamily="50" charset="-128"/>
              </a:defRPr>
            </a:lvl7pPr>
            <a:lvl8pPr marL="3429000" indent="-228600" eaLnBrk="0" fontAlgn="base" hangingPunct="0">
              <a:spcBef>
                <a:spcPct val="0"/>
              </a:spcBef>
              <a:spcAft>
                <a:spcPct val="0"/>
              </a:spcAft>
              <a:defRPr kumimoji="1" sz="1400" b="1">
                <a:solidFill>
                  <a:srgbClr val="FC0019"/>
                </a:solidFill>
                <a:latin typeface="ＭＳ Ｐゴシック" pitchFamily="50" charset="-128"/>
                <a:ea typeface="ＭＳ Ｐゴシック" pitchFamily="50" charset="-128"/>
              </a:defRPr>
            </a:lvl8pPr>
            <a:lvl9pPr marL="3886200" indent="-228600" eaLnBrk="0" fontAlgn="base" hangingPunct="0">
              <a:spcBef>
                <a:spcPct val="0"/>
              </a:spcBef>
              <a:spcAft>
                <a:spcPct val="0"/>
              </a:spcAft>
              <a:defRPr kumimoji="1" sz="1400" b="1">
                <a:solidFill>
                  <a:srgbClr val="FC0019"/>
                </a:solidFill>
                <a:latin typeface="ＭＳ Ｐゴシック" pitchFamily="50" charset="-128"/>
                <a:ea typeface="ＭＳ Ｐゴシック" pitchFamily="50" charset="-128"/>
              </a:defRPr>
            </a:lvl9pPr>
          </a:lstStyle>
          <a:p>
            <a:pPr algn="ctr" eaLnBrk="1" fontAlgn="base" hangingPunct="1">
              <a:spcBef>
                <a:spcPct val="0"/>
              </a:spcBef>
              <a:spcAft>
                <a:spcPct val="0"/>
              </a:spcAft>
              <a:defRPr/>
            </a:pPr>
            <a:endParaRPr lang="en-US" altLang="ja-JP" sz="1800" dirty="0">
              <a:solidFill>
                <a:srgbClr val="000000"/>
              </a:solidFill>
              <a:latin typeface="Calibri" pitchFamily="34" charset="0"/>
            </a:endParaRPr>
          </a:p>
        </p:txBody>
      </p:sp>
      <p:sp>
        <p:nvSpPr>
          <p:cNvPr id="4" name="TextBox 21"/>
          <p:cNvSpPr txBox="1">
            <a:spLocks noChangeArrowheads="1"/>
          </p:cNvSpPr>
          <p:nvPr userDrawn="1"/>
        </p:nvSpPr>
        <p:spPr bwMode="auto">
          <a:xfrm>
            <a:off x="8991557" y="1457325"/>
            <a:ext cx="18473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sz="1400" b="1">
                <a:solidFill>
                  <a:srgbClr val="FC0019"/>
                </a:solidFill>
                <a:latin typeface="ＭＳ Ｐゴシック" pitchFamily="50" charset="-128"/>
                <a:ea typeface="ＭＳ Ｐゴシック" pitchFamily="50" charset="-128"/>
              </a:defRPr>
            </a:lvl1pPr>
            <a:lvl2pPr marL="742950" indent="-285750" eaLnBrk="0" hangingPunct="0">
              <a:defRPr kumimoji="1" sz="1400" b="1">
                <a:solidFill>
                  <a:srgbClr val="FC0019"/>
                </a:solidFill>
                <a:latin typeface="ＭＳ Ｐゴシック" pitchFamily="50" charset="-128"/>
                <a:ea typeface="ＭＳ Ｐゴシック" pitchFamily="50" charset="-128"/>
              </a:defRPr>
            </a:lvl2pPr>
            <a:lvl3pPr marL="1143000" indent="-228600" eaLnBrk="0" hangingPunct="0">
              <a:defRPr kumimoji="1" sz="1400" b="1">
                <a:solidFill>
                  <a:srgbClr val="FC0019"/>
                </a:solidFill>
                <a:latin typeface="ＭＳ Ｐゴシック" pitchFamily="50" charset="-128"/>
                <a:ea typeface="ＭＳ Ｐゴシック" pitchFamily="50" charset="-128"/>
              </a:defRPr>
            </a:lvl3pPr>
            <a:lvl4pPr marL="1600200" indent="-228600" eaLnBrk="0" hangingPunct="0">
              <a:defRPr kumimoji="1" sz="1400" b="1">
                <a:solidFill>
                  <a:srgbClr val="FC0019"/>
                </a:solidFill>
                <a:latin typeface="ＭＳ Ｐゴシック" pitchFamily="50" charset="-128"/>
                <a:ea typeface="ＭＳ Ｐゴシック" pitchFamily="50" charset="-128"/>
              </a:defRPr>
            </a:lvl4pPr>
            <a:lvl5pPr marL="2057400" indent="-228600" eaLnBrk="0" hangingPunct="0">
              <a:defRPr kumimoji="1" sz="1400" b="1">
                <a:solidFill>
                  <a:srgbClr val="FC0019"/>
                </a:solidFill>
                <a:latin typeface="ＭＳ Ｐゴシック" pitchFamily="50" charset="-128"/>
                <a:ea typeface="ＭＳ Ｐゴシック" pitchFamily="50" charset="-128"/>
              </a:defRPr>
            </a:lvl5pPr>
            <a:lvl6pPr marL="2514600" indent="-228600" eaLnBrk="0" fontAlgn="base" hangingPunct="0">
              <a:spcBef>
                <a:spcPct val="0"/>
              </a:spcBef>
              <a:spcAft>
                <a:spcPct val="0"/>
              </a:spcAft>
              <a:defRPr kumimoji="1" sz="1400" b="1">
                <a:solidFill>
                  <a:srgbClr val="FC0019"/>
                </a:solidFill>
                <a:latin typeface="ＭＳ Ｐゴシック" pitchFamily="50" charset="-128"/>
                <a:ea typeface="ＭＳ Ｐゴシック" pitchFamily="50" charset="-128"/>
              </a:defRPr>
            </a:lvl6pPr>
            <a:lvl7pPr marL="2971800" indent="-228600" eaLnBrk="0" fontAlgn="base" hangingPunct="0">
              <a:spcBef>
                <a:spcPct val="0"/>
              </a:spcBef>
              <a:spcAft>
                <a:spcPct val="0"/>
              </a:spcAft>
              <a:defRPr kumimoji="1" sz="1400" b="1">
                <a:solidFill>
                  <a:srgbClr val="FC0019"/>
                </a:solidFill>
                <a:latin typeface="ＭＳ Ｐゴシック" pitchFamily="50" charset="-128"/>
                <a:ea typeface="ＭＳ Ｐゴシック" pitchFamily="50" charset="-128"/>
              </a:defRPr>
            </a:lvl7pPr>
            <a:lvl8pPr marL="3429000" indent="-228600" eaLnBrk="0" fontAlgn="base" hangingPunct="0">
              <a:spcBef>
                <a:spcPct val="0"/>
              </a:spcBef>
              <a:spcAft>
                <a:spcPct val="0"/>
              </a:spcAft>
              <a:defRPr kumimoji="1" sz="1400" b="1">
                <a:solidFill>
                  <a:srgbClr val="FC0019"/>
                </a:solidFill>
                <a:latin typeface="ＭＳ Ｐゴシック" pitchFamily="50" charset="-128"/>
                <a:ea typeface="ＭＳ Ｐゴシック" pitchFamily="50" charset="-128"/>
              </a:defRPr>
            </a:lvl8pPr>
            <a:lvl9pPr marL="3886200" indent="-228600" eaLnBrk="0" fontAlgn="base" hangingPunct="0">
              <a:spcBef>
                <a:spcPct val="0"/>
              </a:spcBef>
              <a:spcAft>
                <a:spcPct val="0"/>
              </a:spcAft>
              <a:defRPr kumimoji="1" sz="1400" b="1">
                <a:solidFill>
                  <a:srgbClr val="FC0019"/>
                </a:solidFill>
                <a:latin typeface="ＭＳ Ｐゴシック" pitchFamily="50" charset="-128"/>
                <a:ea typeface="ＭＳ Ｐゴシック" pitchFamily="50" charset="-128"/>
              </a:defRPr>
            </a:lvl9pPr>
          </a:lstStyle>
          <a:p>
            <a:pPr algn="ctr" eaLnBrk="1" fontAlgn="base" hangingPunct="1">
              <a:spcBef>
                <a:spcPct val="0"/>
              </a:spcBef>
              <a:spcAft>
                <a:spcPct val="0"/>
              </a:spcAft>
              <a:defRPr/>
            </a:pPr>
            <a:endParaRPr lang="en-US" altLang="ja-JP" sz="1800" dirty="0">
              <a:solidFill>
                <a:srgbClr val="000000"/>
              </a:solidFill>
              <a:latin typeface="Calibri" pitchFamily="34" charset="0"/>
            </a:endParaRPr>
          </a:p>
        </p:txBody>
      </p:sp>
      <p:sp>
        <p:nvSpPr>
          <p:cNvPr id="5" name="TextBox 22"/>
          <p:cNvSpPr txBox="1">
            <a:spLocks noChangeArrowheads="1"/>
          </p:cNvSpPr>
          <p:nvPr userDrawn="1"/>
        </p:nvSpPr>
        <p:spPr bwMode="auto">
          <a:xfrm>
            <a:off x="9264116" y="2286000"/>
            <a:ext cx="18473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sz="1400" b="1">
                <a:solidFill>
                  <a:srgbClr val="FC0019"/>
                </a:solidFill>
                <a:latin typeface="ＭＳ Ｐゴシック" pitchFamily="50" charset="-128"/>
                <a:ea typeface="ＭＳ Ｐゴシック" pitchFamily="50" charset="-128"/>
              </a:defRPr>
            </a:lvl1pPr>
            <a:lvl2pPr marL="742950" indent="-285750" eaLnBrk="0" hangingPunct="0">
              <a:defRPr kumimoji="1" sz="1400" b="1">
                <a:solidFill>
                  <a:srgbClr val="FC0019"/>
                </a:solidFill>
                <a:latin typeface="ＭＳ Ｐゴシック" pitchFamily="50" charset="-128"/>
                <a:ea typeface="ＭＳ Ｐゴシック" pitchFamily="50" charset="-128"/>
              </a:defRPr>
            </a:lvl2pPr>
            <a:lvl3pPr marL="1143000" indent="-228600" eaLnBrk="0" hangingPunct="0">
              <a:defRPr kumimoji="1" sz="1400" b="1">
                <a:solidFill>
                  <a:srgbClr val="FC0019"/>
                </a:solidFill>
                <a:latin typeface="ＭＳ Ｐゴシック" pitchFamily="50" charset="-128"/>
                <a:ea typeface="ＭＳ Ｐゴシック" pitchFamily="50" charset="-128"/>
              </a:defRPr>
            </a:lvl3pPr>
            <a:lvl4pPr marL="1600200" indent="-228600" eaLnBrk="0" hangingPunct="0">
              <a:defRPr kumimoji="1" sz="1400" b="1">
                <a:solidFill>
                  <a:srgbClr val="FC0019"/>
                </a:solidFill>
                <a:latin typeface="ＭＳ Ｐゴシック" pitchFamily="50" charset="-128"/>
                <a:ea typeface="ＭＳ Ｐゴシック" pitchFamily="50" charset="-128"/>
              </a:defRPr>
            </a:lvl4pPr>
            <a:lvl5pPr marL="2057400" indent="-228600" eaLnBrk="0" hangingPunct="0">
              <a:defRPr kumimoji="1" sz="1400" b="1">
                <a:solidFill>
                  <a:srgbClr val="FC0019"/>
                </a:solidFill>
                <a:latin typeface="ＭＳ Ｐゴシック" pitchFamily="50" charset="-128"/>
                <a:ea typeface="ＭＳ Ｐゴシック" pitchFamily="50" charset="-128"/>
              </a:defRPr>
            </a:lvl5pPr>
            <a:lvl6pPr marL="2514600" indent="-228600" eaLnBrk="0" fontAlgn="base" hangingPunct="0">
              <a:spcBef>
                <a:spcPct val="0"/>
              </a:spcBef>
              <a:spcAft>
                <a:spcPct val="0"/>
              </a:spcAft>
              <a:defRPr kumimoji="1" sz="1400" b="1">
                <a:solidFill>
                  <a:srgbClr val="FC0019"/>
                </a:solidFill>
                <a:latin typeface="ＭＳ Ｐゴシック" pitchFamily="50" charset="-128"/>
                <a:ea typeface="ＭＳ Ｐゴシック" pitchFamily="50" charset="-128"/>
              </a:defRPr>
            </a:lvl6pPr>
            <a:lvl7pPr marL="2971800" indent="-228600" eaLnBrk="0" fontAlgn="base" hangingPunct="0">
              <a:spcBef>
                <a:spcPct val="0"/>
              </a:spcBef>
              <a:spcAft>
                <a:spcPct val="0"/>
              </a:spcAft>
              <a:defRPr kumimoji="1" sz="1400" b="1">
                <a:solidFill>
                  <a:srgbClr val="FC0019"/>
                </a:solidFill>
                <a:latin typeface="ＭＳ Ｐゴシック" pitchFamily="50" charset="-128"/>
                <a:ea typeface="ＭＳ Ｐゴシック" pitchFamily="50" charset="-128"/>
              </a:defRPr>
            </a:lvl7pPr>
            <a:lvl8pPr marL="3429000" indent="-228600" eaLnBrk="0" fontAlgn="base" hangingPunct="0">
              <a:spcBef>
                <a:spcPct val="0"/>
              </a:spcBef>
              <a:spcAft>
                <a:spcPct val="0"/>
              </a:spcAft>
              <a:defRPr kumimoji="1" sz="1400" b="1">
                <a:solidFill>
                  <a:srgbClr val="FC0019"/>
                </a:solidFill>
                <a:latin typeface="ＭＳ Ｐゴシック" pitchFamily="50" charset="-128"/>
                <a:ea typeface="ＭＳ Ｐゴシック" pitchFamily="50" charset="-128"/>
              </a:defRPr>
            </a:lvl8pPr>
            <a:lvl9pPr marL="3886200" indent="-228600" eaLnBrk="0" fontAlgn="base" hangingPunct="0">
              <a:spcBef>
                <a:spcPct val="0"/>
              </a:spcBef>
              <a:spcAft>
                <a:spcPct val="0"/>
              </a:spcAft>
              <a:defRPr kumimoji="1" sz="1400" b="1">
                <a:solidFill>
                  <a:srgbClr val="FC0019"/>
                </a:solidFill>
                <a:latin typeface="ＭＳ Ｐゴシック" pitchFamily="50" charset="-128"/>
                <a:ea typeface="ＭＳ Ｐゴシック" pitchFamily="50" charset="-128"/>
              </a:defRPr>
            </a:lvl9pPr>
          </a:lstStyle>
          <a:p>
            <a:pPr algn="ctr" eaLnBrk="1" fontAlgn="base" hangingPunct="1">
              <a:spcBef>
                <a:spcPct val="0"/>
              </a:spcBef>
              <a:spcAft>
                <a:spcPct val="0"/>
              </a:spcAft>
              <a:defRPr/>
            </a:pPr>
            <a:endParaRPr lang="en-US" altLang="ja-JP" sz="1800" dirty="0">
              <a:solidFill>
                <a:srgbClr val="000000"/>
              </a:solidFill>
              <a:latin typeface="Calibri" pitchFamily="34" charset="0"/>
            </a:endParaRPr>
          </a:p>
        </p:txBody>
      </p:sp>
      <p:sp>
        <p:nvSpPr>
          <p:cNvPr id="2" name="Title 1"/>
          <p:cNvSpPr>
            <a:spLocks noGrp="1"/>
          </p:cNvSpPr>
          <p:nvPr>
            <p:ph type="title"/>
          </p:nvPr>
        </p:nvSpPr>
        <p:spPr>
          <a:xfrm>
            <a:off x="228601" y="152400"/>
            <a:ext cx="8686800" cy="402336"/>
          </a:xfrm>
          <a:prstGeom prst="rect">
            <a:avLst/>
          </a:prstGeom>
        </p:spPr>
        <p:txBody>
          <a:bodyPr/>
          <a:lstStyle/>
          <a:p>
            <a:r>
              <a:rPr lang="en-US" dirty="0"/>
              <a:t>Click to edit Master title style</a:t>
            </a:r>
          </a:p>
        </p:txBody>
      </p:sp>
      <p:sp>
        <p:nvSpPr>
          <p:cNvPr id="6" name="Slide Number Placeholder 2"/>
          <p:cNvSpPr>
            <a:spLocks noGrp="1"/>
          </p:cNvSpPr>
          <p:nvPr>
            <p:ph type="sldNum" sz="quarter" idx="10"/>
          </p:nvPr>
        </p:nvSpPr>
        <p:spPr>
          <a:xfrm>
            <a:off x="6553200" y="6356365"/>
            <a:ext cx="2133600" cy="365125"/>
          </a:xfrm>
          <a:prstGeom prst="rect">
            <a:avLst/>
          </a:prstGeom>
        </p:spPr>
        <p:txBody>
          <a:bodyPr/>
          <a:lstStyle>
            <a:lvl1pPr>
              <a:defRPr/>
            </a:lvl1pPr>
          </a:lstStyle>
          <a:p>
            <a:pPr algn="ctr" fontAlgn="base">
              <a:spcBef>
                <a:spcPct val="0"/>
              </a:spcBef>
              <a:spcAft>
                <a:spcPct val="0"/>
              </a:spcAft>
              <a:defRPr/>
            </a:pPr>
            <a:fld id="{80327592-4700-4921-883A-4968A703BBC1}" type="slidenum">
              <a:rPr kumimoji="1" lang="en-US" sz="800" b="1">
                <a:solidFill>
                  <a:prstClr val="black"/>
                </a:solidFill>
                <a:latin typeface="Helvetica"/>
                <a:ea typeface="MS PGothic" pitchFamily="34" charset="-128"/>
              </a:rPr>
              <a:pPr algn="ctr" fontAlgn="base">
                <a:spcBef>
                  <a:spcPct val="0"/>
                </a:spcBef>
                <a:spcAft>
                  <a:spcPct val="0"/>
                </a:spcAft>
                <a:defRPr/>
              </a:pPr>
              <a:t>‹#›</a:t>
            </a:fld>
            <a:endParaRPr kumimoji="1" lang="en-US" sz="800" b="1" dirty="0">
              <a:solidFill>
                <a:prstClr val="black"/>
              </a:solidFill>
              <a:latin typeface="Helvetica"/>
              <a:ea typeface="MS PGothic" pitchFamily="34" charset="-128"/>
            </a:endParaRPr>
          </a:p>
        </p:txBody>
      </p:sp>
      <p:sp>
        <p:nvSpPr>
          <p:cNvPr id="7" name="テキスト ボックス 20"/>
          <p:cNvSpPr txBox="1">
            <a:spLocks noChangeArrowheads="1"/>
          </p:cNvSpPr>
          <p:nvPr userDrawn="1"/>
        </p:nvSpPr>
        <p:spPr bwMode="auto">
          <a:xfrm>
            <a:off x="228600" y="6415816"/>
            <a:ext cx="2454518" cy="215444"/>
          </a:xfrm>
          <a:prstGeom prst="rect">
            <a:avLst/>
          </a:prstGeom>
          <a:noFill/>
          <a:ln w="9525">
            <a:noFill/>
            <a:prstDash val="dash"/>
            <a:miter lim="800000"/>
            <a:headEnd/>
            <a:tailEnd/>
          </a:ln>
        </p:spPr>
        <p:txBody>
          <a:bodyPr wrap="none">
            <a:spAutoFit/>
          </a:bodyPr>
          <a:lstStyle/>
          <a:p>
            <a:pPr algn="r">
              <a:defRPr/>
            </a:pPr>
            <a:r>
              <a:rPr lang="en-US" altLang="ja-JP" sz="800" dirty="0">
                <a:solidFill>
                  <a:schemeClr val="bg1">
                    <a:lumMod val="50000"/>
                  </a:schemeClr>
                </a:solidFill>
                <a:latin typeface="Times New Roman" pitchFamily="18" charset="0"/>
                <a:cs typeface="Times New Roman" pitchFamily="18" charset="0"/>
              </a:rPr>
              <a:t>Copyright (c) Mizuho Bank, Ltd. All Rights Reserved. </a:t>
            </a:r>
          </a:p>
        </p:txBody>
      </p:sp>
    </p:spTree>
    <p:extLst>
      <p:ext uri="{BB962C8B-B14F-4D97-AF65-F5344CB8AC3E}">
        <p14:creationId xmlns:p14="http://schemas.microsoft.com/office/powerpoint/2010/main" val="13175062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able of Contents">
    <p:spTree>
      <p:nvGrpSpPr>
        <p:cNvPr id="1" name=""/>
        <p:cNvGrpSpPr/>
        <p:nvPr/>
      </p:nvGrpSpPr>
      <p:grpSpPr>
        <a:xfrm>
          <a:off x="0" y="0"/>
          <a:ext cx="0" cy="0"/>
          <a:chOff x="0" y="0"/>
          <a:chExt cx="0" cy="0"/>
        </a:xfrm>
      </p:grpSpPr>
      <p:sp>
        <p:nvSpPr>
          <p:cNvPr id="6" name="Content Placeholder 2"/>
          <p:cNvSpPr>
            <a:spLocks noGrp="1"/>
          </p:cNvSpPr>
          <p:nvPr>
            <p:ph idx="1"/>
          </p:nvPr>
        </p:nvSpPr>
        <p:spPr>
          <a:xfrm>
            <a:off x="320793" y="934990"/>
            <a:ext cx="4041980" cy="5506052"/>
          </a:xfrm>
          <a:prstGeom prst="rect">
            <a:avLst/>
          </a:prstGeom>
        </p:spPr>
        <p:txBody>
          <a:bodyPr/>
          <a:lstStyle>
            <a:lvl1pPr marL="157751" indent="-157751" defTabSz="315503">
              <a:spcBef>
                <a:spcPts val="828"/>
              </a:spcBef>
              <a:buFont typeface="+mj-lt"/>
              <a:buAutoNum type="arabicPeriod"/>
              <a:tabLst>
                <a:tab pos="2524019" algn="r"/>
              </a:tabLst>
              <a:defRPr>
                <a:latin typeface="+mn-lt"/>
              </a:defRPr>
            </a:lvl1pPr>
            <a:lvl2pPr marL="157751" indent="0" defTabSz="315503">
              <a:buNone/>
              <a:tabLst>
                <a:tab pos="2524019" algn="r"/>
              </a:tabLst>
              <a:defRPr sz="975">
                <a:latin typeface="+mn-lt"/>
              </a:defRPr>
            </a:lvl2pPr>
            <a:lvl3pPr marL="157751" indent="0" defTabSz="315503">
              <a:buFont typeface="Courier New" panose="02070309020205020404" pitchFamily="49" charset="0"/>
              <a:buNone/>
              <a:tabLst>
                <a:tab pos="2524019" algn="r"/>
              </a:tabLst>
              <a:defRPr sz="975">
                <a:latin typeface="+mn-lt"/>
              </a:defRPr>
            </a:lvl3pPr>
            <a:lvl4pPr marL="157751" indent="0" defTabSz="315503">
              <a:buFont typeface="Arial" panose="020B0604020202020204" pitchFamily="34" charset="0"/>
              <a:buNone/>
              <a:tabLst>
                <a:tab pos="2524019" algn="r"/>
              </a:tabLst>
              <a:defRPr sz="975">
                <a:latin typeface="+mn-lt"/>
              </a:defRPr>
            </a:lvl4pPr>
            <a:lvl5pPr marL="157751" indent="0" defTabSz="315503">
              <a:buFont typeface="Wingdings" panose="05000000000000000000" pitchFamily="2" charset="2"/>
              <a:buNone/>
              <a:tabLst>
                <a:tab pos="2524019" algn="r"/>
              </a:tabLst>
              <a:defRPr sz="975">
                <a:latin typeface="+mn-lt"/>
              </a:defRPr>
            </a:lvl5pPr>
          </a:lstStyle>
          <a:p>
            <a:pPr lvl="0"/>
            <a:r>
              <a:rPr lang="ja-JP" altLang="en-US" dirty="0"/>
              <a:t>マスター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endParaRPr lang="en-US" dirty="0"/>
          </a:p>
        </p:txBody>
      </p:sp>
      <p:sp>
        <p:nvSpPr>
          <p:cNvPr id="12" name="Content Placeholder 2"/>
          <p:cNvSpPr>
            <a:spLocks noGrp="1"/>
          </p:cNvSpPr>
          <p:nvPr>
            <p:ph idx="13"/>
          </p:nvPr>
        </p:nvSpPr>
        <p:spPr>
          <a:xfrm>
            <a:off x="4779802" y="934990"/>
            <a:ext cx="4041980" cy="5506052"/>
          </a:xfrm>
          <a:prstGeom prst="rect">
            <a:avLst/>
          </a:prstGeom>
        </p:spPr>
        <p:txBody>
          <a:bodyPr/>
          <a:lstStyle>
            <a:lvl1pPr marL="157751" indent="-157751" defTabSz="315503">
              <a:spcBef>
                <a:spcPts val="828"/>
              </a:spcBef>
              <a:buFont typeface="+mj-lt"/>
              <a:buAutoNum type="arabicPeriod"/>
              <a:tabLst>
                <a:tab pos="2524019" algn="r"/>
              </a:tabLst>
              <a:defRPr>
                <a:latin typeface="+mn-lt"/>
              </a:defRPr>
            </a:lvl1pPr>
            <a:lvl2pPr marL="157751" indent="0" defTabSz="315503">
              <a:buNone/>
              <a:tabLst>
                <a:tab pos="2524019" algn="r"/>
              </a:tabLst>
              <a:defRPr sz="975">
                <a:latin typeface="+mn-lt"/>
              </a:defRPr>
            </a:lvl2pPr>
            <a:lvl3pPr marL="157751" indent="0" defTabSz="315503">
              <a:buFont typeface="Courier New" panose="02070309020205020404" pitchFamily="49" charset="0"/>
              <a:buNone/>
              <a:tabLst>
                <a:tab pos="2524019" algn="r"/>
              </a:tabLst>
              <a:defRPr sz="975">
                <a:latin typeface="+mn-lt"/>
              </a:defRPr>
            </a:lvl3pPr>
            <a:lvl4pPr marL="157751" indent="0" defTabSz="315503">
              <a:buFont typeface="Arial" panose="020B0604020202020204" pitchFamily="34" charset="0"/>
              <a:buNone/>
              <a:tabLst>
                <a:tab pos="2524019" algn="r"/>
              </a:tabLst>
              <a:defRPr sz="975">
                <a:latin typeface="+mn-lt"/>
              </a:defRPr>
            </a:lvl4pPr>
            <a:lvl5pPr marL="157751" indent="0" defTabSz="315503">
              <a:buFont typeface="Wingdings" panose="05000000000000000000" pitchFamily="2" charset="2"/>
              <a:buNone/>
              <a:tabLst>
                <a:tab pos="2524019" algn="r"/>
              </a:tabLst>
              <a:defRPr sz="975">
                <a:latin typeface="+mn-lt"/>
              </a:defRPr>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3" name="Title 2"/>
          <p:cNvSpPr>
            <a:spLocks noGrp="1"/>
          </p:cNvSpPr>
          <p:nvPr>
            <p:ph type="title" hasCustomPrompt="1"/>
          </p:nvPr>
        </p:nvSpPr>
        <p:spPr/>
        <p:txBody>
          <a:bodyPr/>
          <a:lstStyle>
            <a:lvl1pPr>
              <a:defRPr>
                <a:latin typeface="Arial Narrow" panose="020B0606020202030204" pitchFamily="34" charset="0"/>
              </a:defRPr>
            </a:lvl1pPr>
          </a:lstStyle>
          <a:p>
            <a:r>
              <a:rPr lang="ja-JP" altLang="en-US" dirty="0"/>
              <a:t>マスター タイトルの書式設定</a:t>
            </a:r>
            <a:endParaRPr lang="en-US" dirty="0"/>
          </a:p>
        </p:txBody>
      </p:sp>
    </p:spTree>
    <p:extLst>
      <p:ext uri="{BB962C8B-B14F-4D97-AF65-F5344CB8AC3E}">
        <p14:creationId xmlns:p14="http://schemas.microsoft.com/office/powerpoint/2010/main" val="5901273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Section">
    <p:spTree>
      <p:nvGrpSpPr>
        <p:cNvPr id="1" name=""/>
        <p:cNvGrpSpPr/>
        <p:nvPr/>
      </p:nvGrpSpPr>
      <p:grpSpPr>
        <a:xfrm>
          <a:off x="0" y="0"/>
          <a:ext cx="0" cy="0"/>
          <a:chOff x="0" y="0"/>
          <a:chExt cx="0" cy="0"/>
        </a:xfrm>
      </p:grpSpPr>
      <p:sp>
        <p:nvSpPr>
          <p:cNvPr id="9" name="Rectangle 8"/>
          <p:cNvSpPr/>
          <p:nvPr userDrawn="1"/>
        </p:nvSpPr>
        <p:spPr>
          <a:xfrm>
            <a:off x="2" y="0"/>
            <a:ext cx="5657547" cy="6858000"/>
          </a:xfrm>
          <a:prstGeom prst="rect">
            <a:avLst/>
          </a:prstGeom>
          <a:solidFill>
            <a:srgbClr val="E6E8E9"/>
          </a:solidFill>
          <a:ln>
            <a:noFill/>
          </a:ln>
        </p:spPr>
        <p:style>
          <a:lnRef idx="2">
            <a:schemeClr val="accent1">
              <a:shade val="50000"/>
            </a:schemeClr>
          </a:lnRef>
          <a:fillRef idx="1">
            <a:schemeClr val="accent1"/>
          </a:fillRef>
          <a:effectRef idx="0">
            <a:schemeClr val="accent1"/>
          </a:effectRef>
          <a:fontRef idx="minor">
            <a:schemeClr val="lt1"/>
          </a:fontRef>
        </p:style>
        <p:txBody>
          <a:bodyPr lIns="252402" tIns="126201" rIns="252402" bIns="252402" rtlCol="0" anchor="ctr"/>
          <a:lstStyle/>
          <a:p>
            <a:pPr algn="ctr" defTabSz="333518"/>
            <a:endParaRPr lang="en-US" sz="1275">
              <a:solidFill>
                <a:srgbClr val="FFFFFF"/>
              </a:solidFill>
              <a:latin typeface="Yu Gothic" panose="020B0400000000000000" pitchFamily="34" charset="-128"/>
              <a:ea typeface="Yu Gothic" panose="020B0400000000000000" pitchFamily="34" charset="-128"/>
            </a:endParaRPr>
          </a:p>
        </p:txBody>
      </p:sp>
      <p:cxnSp>
        <p:nvCxnSpPr>
          <p:cNvPr id="7" name="Straight Connector 6"/>
          <p:cNvCxnSpPr/>
          <p:nvPr userDrawn="1"/>
        </p:nvCxnSpPr>
        <p:spPr>
          <a:xfrm>
            <a:off x="457200" y="6400800"/>
            <a:ext cx="8229600" cy="0"/>
          </a:xfrm>
          <a:prstGeom prst="line">
            <a:avLst/>
          </a:prstGeom>
          <a:ln w="6350">
            <a:solidFill>
              <a:srgbClr val="404040"/>
            </a:solidFill>
          </a:ln>
          <a:effectLst/>
        </p:spPr>
        <p:style>
          <a:lnRef idx="2">
            <a:schemeClr val="accent1"/>
          </a:lnRef>
          <a:fillRef idx="0">
            <a:schemeClr val="accent1"/>
          </a:fillRef>
          <a:effectRef idx="1">
            <a:schemeClr val="accent1"/>
          </a:effectRef>
          <a:fontRef idx="minor">
            <a:schemeClr val="tx1"/>
          </a:fontRef>
        </p:style>
      </p:cxnSp>
      <p:sp>
        <p:nvSpPr>
          <p:cNvPr id="8" name="Rectangle 7"/>
          <p:cNvSpPr/>
          <p:nvPr userDrawn="1"/>
        </p:nvSpPr>
        <p:spPr bwMode="gray">
          <a:xfrm>
            <a:off x="8229600" y="6492240"/>
            <a:ext cx="914400" cy="365760"/>
          </a:xfrm>
          <a:prstGeom prst="rect">
            <a:avLst/>
          </a:prstGeom>
          <a:solidFill>
            <a:srgbClr val="FFFFFF"/>
          </a:solidFill>
          <a:ln>
            <a:noFill/>
          </a:ln>
        </p:spPr>
        <p:style>
          <a:lnRef idx="1">
            <a:schemeClr val="accent1"/>
          </a:lnRef>
          <a:fillRef idx="3">
            <a:schemeClr val="accent1"/>
          </a:fillRef>
          <a:effectRef idx="2">
            <a:schemeClr val="accent1"/>
          </a:effectRef>
          <a:fontRef idx="minor">
            <a:schemeClr val="lt1"/>
          </a:fontRef>
        </p:style>
        <p:txBody>
          <a:bodyPr lIns="66704" tIns="33352" rIns="66704" bIns="33352" rtlCol="0" anchor="ctr"/>
          <a:lstStyle/>
          <a:p>
            <a:pPr algn="ctr" defTabSz="333518"/>
            <a:endParaRPr lang="en-US" sz="1275">
              <a:solidFill>
                <a:srgbClr val="FFFFFF"/>
              </a:solidFill>
              <a:latin typeface="Yu Gothic" panose="020B0400000000000000" pitchFamily="34" charset="-128"/>
              <a:ea typeface="Yu Gothic" panose="020B0400000000000000" pitchFamily="34" charset="-128"/>
            </a:endParaRPr>
          </a:p>
        </p:txBody>
      </p:sp>
      <p:sp>
        <p:nvSpPr>
          <p:cNvPr id="13" name="Frame 12"/>
          <p:cNvSpPr/>
          <p:nvPr userDrawn="1"/>
        </p:nvSpPr>
        <p:spPr>
          <a:xfrm>
            <a:off x="1" y="-5715"/>
            <a:ext cx="9153327" cy="6863715"/>
          </a:xfrm>
          <a:prstGeom prst="frame">
            <a:avLst>
              <a:gd name="adj1" fmla="val 7493"/>
            </a:avLst>
          </a:prstGeom>
          <a:solidFill>
            <a:srgbClr val="97C9E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333518"/>
            <a:endParaRPr lang="en-US" sz="1275">
              <a:solidFill>
                <a:srgbClr val="000000"/>
              </a:solidFill>
              <a:latin typeface="Yu Gothic" panose="020B0400000000000000" pitchFamily="34" charset="-128"/>
              <a:ea typeface="Yu Gothic" panose="020B0400000000000000" pitchFamily="34" charset="-128"/>
            </a:endParaRPr>
          </a:p>
        </p:txBody>
      </p:sp>
      <p:sp>
        <p:nvSpPr>
          <p:cNvPr id="10" name="Title 1"/>
          <p:cNvSpPr>
            <a:spLocks noGrp="1"/>
          </p:cNvSpPr>
          <p:nvPr>
            <p:ph type="ctrTitle"/>
          </p:nvPr>
        </p:nvSpPr>
        <p:spPr>
          <a:xfrm>
            <a:off x="481188" y="519439"/>
            <a:ext cx="5164752" cy="2839599"/>
          </a:xfrm>
        </p:spPr>
        <p:txBody>
          <a:bodyPr lIns="336536" tIns="336536" rIns="336536" bIns="168268" anchor="b" anchorCtr="0">
            <a:normAutofit/>
          </a:bodyPr>
          <a:lstStyle>
            <a:lvl1pPr marL="0" algn="l" defTabSz="315503" rtl="0" eaLnBrk="1" latinLnBrk="0" hangingPunct="1">
              <a:lnSpc>
                <a:spcPct val="90000"/>
              </a:lnSpc>
              <a:spcBef>
                <a:spcPct val="0"/>
              </a:spcBef>
              <a:buNone/>
              <a:defRPr lang="en-US" sz="2625" b="0" kern="1200" spc="0" baseline="0" dirty="0">
                <a:solidFill>
                  <a:schemeClr val="tx1"/>
                </a:solidFill>
                <a:latin typeface="Arial Narrow" panose="020B0606020202030204" pitchFamily="34" charset="0"/>
                <a:ea typeface="Yu Gothic" panose="020B0400000000000000" pitchFamily="34" charset="-128"/>
                <a:cs typeface="+mj-cs"/>
              </a:defRPr>
            </a:lvl1pPr>
          </a:lstStyle>
          <a:p>
            <a:r>
              <a:rPr lang="ja-JP" altLang="en-US"/>
              <a:t>マスター タイトルの書式設定</a:t>
            </a:r>
            <a:endParaRPr lang="en-US" dirty="0"/>
          </a:p>
        </p:txBody>
      </p:sp>
      <p:sp>
        <p:nvSpPr>
          <p:cNvPr id="11" name="Subtitle 2"/>
          <p:cNvSpPr>
            <a:spLocks noGrp="1"/>
          </p:cNvSpPr>
          <p:nvPr>
            <p:ph type="subTitle" idx="1" hasCustomPrompt="1"/>
          </p:nvPr>
        </p:nvSpPr>
        <p:spPr>
          <a:xfrm>
            <a:off x="481188" y="3359038"/>
            <a:ext cx="5164752" cy="2978116"/>
          </a:xfrm>
          <a:prstGeom prst="rect">
            <a:avLst/>
          </a:prstGeom>
        </p:spPr>
        <p:txBody>
          <a:bodyPr lIns="336536" tIns="168268" rIns="336536" bIns="336536">
            <a:noAutofit/>
          </a:bodyPr>
          <a:lstStyle>
            <a:lvl1pPr marL="0" indent="0" algn="l">
              <a:lnSpc>
                <a:spcPct val="100000"/>
              </a:lnSpc>
              <a:spcBef>
                <a:spcPts val="0"/>
              </a:spcBef>
              <a:buNone/>
              <a:defRPr sz="1125" b="1">
                <a:solidFill>
                  <a:schemeClr val="tx1"/>
                </a:solidFill>
                <a:latin typeface="+mn-lt"/>
                <a:ea typeface="Yu Gothic" panose="020B0400000000000000" pitchFamily="34" charset="-128"/>
              </a:defRPr>
            </a:lvl1pPr>
            <a:lvl2pPr marL="333518" indent="0" algn="ctr">
              <a:buNone/>
              <a:defRPr>
                <a:solidFill>
                  <a:schemeClr val="tx1">
                    <a:tint val="75000"/>
                  </a:schemeClr>
                </a:solidFill>
              </a:defRPr>
            </a:lvl2pPr>
            <a:lvl3pPr marL="667035" indent="0" algn="ctr">
              <a:buNone/>
              <a:defRPr>
                <a:solidFill>
                  <a:schemeClr val="tx1">
                    <a:tint val="75000"/>
                  </a:schemeClr>
                </a:solidFill>
              </a:defRPr>
            </a:lvl3pPr>
            <a:lvl4pPr marL="1000553" indent="0" algn="ctr">
              <a:buNone/>
              <a:defRPr>
                <a:solidFill>
                  <a:schemeClr val="tx1">
                    <a:tint val="75000"/>
                  </a:schemeClr>
                </a:solidFill>
              </a:defRPr>
            </a:lvl4pPr>
            <a:lvl5pPr marL="1334069" indent="0" algn="ctr">
              <a:buNone/>
              <a:defRPr>
                <a:solidFill>
                  <a:schemeClr val="tx1">
                    <a:tint val="75000"/>
                  </a:schemeClr>
                </a:solidFill>
              </a:defRPr>
            </a:lvl5pPr>
            <a:lvl6pPr marL="1667588" indent="0" algn="ctr">
              <a:buNone/>
              <a:defRPr>
                <a:solidFill>
                  <a:schemeClr val="tx1">
                    <a:tint val="75000"/>
                  </a:schemeClr>
                </a:solidFill>
              </a:defRPr>
            </a:lvl6pPr>
            <a:lvl7pPr marL="2001105" indent="0" algn="ctr">
              <a:buNone/>
              <a:defRPr>
                <a:solidFill>
                  <a:schemeClr val="tx1">
                    <a:tint val="75000"/>
                  </a:schemeClr>
                </a:solidFill>
              </a:defRPr>
            </a:lvl7pPr>
            <a:lvl8pPr marL="2334623" indent="0" algn="ctr">
              <a:buNone/>
              <a:defRPr>
                <a:solidFill>
                  <a:schemeClr val="tx1">
                    <a:tint val="75000"/>
                  </a:schemeClr>
                </a:solidFill>
              </a:defRPr>
            </a:lvl8pPr>
            <a:lvl9pPr marL="2668140" indent="0" algn="ctr">
              <a:buNone/>
              <a:defRPr>
                <a:solidFill>
                  <a:schemeClr val="tx1">
                    <a:tint val="75000"/>
                  </a:schemeClr>
                </a:solidFill>
              </a:defRPr>
            </a:lvl9pPr>
          </a:lstStyle>
          <a:p>
            <a:r>
              <a:rPr lang="ja-JP" altLang="en-US" dirty="0"/>
              <a:t>マスター サブタイトルの書式設定</a:t>
            </a:r>
            <a:endParaRPr lang="en-US" dirty="0"/>
          </a:p>
        </p:txBody>
      </p:sp>
    </p:spTree>
    <p:extLst>
      <p:ext uri="{BB962C8B-B14F-4D97-AF65-F5344CB8AC3E}">
        <p14:creationId xmlns:p14="http://schemas.microsoft.com/office/powerpoint/2010/main" val="17301219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Content - Bullet List">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320793" y="934990"/>
            <a:ext cx="8500990" cy="5506052"/>
          </a:xfrm>
          <a:prstGeom prst="rect">
            <a:avLst/>
          </a:prstGeom>
        </p:spPr>
        <p:txBody>
          <a:bodyPr/>
          <a:lstStyle>
            <a:lvl1pPr marL="157751" indent="-157751">
              <a:buFont typeface="Wingdings 2" panose="05020102010507070707" pitchFamily="18" charset="2"/>
              <a:buChar char=""/>
              <a:defRPr>
                <a:latin typeface="+mn-lt"/>
              </a:defRPr>
            </a:lvl1pPr>
            <a:lvl2pPr marL="314408" marR="0" indent="-157751" algn="l" defTabSz="333518" rtl="0" eaLnBrk="1" fontAlgn="auto" latinLnBrk="0" hangingPunct="1">
              <a:lnSpc>
                <a:spcPct val="110000"/>
              </a:lnSpc>
              <a:spcBef>
                <a:spcPts val="207"/>
              </a:spcBef>
              <a:spcAft>
                <a:spcPts val="0"/>
              </a:spcAft>
              <a:buClrTx/>
              <a:buSzPct val="90000"/>
              <a:buFont typeface="Arial" panose="020B0604020202020204" pitchFamily="34" charset="0"/>
              <a:buChar char="–"/>
              <a:tabLst/>
              <a:defRPr baseline="0">
                <a:latin typeface="+mn-lt"/>
              </a:defRPr>
            </a:lvl2pPr>
            <a:lvl3pPr marL="472158" marR="0" indent="-157751" algn="l" defTabSz="333518" rtl="0" eaLnBrk="1" fontAlgn="auto" latinLnBrk="0" hangingPunct="1">
              <a:lnSpc>
                <a:spcPct val="110000"/>
              </a:lnSpc>
              <a:spcBef>
                <a:spcPts val="207"/>
              </a:spcBef>
              <a:spcAft>
                <a:spcPts val="0"/>
              </a:spcAft>
              <a:buClrTx/>
              <a:buSzPct val="90000"/>
              <a:buFont typeface="Wingdings 2" panose="05020102010507070707" pitchFamily="18" charset="2"/>
              <a:buChar char=""/>
              <a:tabLst/>
              <a:defRPr>
                <a:latin typeface="+mn-lt"/>
              </a:defRPr>
            </a:lvl3pPr>
            <a:lvl4pPr marL="629909" marR="0" indent="-157751" algn="l" defTabSz="333518" rtl="0" eaLnBrk="1" fontAlgn="auto" latinLnBrk="0" hangingPunct="1">
              <a:lnSpc>
                <a:spcPct val="110000"/>
              </a:lnSpc>
              <a:spcBef>
                <a:spcPts val="207"/>
              </a:spcBef>
              <a:spcAft>
                <a:spcPts val="0"/>
              </a:spcAft>
              <a:buClrTx/>
              <a:buSzPct val="100000"/>
              <a:buFont typeface="Arial" panose="020B0604020202020204" pitchFamily="34" charset="0"/>
              <a:buChar char="○"/>
              <a:tabLst/>
              <a:defRPr>
                <a:latin typeface="+mn-lt"/>
              </a:defRPr>
            </a:lvl4pPr>
            <a:lvl5pPr marL="788756" marR="0" indent="-158847" algn="l" defTabSz="333518" rtl="0" eaLnBrk="1" fontAlgn="auto" latinLnBrk="0" hangingPunct="1">
              <a:lnSpc>
                <a:spcPct val="110000"/>
              </a:lnSpc>
              <a:spcBef>
                <a:spcPts val="207"/>
              </a:spcBef>
              <a:spcAft>
                <a:spcPts val="0"/>
              </a:spcAft>
              <a:buClrTx/>
              <a:buSzPct val="90000"/>
              <a:buFont typeface="Arial" pitchFamily="34" charset="0"/>
              <a:buChar char="□"/>
              <a:tabLst/>
              <a:defRPr>
                <a:latin typeface="+mn-lt"/>
              </a:defRPr>
            </a:lvl5pPr>
          </a:lstStyle>
          <a:p>
            <a:pPr lvl="0"/>
            <a:r>
              <a:rPr lang="ja-JP" altLang="en-US" dirty="0"/>
              <a:t>マスター テキストの書式設定</a:t>
            </a:r>
          </a:p>
          <a:p>
            <a:pPr marL="314408" marR="0" lvl="1" indent="-157751" algn="l" defTabSz="333518" rtl="0" eaLnBrk="1" fontAlgn="auto" latinLnBrk="0" hangingPunct="1">
              <a:lnSpc>
                <a:spcPct val="110000"/>
              </a:lnSpc>
              <a:spcBef>
                <a:spcPts val="207"/>
              </a:spcBef>
              <a:spcAft>
                <a:spcPts val="0"/>
              </a:spcAft>
              <a:buClrTx/>
              <a:buSzPct val="90000"/>
              <a:buFont typeface="Arial" panose="020B0604020202020204" pitchFamily="34" charset="0"/>
              <a:buChar char="–"/>
              <a:tabLst/>
              <a:defRPr/>
            </a:pPr>
            <a:r>
              <a:rPr kumimoji="0" lang="ja-JP" altLang="en-US" sz="975" b="0" i="0" u="none" strike="noStrike" kern="1200" cap="none" spc="0" normalizeH="0" baseline="0" noProof="0" dirty="0">
                <a:ln>
                  <a:noFill/>
                </a:ln>
                <a:solidFill>
                  <a:srgbClr val="000000"/>
                </a:solidFill>
                <a:effectLst/>
                <a:uLnTx/>
                <a:uFillTx/>
                <a:latin typeface="+mn-lt"/>
                <a:ea typeface="MS PGothic"/>
                <a:cs typeface="+mn-cs"/>
              </a:rPr>
              <a:t>第 </a:t>
            </a:r>
            <a:r>
              <a:rPr kumimoji="0" lang="en-US" altLang="ja-JP" sz="975" b="0" i="0" u="none" strike="noStrike" kern="1200" cap="none" spc="0" normalizeH="0" baseline="0" noProof="0" dirty="0">
                <a:ln>
                  <a:noFill/>
                </a:ln>
                <a:solidFill>
                  <a:srgbClr val="000000"/>
                </a:solidFill>
                <a:effectLst/>
                <a:uLnTx/>
                <a:uFillTx/>
                <a:latin typeface="+mn-lt"/>
                <a:ea typeface="MS PGothic"/>
                <a:cs typeface="+mn-cs"/>
              </a:rPr>
              <a:t>2 </a:t>
            </a:r>
            <a:r>
              <a:rPr kumimoji="0" lang="ja-JP" altLang="en-US" sz="975" b="0" i="0" u="none" strike="noStrike" kern="1200" cap="none" spc="0" normalizeH="0" baseline="0" noProof="0" dirty="0">
                <a:ln>
                  <a:noFill/>
                </a:ln>
                <a:solidFill>
                  <a:srgbClr val="000000"/>
                </a:solidFill>
                <a:effectLst/>
                <a:uLnTx/>
                <a:uFillTx/>
                <a:latin typeface="+mn-lt"/>
                <a:ea typeface="MS PGothic"/>
                <a:cs typeface="+mn-cs"/>
              </a:rPr>
              <a:t>レベル</a:t>
            </a:r>
            <a:endParaRPr kumimoji="0" lang="en-US" altLang="ja-JP" sz="975" b="0" i="0" u="none" strike="noStrike" kern="1200" cap="none" spc="0" normalizeH="0" baseline="0" noProof="0" dirty="0">
              <a:ln>
                <a:noFill/>
              </a:ln>
              <a:solidFill>
                <a:srgbClr val="000000"/>
              </a:solidFill>
              <a:effectLst/>
              <a:uLnTx/>
              <a:uFillTx/>
              <a:latin typeface="+mn-lt"/>
              <a:ea typeface="MS PGothic"/>
              <a:cs typeface="+mn-cs"/>
            </a:endParaRPr>
          </a:p>
          <a:p>
            <a:pPr marL="472158" marR="0" lvl="2" indent="-157751" algn="l" defTabSz="333518" rtl="0" eaLnBrk="1" fontAlgn="auto" latinLnBrk="0" hangingPunct="1">
              <a:lnSpc>
                <a:spcPct val="110000"/>
              </a:lnSpc>
              <a:spcBef>
                <a:spcPts val="207"/>
              </a:spcBef>
              <a:spcAft>
                <a:spcPts val="0"/>
              </a:spcAft>
              <a:buClrTx/>
              <a:buSzPct val="90000"/>
              <a:buFont typeface="Wingdings 2" panose="05020102010507070707" pitchFamily="18" charset="2"/>
              <a:buChar char=""/>
              <a:tabLst/>
              <a:defRPr/>
            </a:pPr>
            <a:r>
              <a:rPr kumimoji="0" lang="ja-JP" altLang="en-US" sz="825" b="0" i="0" u="none" strike="noStrike" kern="1200" cap="none" spc="0" normalizeH="0" baseline="0" noProof="0" dirty="0">
                <a:ln>
                  <a:noFill/>
                </a:ln>
                <a:solidFill>
                  <a:srgbClr val="000000"/>
                </a:solidFill>
                <a:effectLst/>
                <a:uLnTx/>
                <a:uFillTx/>
                <a:latin typeface="+mn-lt"/>
                <a:ea typeface="MS PGothic"/>
                <a:cs typeface="+mn-cs"/>
              </a:rPr>
              <a:t>第 </a:t>
            </a:r>
            <a:r>
              <a:rPr kumimoji="0" lang="en-US" altLang="ja-JP" sz="825" b="0" i="0" u="none" strike="noStrike" kern="1200" cap="none" spc="0" normalizeH="0" baseline="0" noProof="0" dirty="0">
                <a:ln>
                  <a:noFill/>
                </a:ln>
                <a:solidFill>
                  <a:srgbClr val="000000"/>
                </a:solidFill>
                <a:effectLst/>
                <a:uLnTx/>
                <a:uFillTx/>
                <a:latin typeface="+mn-lt"/>
                <a:ea typeface="MS PGothic"/>
                <a:cs typeface="+mn-cs"/>
              </a:rPr>
              <a:t>3 </a:t>
            </a:r>
            <a:r>
              <a:rPr kumimoji="0" lang="ja-JP" altLang="en-US" sz="825" b="0" i="0" u="none" strike="noStrike" kern="1200" cap="none" spc="0" normalizeH="0" baseline="0" noProof="0" dirty="0">
                <a:ln>
                  <a:noFill/>
                </a:ln>
                <a:solidFill>
                  <a:srgbClr val="000000"/>
                </a:solidFill>
                <a:effectLst/>
                <a:uLnTx/>
                <a:uFillTx/>
                <a:latin typeface="+mn-lt"/>
                <a:ea typeface="MS PGothic"/>
                <a:cs typeface="+mn-cs"/>
              </a:rPr>
              <a:t>レベル</a:t>
            </a:r>
            <a:endParaRPr kumimoji="0" lang="en-US" altLang="ja-JP" sz="825" b="0" i="0" u="none" strike="noStrike" kern="1200" cap="none" spc="0" normalizeH="0" baseline="0" noProof="0" dirty="0">
              <a:ln>
                <a:noFill/>
              </a:ln>
              <a:solidFill>
                <a:srgbClr val="000000"/>
              </a:solidFill>
              <a:effectLst/>
              <a:uLnTx/>
              <a:uFillTx/>
              <a:latin typeface="+mn-lt"/>
              <a:ea typeface="MS PGothic"/>
              <a:cs typeface="+mn-cs"/>
            </a:endParaRPr>
          </a:p>
          <a:p>
            <a:pPr marL="629909" marR="0" lvl="3" indent="-157751" algn="l" defTabSz="333518" rtl="0" eaLnBrk="1" fontAlgn="auto" latinLnBrk="0" hangingPunct="1">
              <a:lnSpc>
                <a:spcPct val="110000"/>
              </a:lnSpc>
              <a:spcBef>
                <a:spcPts val="207"/>
              </a:spcBef>
              <a:spcAft>
                <a:spcPts val="0"/>
              </a:spcAft>
              <a:buClrTx/>
              <a:buSzPct val="100000"/>
              <a:buFont typeface="Arial" panose="020B0604020202020204" pitchFamily="34" charset="0"/>
              <a:buChar char="○"/>
              <a:tabLst/>
              <a:defRPr/>
            </a:pPr>
            <a:r>
              <a:rPr kumimoji="0" lang="ja-JP" altLang="en-US" sz="825" b="0" i="0" u="none" strike="noStrike" kern="1200" cap="none" spc="0" normalizeH="0" baseline="0" noProof="0" dirty="0">
                <a:ln>
                  <a:noFill/>
                </a:ln>
                <a:solidFill>
                  <a:srgbClr val="000000"/>
                </a:solidFill>
                <a:effectLst/>
                <a:uLnTx/>
                <a:uFillTx/>
                <a:latin typeface="+mn-lt"/>
                <a:ea typeface="MS PGothic"/>
                <a:cs typeface="+mn-cs"/>
              </a:rPr>
              <a:t>第 </a:t>
            </a:r>
            <a:r>
              <a:rPr kumimoji="0" lang="en-US" altLang="ja-JP" sz="825" b="0" i="0" u="none" strike="noStrike" kern="1200" cap="none" spc="0" normalizeH="0" baseline="0" noProof="0" dirty="0">
                <a:ln>
                  <a:noFill/>
                </a:ln>
                <a:solidFill>
                  <a:srgbClr val="000000"/>
                </a:solidFill>
                <a:effectLst/>
                <a:uLnTx/>
                <a:uFillTx/>
                <a:latin typeface="+mn-lt"/>
                <a:ea typeface="MS PGothic"/>
                <a:cs typeface="+mn-cs"/>
              </a:rPr>
              <a:t>4 </a:t>
            </a:r>
            <a:r>
              <a:rPr kumimoji="0" lang="ja-JP" altLang="en-US" sz="825" b="0" i="0" u="none" strike="noStrike" kern="1200" cap="none" spc="0" normalizeH="0" baseline="0" noProof="0" dirty="0">
                <a:ln>
                  <a:noFill/>
                </a:ln>
                <a:solidFill>
                  <a:srgbClr val="000000"/>
                </a:solidFill>
                <a:effectLst/>
                <a:uLnTx/>
                <a:uFillTx/>
                <a:latin typeface="+mn-lt"/>
                <a:ea typeface="MS PGothic"/>
                <a:cs typeface="+mn-cs"/>
              </a:rPr>
              <a:t>レベル</a:t>
            </a:r>
            <a:endParaRPr kumimoji="0" lang="en-US" altLang="ja-JP" sz="825" b="0" i="0" u="none" strike="noStrike" kern="1200" cap="none" spc="0" normalizeH="0" baseline="0" noProof="0" dirty="0">
              <a:ln>
                <a:noFill/>
              </a:ln>
              <a:solidFill>
                <a:srgbClr val="000000"/>
              </a:solidFill>
              <a:effectLst/>
              <a:uLnTx/>
              <a:uFillTx/>
              <a:latin typeface="+mn-lt"/>
              <a:ea typeface="MS PGothic"/>
              <a:cs typeface="+mn-cs"/>
            </a:endParaRPr>
          </a:p>
          <a:p>
            <a:pPr marL="788756" marR="0" lvl="4" indent="-158847" algn="l" defTabSz="333518" rtl="0" eaLnBrk="1" fontAlgn="auto" latinLnBrk="0" hangingPunct="1">
              <a:lnSpc>
                <a:spcPct val="110000"/>
              </a:lnSpc>
              <a:spcBef>
                <a:spcPts val="207"/>
              </a:spcBef>
              <a:spcAft>
                <a:spcPts val="0"/>
              </a:spcAft>
              <a:buClrTx/>
              <a:buSzPct val="90000"/>
              <a:buFont typeface="Arial" pitchFamily="34" charset="0"/>
              <a:buChar char="□"/>
              <a:tabLst/>
              <a:defRPr/>
            </a:pPr>
            <a:r>
              <a:rPr kumimoji="0" lang="ja-JP" altLang="en-US" sz="825" b="0" i="0" u="none" strike="noStrike" kern="1200" cap="none" spc="0" normalizeH="0" baseline="0" noProof="0" dirty="0">
                <a:ln>
                  <a:noFill/>
                </a:ln>
                <a:solidFill>
                  <a:srgbClr val="000000"/>
                </a:solidFill>
                <a:effectLst/>
                <a:uLnTx/>
                <a:uFillTx/>
                <a:latin typeface="+mn-lt"/>
                <a:ea typeface="MS PGothic"/>
                <a:cs typeface="+mn-cs"/>
              </a:rPr>
              <a:t>第 </a:t>
            </a:r>
            <a:r>
              <a:rPr kumimoji="0" lang="en-US" altLang="ja-JP" sz="825" b="0" i="0" u="none" strike="noStrike" kern="1200" cap="none" spc="0" normalizeH="0" baseline="0" noProof="0" dirty="0">
                <a:ln>
                  <a:noFill/>
                </a:ln>
                <a:solidFill>
                  <a:srgbClr val="000000"/>
                </a:solidFill>
                <a:effectLst/>
                <a:uLnTx/>
                <a:uFillTx/>
                <a:latin typeface="+mn-lt"/>
                <a:ea typeface="MS PGothic"/>
                <a:cs typeface="+mn-cs"/>
              </a:rPr>
              <a:t>5 </a:t>
            </a:r>
            <a:r>
              <a:rPr kumimoji="0" lang="ja-JP" altLang="en-US" sz="825" b="0" i="0" u="none" strike="noStrike" kern="1200" cap="none" spc="0" normalizeH="0" baseline="0" noProof="0" dirty="0">
                <a:ln>
                  <a:noFill/>
                </a:ln>
                <a:solidFill>
                  <a:srgbClr val="000000"/>
                </a:solidFill>
                <a:effectLst/>
                <a:uLnTx/>
                <a:uFillTx/>
                <a:latin typeface="+mn-lt"/>
                <a:ea typeface="MS PGothic"/>
                <a:cs typeface="+mn-cs"/>
              </a:rPr>
              <a:t>レベル</a:t>
            </a:r>
            <a:endParaRPr kumimoji="0" lang="en-US" altLang="ja-JP" sz="825" b="0" i="0" u="none" strike="noStrike" kern="1200" cap="none" spc="0" normalizeH="0" baseline="0" noProof="0" dirty="0">
              <a:ln>
                <a:noFill/>
              </a:ln>
              <a:solidFill>
                <a:srgbClr val="000000"/>
              </a:solidFill>
              <a:effectLst/>
              <a:uLnTx/>
              <a:uFillTx/>
              <a:latin typeface="+mn-lt"/>
              <a:ea typeface="MS PGothic"/>
              <a:cs typeface="+mn-cs"/>
            </a:endParaRPr>
          </a:p>
        </p:txBody>
      </p:sp>
      <p:sp>
        <p:nvSpPr>
          <p:cNvPr id="3" name="Title 2"/>
          <p:cNvSpPr>
            <a:spLocks noGrp="1"/>
          </p:cNvSpPr>
          <p:nvPr>
            <p:ph type="title" hasCustomPrompt="1"/>
          </p:nvPr>
        </p:nvSpPr>
        <p:spPr/>
        <p:txBody>
          <a:bodyPr/>
          <a:lstStyle>
            <a:lvl1pPr>
              <a:defRPr>
                <a:latin typeface="Arial Narrow" panose="020B0606020202030204" pitchFamily="34" charset="0"/>
              </a:defRPr>
            </a:lvl1pPr>
          </a:lstStyle>
          <a:p>
            <a:r>
              <a:rPr lang="ja-JP" altLang="en-US" dirty="0"/>
              <a:t>マスター タイトルの書式設定</a:t>
            </a:r>
            <a:endParaRPr lang="en-US" dirty="0"/>
          </a:p>
        </p:txBody>
      </p:sp>
    </p:spTree>
    <p:extLst>
      <p:ext uri="{BB962C8B-B14F-4D97-AF65-F5344CB8AC3E}">
        <p14:creationId xmlns:p14="http://schemas.microsoft.com/office/powerpoint/2010/main" val="32289318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and Content - Numbered Li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Arial Narrow" panose="020B0606020202030204" pitchFamily="34" charset="0"/>
              </a:defRPr>
            </a:lvl1pPr>
          </a:lstStyle>
          <a:p>
            <a:r>
              <a:rPr lang="ja-JP" altLang="en-US"/>
              <a:t>マスター タイトルの書式設定</a:t>
            </a:r>
            <a:endParaRPr lang="en-US" dirty="0"/>
          </a:p>
        </p:txBody>
      </p:sp>
      <p:sp>
        <p:nvSpPr>
          <p:cNvPr id="3" name="Content Placeholder 2"/>
          <p:cNvSpPr>
            <a:spLocks noGrp="1"/>
          </p:cNvSpPr>
          <p:nvPr>
            <p:ph idx="1"/>
          </p:nvPr>
        </p:nvSpPr>
        <p:spPr>
          <a:xfrm>
            <a:off x="320793" y="934990"/>
            <a:ext cx="8500990" cy="5506052"/>
          </a:xfrm>
          <a:prstGeom prst="rect">
            <a:avLst/>
          </a:prstGeom>
        </p:spPr>
        <p:txBody>
          <a:bodyPr/>
          <a:lstStyle>
            <a:lvl1pPr marL="199380" indent="-199380">
              <a:buFont typeface="+mj-lt"/>
              <a:buAutoNum type="arabicPeriod"/>
              <a:defRPr lang="en-US" dirty="0">
                <a:latin typeface="+mn-lt"/>
              </a:defRPr>
            </a:lvl1pPr>
            <a:lvl2pPr marL="357131" indent="-157751">
              <a:buFont typeface="+mj-lt"/>
              <a:buAutoNum type="alphaUcPeriod"/>
              <a:defRPr>
                <a:latin typeface="+mn-lt"/>
              </a:defRPr>
            </a:lvl2pPr>
            <a:lvl3pPr marL="514883" indent="-157751">
              <a:buFont typeface="+mj-lt"/>
              <a:buAutoNum type="arabicParenR"/>
              <a:defRPr>
                <a:latin typeface="+mn-lt"/>
              </a:defRPr>
            </a:lvl3pPr>
            <a:lvl4pPr marL="672633" indent="-157751">
              <a:buFont typeface="+mj-lt"/>
              <a:buAutoNum type="alphaLcParenR"/>
              <a:defRPr>
                <a:latin typeface="+mn-lt"/>
              </a:defRPr>
            </a:lvl4pPr>
            <a:lvl5pPr marL="788756" indent="-118313">
              <a:buFont typeface="+mj-lt"/>
              <a:buAutoNum type="romanLcPeriod"/>
              <a:defRPr>
                <a:latin typeface="+mn-lt"/>
              </a:defRPr>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Tree>
    <p:extLst>
      <p:ext uri="{BB962C8B-B14F-4D97-AF65-F5344CB8AC3E}">
        <p14:creationId xmlns:p14="http://schemas.microsoft.com/office/powerpoint/2010/main" val="19768032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up (2x0) Content">
    <p:spTree>
      <p:nvGrpSpPr>
        <p:cNvPr id="1" name=""/>
        <p:cNvGrpSpPr/>
        <p:nvPr/>
      </p:nvGrpSpPr>
      <p:grpSpPr>
        <a:xfrm>
          <a:off x="0" y="0"/>
          <a:ext cx="0" cy="0"/>
          <a:chOff x="0" y="0"/>
          <a:chExt cx="0" cy="0"/>
        </a:xfrm>
      </p:grpSpPr>
      <p:sp>
        <p:nvSpPr>
          <p:cNvPr id="4" name="Content Placeholder 3"/>
          <p:cNvSpPr>
            <a:spLocks noGrp="1"/>
          </p:cNvSpPr>
          <p:nvPr>
            <p:ph sz="quarter" idx="13"/>
          </p:nvPr>
        </p:nvSpPr>
        <p:spPr>
          <a:xfrm>
            <a:off x="320793" y="934990"/>
            <a:ext cx="4041980" cy="5506052"/>
          </a:xfrm>
        </p:spPr>
        <p:txBody>
          <a:bodyPr/>
          <a:lstStyle>
            <a:lvl1pPr marL="157751" indent="-157751">
              <a:defRPr>
                <a:latin typeface="+mn-lt"/>
              </a:defRPr>
            </a:lvl1pPr>
            <a:lvl2pPr marL="314408" indent="-157751">
              <a:tabLst/>
              <a:defRPr>
                <a:latin typeface="+mn-lt"/>
              </a:defRPr>
            </a:lvl2pPr>
            <a:lvl3pPr marL="472158" indent="-157751">
              <a:defRPr>
                <a:latin typeface="+mn-lt"/>
              </a:defRPr>
            </a:lvl3pPr>
            <a:lvl4pPr marL="629909" indent="-157751">
              <a:defRPr>
                <a:latin typeface="+mn-lt"/>
              </a:defRPr>
            </a:lvl4pPr>
            <a:lvl5pPr marL="788756" indent="-158847">
              <a:defRPr>
                <a:latin typeface="+mn-lt"/>
              </a:defRPr>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9" name="Content Placeholder 3"/>
          <p:cNvSpPr>
            <a:spLocks noGrp="1"/>
          </p:cNvSpPr>
          <p:nvPr>
            <p:ph sz="quarter" idx="14"/>
          </p:nvPr>
        </p:nvSpPr>
        <p:spPr>
          <a:xfrm>
            <a:off x="4779802" y="934990"/>
            <a:ext cx="4041980" cy="5506052"/>
          </a:xfrm>
        </p:spPr>
        <p:txBody>
          <a:bodyPr/>
          <a:lstStyle>
            <a:lvl1pPr marL="157751" indent="-157751">
              <a:defRPr>
                <a:latin typeface="+mn-lt"/>
              </a:defRPr>
            </a:lvl1pPr>
            <a:lvl2pPr marL="314408" indent="-157751">
              <a:defRPr>
                <a:latin typeface="+mn-lt"/>
              </a:defRPr>
            </a:lvl2pPr>
            <a:lvl3pPr marL="472158" indent="-157751">
              <a:defRPr>
                <a:latin typeface="+mn-lt"/>
              </a:defRPr>
            </a:lvl3pPr>
            <a:lvl4pPr marL="629909" indent="-157751">
              <a:defRPr>
                <a:latin typeface="+mn-lt"/>
              </a:defRPr>
            </a:lvl4pPr>
            <a:lvl5pPr marL="788756" indent="-157751">
              <a:defRPr>
                <a:latin typeface="+mn-lt"/>
              </a:defRPr>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2" name="Title 1"/>
          <p:cNvSpPr>
            <a:spLocks noGrp="1"/>
          </p:cNvSpPr>
          <p:nvPr>
            <p:ph type="title" hasCustomPrompt="1"/>
          </p:nvPr>
        </p:nvSpPr>
        <p:spPr>
          <a:xfrm>
            <a:off x="320793" y="2"/>
            <a:ext cx="8500990" cy="796473"/>
          </a:xfrm>
        </p:spPr>
        <p:txBody>
          <a:bodyPr/>
          <a:lstStyle>
            <a:lvl1pPr>
              <a:defRPr>
                <a:latin typeface="Arial Narrow" panose="020B0606020202030204" pitchFamily="34" charset="0"/>
              </a:defRPr>
            </a:lvl1pPr>
          </a:lstStyle>
          <a:p>
            <a:r>
              <a:rPr lang="ja-JP" altLang="en-US" dirty="0"/>
              <a:t>マスター タイトルの書式設定</a:t>
            </a:r>
            <a:endParaRPr lang="en-US" dirty="0"/>
          </a:p>
        </p:txBody>
      </p:sp>
    </p:spTree>
    <p:extLst>
      <p:ext uri="{BB962C8B-B14F-4D97-AF65-F5344CB8AC3E}">
        <p14:creationId xmlns:p14="http://schemas.microsoft.com/office/powerpoint/2010/main" val="4635766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3-up (2x1) Content">
    <p:spTree>
      <p:nvGrpSpPr>
        <p:cNvPr id="1" name=""/>
        <p:cNvGrpSpPr/>
        <p:nvPr/>
      </p:nvGrpSpPr>
      <p:grpSpPr>
        <a:xfrm>
          <a:off x="0" y="0"/>
          <a:ext cx="0" cy="0"/>
          <a:chOff x="0" y="0"/>
          <a:chExt cx="0" cy="0"/>
        </a:xfrm>
      </p:grpSpPr>
      <p:sp>
        <p:nvSpPr>
          <p:cNvPr id="4" name="Content Placeholder 3"/>
          <p:cNvSpPr>
            <a:spLocks noGrp="1"/>
          </p:cNvSpPr>
          <p:nvPr>
            <p:ph sz="quarter" idx="17"/>
          </p:nvPr>
        </p:nvSpPr>
        <p:spPr>
          <a:xfrm>
            <a:off x="320793" y="934989"/>
            <a:ext cx="4041980" cy="2597194"/>
          </a:xfrm>
        </p:spPr>
        <p:txBody>
          <a:bodyPr/>
          <a:lstStyle>
            <a:lvl1pPr marL="157751" indent="-157751">
              <a:defRPr>
                <a:latin typeface="+mn-lt"/>
              </a:defRPr>
            </a:lvl1pPr>
            <a:lvl2pPr marL="314408" indent="-157751">
              <a:defRPr>
                <a:latin typeface="+mn-lt"/>
              </a:defRPr>
            </a:lvl2pPr>
            <a:lvl3pPr>
              <a:defRPr>
                <a:latin typeface="+mn-lt"/>
              </a:defRPr>
            </a:lvl3pPr>
            <a:lvl4pPr>
              <a:defRPr>
                <a:latin typeface="+mn-lt"/>
              </a:defRPr>
            </a:lvl4pPr>
            <a:lvl5pPr>
              <a:defRPr>
                <a:latin typeface="+mn-lt"/>
              </a:defRPr>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15" name="Content Placeholder 3"/>
          <p:cNvSpPr>
            <a:spLocks noGrp="1"/>
          </p:cNvSpPr>
          <p:nvPr>
            <p:ph sz="quarter" idx="18"/>
          </p:nvPr>
        </p:nvSpPr>
        <p:spPr>
          <a:xfrm>
            <a:off x="4779802" y="934989"/>
            <a:ext cx="4041980" cy="2597194"/>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16" name="Content Placeholder 3"/>
          <p:cNvSpPr>
            <a:spLocks noGrp="1"/>
          </p:cNvSpPr>
          <p:nvPr>
            <p:ph sz="quarter" idx="19"/>
          </p:nvPr>
        </p:nvSpPr>
        <p:spPr>
          <a:xfrm>
            <a:off x="320793" y="3843848"/>
            <a:ext cx="8500990" cy="2597194"/>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2" name="Title 1"/>
          <p:cNvSpPr>
            <a:spLocks noGrp="1"/>
          </p:cNvSpPr>
          <p:nvPr>
            <p:ph type="title" hasCustomPrompt="1"/>
          </p:nvPr>
        </p:nvSpPr>
        <p:spPr>
          <a:xfrm>
            <a:off x="320793" y="2"/>
            <a:ext cx="8500990" cy="796473"/>
          </a:xfrm>
        </p:spPr>
        <p:txBody>
          <a:bodyPr/>
          <a:lstStyle>
            <a:lvl1pPr>
              <a:defRPr>
                <a:latin typeface="Arial Narrow" panose="020B0606020202030204" pitchFamily="34" charset="0"/>
              </a:defRPr>
            </a:lvl1pPr>
          </a:lstStyle>
          <a:p>
            <a:r>
              <a:rPr lang="ja-JP" altLang="en-US" dirty="0"/>
              <a:t>マスター タイトルの書式設定</a:t>
            </a:r>
            <a:endParaRPr lang="en-US" dirty="0"/>
          </a:p>
        </p:txBody>
      </p:sp>
    </p:spTree>
    <p:extLst>
      <p:ext uri="{BB962C8B-B14F-4D97-AF65-F5344CB8AC3E}">
        <p14:creationId xmlns:p14="http://schemas.microsoft.com/office/powerpoint/2010/main" val="12041198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up (1x1) Content">
    <p:spTree>
      <p:nvGrpSpPr>
        <p:cNvPr id="1" name=""/>
        <p:cNvGrpSpPr/>
        <p:nvPr/>
      </p:nvGrpSpPr>
      <p:grpSpPr>
        <a:xfrm>
          <a:off x="0" y="0"/>
          <a:ext cx="0" cy="0"/>
          <a:chOff x="0" y="0"/>
          <a:chExt cx="0" cy="0"/>
        </a:xfrm>
      </p:grpSpPr>
      <p:sp>
        <p:nvSpPr>
          <p:cNvPr id="4" name="Content Placeholder 3"/>
          <p:cNvSpPr>
            <a:spLocks noGrp="1"/>
          </p:cNvSpPr>
          <p:nvPr>
            <p:ph sz="quarter" idx="17"/>
          </p:nvPr>
        </p:nvSpPr>
        <p:spPr>
          <a:xfrm>
            <a:off x="320793" y="934989"/>
            <a:ext cx="8500990" cy="2597194"/>
          </a:xfrm>
        </p:spPr>
        <p:txBody>
          <a:bodyPr/>
          <a:lstStyle>
            <a:lvl1pPr marL="157751" indent="-157751">
              <a:defRPr>
                <a:latin typeface="+mn-lt"/>
              </a:defRPr>
            </a:lvl1pPr>
            <a:lvl2pPr marL="314408" indent="-157751">
              <a:defRPr>
                <a:latin typeface="+mn-lt"/>
              </a:defRPr>
            </a:lvl2pPr>
            <a:lvl3pPr>
              <a:defRPr>
                <a:latin typeface="+mn-lt"/>
              </a:defRPr>
            </a:lvl3pPr>
            <a:lvl4pPr>
              <a:defRPr>
                <a:latin typeface="+mn-lt"/>
              </a:defRPr>
            </a:lvl4pPr>
            <a:lvl5pPr>
              <a:defRPr>
                <a:latin typeface="+mn-lt"/>
              </a:defRPr>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16" name="Content Placeholder 3"/>
          <p:cNvSpPr>
            <a:spLocks noGrp="1"/>
          </p:cNvSpPr>
          <p:nvPr>
            <p:ph sz="quarter" idx="19"/>
          </p:nvPr>
        </p:nvSpPr>
        <p:spPr>
          <a:xfrm>
            <a:off x="320793" y="3843848"/>
            <a:ext cx="8500990" cy="2597194"/>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2" name="Title 1"/>
          <p:cNvSpPr>
            <a:spLocks noGrp="1"/>
          </p:cNvSpPr>
          <p:nvPr>
            <p:ph type="title" hasCustomPrompt="1"/>
          </p:nvPr>
        </p:nvSpPr>
        <p:spPr/>
        <p:txBody>
          <a:bodyPr/>
          <a:lstStyle>
            <a:lvl1pPr>
              <a:defRPr>
                <a:latin typeface="Arial Narrow" panose="020B0606020202030204" pitchFamily="34" charset="0"/>
              </a:defRPr>
            </a:lvl1pPr>
          </a:lstStyle>
          <a:p>
            <a:r>
              <a:rPr lang="ja-JP" altLang="en-US" dirty="0"/>
              <a:t>マスター タイトルの書式設定</a:t>
            </a:r>
            <a:endParaRPr lang="en-US" dirty="0"/>
          </a:p>
        </p:txBody>
      </p:sp>
    </p:spTree>
    <p:extLst>
      <p:ext uri="{BB962C8B-B14F-4D97-AF65-F5344CB8AC3E}">
        <p14:creationId xmlns:p14="http://schemas.microsoft.com/office/powerpoint/2010/main" val="26024251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4-up (2x2) Content">
    <p:spTree>
      <p:nvGrpSpPr>
        <p:cNvPr id="1" name=""/>
        <p:cNvGrpSpPr/>
        <p:nvPr/>
      </p:nvGrpSpPr>
      <p:grpSpPr>
        <a:xfrm>
          <a:off x="0" y="0"/>
          <a:ext cx="0" cy="0"/>
          <a:chOff x="0" y="0"/>
          <a:chExt cx="0" cy="0"/>
        </a:xfrm>
      </p:grpSpPr>
      <p:sp>
        <p:nvSpPr>
          <p:cNvPr id="4" name="Content Placeholder 3"/>
          <p:cNvSpPr>
            <a:spLocks noGrp="1"/>
          </p:cNvSpPr>
          <p:nvPr>
            <p:ph sz="quarter" idx="17"/>
          </p:nvPr>
        </p:nvSpPr>
        <p:spPr>
          <a:xfrm>
            <a:off x="320793" y="934990"/>
            <a:ext cx="4041980" cy="2597194"/>
          </a:xfrm>
        </p:spPr>
        <p:txBody>
          <a:bodyPr/>
          <a:lstStyle>
            <a:lvl1pPr marL="157751" indent="-157751">
              <a:defRPr>
                <a:latin typeface="+mn-lt"/>
              </a:defRPr>
            </a:lvl1pPr>
            <a:lvl2pPr marL="314408" indent="-157751">
              <a:defRPr>
                <a:latin typeface="+mn-lt"/>
              </a:defRPr>
            </a:lvl2pPr>
            <a:lvl3pPr>
              <a:defRPr>
                <a:latin typeface="+mn-lt"/>
              </a:defRPr>
            </a:lvl3pPr>
            <a:lvl4pPr>
              <a:defRPr>
                <a:latin typeface="+mn-lt"/>
              </a:defRPr>
            </a:lvl4pPr>
            <a:lvl5pPr>
              <a:defRPr>
                <a:latin typeface="+mn-lt"/>
              </a:defRPr>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15" name="Content Placeholder 3"/>
          <p:cNvSpPr>
            <a:spLocks noGrp="1"/>
          </p:cNvSpPr>
          <p:nvPr>
            <p:ph sz="quarter" idx="18"/>
          </p:nvPr>
        </p:nvSpPr>
        <p:spPr>
          <a:xfrm>
            <a:off x="4779802" y="934990"/>
            <a:ext cx="4041980" cy="2597194"/>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16" name="Content Placeholder 3"/>
          <p:cNvSpPr>
            <a:spLocks noGrp="1"/>
          </p:cNvSpPr>
          <p:nvPr>
            <p:ph sz="quarter" idx="19"/>
          </p:nvPr>
        </p:nvSpPr>
        <p:spPr>
          <a:xfrm>
            <a:off x="320793" y="3843848"/>
            <a:ext cx="4041980" cy="2597194"/>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17" name="Content Placeholder 3"/>
          <p:cNvSpPr>
            <a:spLocks noGrp="1"/>
          </p:cNvSpPr>
          <p:nvPr>
            <p:ph sz="quarter" idx="20"/>
          </p:nvPr>
        </p:nvSpPr>
        <p:spPr>
          <a:xfrm>
            <a:off x="4779802" y="3843848"/>
            <a:ext cx="4041980" cy="2597194"/>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2" name="Title 1"/>
          <p:cNvSpPr>
            <a:spLocks noGrp="1"/>
          </p:cNvSpPr>
          <p:nvPr>
            <p:ph type="title" hasCustomPrompt="1"/>
          </p:nvPr>
        </p:nvSpPr>
        <p:spPr/>
        <p:txBody>
          <a:bodyPr/>
          <a:lstStyle>
            <a:lvl1pPr>
              <a:defRPr>
                <a:latin typeface="Arial Narrow" panose="020B0606020202030204" pitchFamily="34" charset="0"/>
              </a:defRPr>
            </a:lvl1pPr>
          </a:lstStyle>
          <a:p>
            <a:r>
              <a:rPr lang="ja-JP" altLang="en-US" dirty="0"/>
              <a:t>マスター タイトルの書式設定</a:t>
            </a:r>
            <a:endParaRPr lang="en-US" dirty="0"/>
          </a:p>
        </p:txBody>
      </p:sp>
    </p:spTree>
    <p:extLst>
      <p:ext uri="{BB962C8B-B14F-4D97-AF65-F5344CB8AC3E}">
        <p14:creationId xmlns:p14="http://schemas.microsoft.com/office/powerpoint/2010/main" val="6102935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1.emf"/><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20793" y="2"/>
            <a:ext cx="8500990" cy="796473"/>
          </a:xfrm>
          <a:prstGeom prst="rect">
            <a:avLst/>
          </a:prstGeom>
        </p:spPr>
        <p:txBody>
          <a:bodyPr vert="horz" lIns="0" tIns="84134" rIns="0" bIns="84134" rtlCol="0" anchor="b" anchorCtr="0">
            <a:normAutofit/>
          </a:bodyPr>
          <a:lstStyle/>
          <a:p>
            <a:r>
              <a:rPr lang="ja-JP" altLang="en-US" dirty="0"/>
              <a:t>マスター タイトルの書式設定</a:t>
            </a:r>
            <a:endParaRPr lang="en-US" dirty="0"/>
          </a:p>
        </p:txBody>
      </p:sp>
      <p:cxnSp>
        <p:nvCxnSpPr>
          <p:cNvPr id="18" name="Straight Connector 17"/>
          <p:cNvCxnSpPr/>
          <p:nvPr/>
        </p:nvCxnSpPr>
        <p:spPr>
          <a:xfrm>
            <a:off x="0" y="796473"/>
            <a:ext cx="9144000" cy="0"/>
          </a:xfrm>
          <a:prstGeom prst="line">
            <a:avLst/>
          </a:prstGeom>
          <a:ln w="6350">
            <a:solidFill>
              <a:srgbClr val="818D93"/>
            </a:solidFill>
          </a:ln>
        </p:spPr>
        <p:style>
          <a:lnRef idx="1">
            <a:schemeClr val="accent1"/>
          </a:lnRef>
          <a:fillRef idx="0">
            <a:schemeClr val="accent1"/>
          </a:fillRef>
          <a:effectRef idx="0">
            <a:schemeClr val="accent1"/>
          </a:effectRef>
          <a:fontRef idx="minor">
            <a:schemeClr val="tx1"/>
          </a:fontRef>
        </p:style>
      </p:cxnSp>
      <p:sp>
        <p:nvSpPr>
          <p:cNvPr id="9" name="Text Placeholder 8"/>
          <p:cNvSpPr>
            <a:spLocks noGrp="1"/>
          </p:cNvSpPr>
          <p:nvPr>
            <p:ph type="body" idx="1"/>
          </p:nvPr>
        </p:nvSpPr>
        <p:spPr>
          <a:xfrm>
            <a:off x="320052" y="934990"/>
            <a:ext cx="8500990" cy="5506052"/>
          </a:xfrm>
          <a:prstGeom prst="rect">
            <a:avLst/>
          </a:prstGeom>
        </p:spPr>
        <p:txBody>
          <a:bodyPr vert="horz" lIns="0" tIns="0" rIns="0" bIns="0" rtlCol="0">
            <a:normAutofit/>
          </a:bodyPr>
          <a:lstStyle/>
          <a:p>
            <a:pPr lvl="0"/>
            <a:r>
              <a:rPr lang="ja-JP" altLang="en-US" dirty="0"/>
              <a:t>マスター テキストの書式設定</a:t>
            </a:r>
            <a:endParaRPr kumimoji="0" lang="en-US" altLang="ja-JP" sz="975" b="0" i="0" u="none" strike="noStrike" kern="1200" cap="none" spc="0" normalizeH="0" baseline="0" noProof="0" dirty="0">
              <a:ln>
                <a:noFill/>
              </a:ln>
              <a:solidFill>
                <a:srgbClr val="000000"/>
              </a:solidFill>
              <a:effectLst/>
              <a:uLnTx/>
              <a:uFillTx/>
              <a:latin typeface="+mn-lt"/>
              <a:ea typeface="MS PGothic"/>
              <a:cs typeface="+mn-cs"/>
            </a:endParaRPr>
          </a:p>
          <a:p>
            <a:pPr marL="314408" marR="0" lvl="1" indent="-157751" algn="l" defTabSz="333518" rtl="0" eaLnBrk="1" fontAlgn="auto" latinLnBrk="0" hangingPunct="1">
              <a:lnSpc>
                <a:spcPct val="110000"/>
              </a:lnSpc>
              <a:spcBef>
                <a:spcPts val="207"/>
              </a:spcBef>
              <a:spcAft>
                <a:spcPts val="0"/>
              </a:spcAft>
              <a:buClrTx/>
              <a:buSzPct val="90000"/>
              <a:buFont typeface="Arial" panose="020B0604020202020204" pitchFamily="34" charset="0"/>
              <a:buChar char="–"/>
              <a:tabLst/>
              <a:defRPr/>
            </a:pPr>
            <a:r>
              <a:rPr kumimoji="0" lang="ja-JP" altLang="en-US" sz="975" b="0" i="0" u="none" strike="noStrike" kern="1200" cap="none" spc="0" normalizeH="0" baseline="0" noProof="0" dirty="0">
                <a:ln>
                  <a:noFill/>
                </a:ln>
                <a:solidFill>
                  <a:srgbClr val="000000"/>
                </a:solidFill>
                <a:effectLst/>
                <a:uLnTx/>
                <a:uFillTx/>
                <a:latin typeface="+mn-lt"/>
                <a:ea typeface="MS PGothic"/>
                <a:cs typeface="+mn-cs"/>
              </a:rPr>
              <a:t>第 </a:t>
            </a:r>
            <a:r>
              <a:rPr kumimoji="0" lang="en-US" altLang="ja-JP" sz="975" b="0" i="0" u="none" strike="noStrike" kern="1200" cap="none" spc="0" normalizeH="0" baseline="0" noProof="0" dirty="0">
                <a:ln>
                  <a:noFill/>
                </a:ln>
                <a:solidFill>
                  <a:srgbClr val="000000"/>
                </a:solidFill>
                <a:effectLst/>
                <a:uLnTx/>
                <a:uFillTx/>
                <a:latin typeface="+mn-lt"/>
                <a:ea typeface="MS PGothic"/>
                <a:cs typeface="+mn-cs"/>
              </a:rPr>
              <a:t>2 </a:t>
            </a:r>
            <a:r>
              <a:rPr kumimoji="0" lang="ja-JP" altLang="en-US" sz="975" b="0" i="0" u="none" strike="noStrike" kern="1200" cap="none" spc="0" normalizeH="0" baseline="0" noProof="0" dirty="0">
                <a:ln>
                  <a:noFill/>
                </a:ln>
                <a:solidFill>
                  <a:srgbClr val="000000"/>
                </a:solidFill>
                <a:effectLst/>
                <a:uLnTx/>
                <a:uFillTx/>
                <a:latin typeface="+mn-lt"/>
                <a:ea typeface="MS PGothic"/>
                <a:cs typeface="+mn-cs"/>
              </a:rPr>
              <a:t>レベル</a:t>
            </a:r>
            <a:endParaRPr kumimoji="0" lang="en-US" altLang="ja-JP" sz="975" b="0" i="0" u="none" strike="noStrike" kern="1200" cap="none" spc="0" normalizeH="0" baseline="0" noProof="0" dirty="0">
              <a:ln>
                <a:noFill/>
              </a:ln>
              <a:solidFill>
                <a:srgbClr val="000000"/>
              </a:solidFill>
              <a:effectLst/>
              <a:uLnTx/>
              <a:uFillTx/>
              <a:latin typeface="+mn-lt"/>
              <a:ea typeface="MS PGothic"/>
              <a:cs typeface="+mn-cs"/>
            </a:endParaRPr>
          </a:p>
          <a:p>
            <a:pPr marL="472158" marR="0" lvl="2" indent="-157751" algn="l" defTabSz="333518" rtl="0" eaLnBrk="1" fontAlgn="auto" latinLnBrk="0" hangingPunct="1">
              <a:lnSpc>
                <a:spcPct val="110000"/>
              </a:lnSpc>
              <a:spcBef>
                <a:spcPts val="207"/>
              </a:spcBef>
              <a:spcAft>
                <a:spcPts val="0"/>
              </a:spcAft>
              <a:buClrTx/>
              <a:buSzPct val="90000"/>
              <a:buFont typeface="Wingdings 2" panose="05020102010507070707" pitchFamily="18" charset="2"/>
              <a:buChar char=""/>
              <a:tabLst/>
              <a:defRPr/>
            </a:pPr>
            <a:r>
              <a:rPr kumimoji="0" lang="ja-JP" altLang="en-US" sz="825" b="0" i="0" u="none" strike="noStrike" kern="1200" cap="none" spc="0" normalizeH="0" baseline="0" noProof="0" dirty="0">
                <a:ln>
                  <a:noFill/>
                </a:ln>
                <a:solidFill>
                  <a:srgbClr val="000000"/>
                </a:solidFill>
                <a:effectLst/>
                <a:uLnTx/>
                <a:uFillTx/>
                <a:latin typeface="+mn-lt"/>
                <a:ea typeface="MS PGothic"/>
                <a:cs typeface="+mn-cs"/>
              </a:rPr>
              <a:t>第 </a:t>
            </a:r>
            <a:r>
              <a:rPr kumimoji="0" lang="en-US" altLang="ja-JP" sz="825" b="0" i="0" u="none" strike="noStrike" kern="1200" cap="none" spc="0" normalizeH="0" baseline="0" noProof="0" dirty="0">
                <a:ln>
                  <a:noFill/>
                </a:ln>
                <a:solidFill>
                  <a:srgbClr val="000000"/>
                </a:solidFill>
                <a:effectLst/>
                <a:uLnTx/>
                <a:uFillTx/>
                <a:latin typeface="+mn-lt"/>
                <a:ea typeface="MS PGothic"/>
                <a:cs typeface="+mn-cs"/>
              </a:rPr>
              <a:t>3 </a:t>
            </a:r>
            <a:r>
              <a:rPr kumimoji="0" lang="ja-JP" altLang="en-US" sz="825" b="0" i="0" u="none" strike="noStrike" kern="1200" cap="none" spc="0" normalizeH="0" baseline="0" noProof="0" dirty="0">
                <a:ln>
                  <a:noFill/>
                </a:ln>
                <a:solidFill>
                  <a:srgbClr val="000000"/>
                </a:solidFill>
                <a:effectLst/>
                <a:uLnTx/>
                <a:uFillTx/>
                <a:latin typeface="+mn-lt"/>
                <a:ea typeface="MS PGothic"/>
                <a:cs typeface="+mn-cs"/>
              </a:rPr>
              <a:t>レベル</a:t>
            </a:r>
            <a:endParaRPr kumimoji="0" lang="en-US" altLang="ja-JP" sz="825" b="0" i="0" u="none" strike="noStrike" kern="1200" cap="none" spc="0" normalizeH="0" baseline="0" noProof="0" dirty="0">
              <a:ln>
                <a:noFill/>
              </a:ln>
              <a:solidFill>
                <a:srgbClr val="000000"/>
              </a:solidFill>
              <a:effectLst/>
              <a:uLnTx/>
              <a:uFillTx/>
              <a:latin typeface="+mn-lt"/>
              <a:ea typeface="MS PGothic"/>
              <a:cs typeface="+mn-cs"/>
            </a:endParaRPr>
          </a:p>
          <a:p>
            <a:pPr marL="629909" marR="0" lvl="3" indent="-157751" algn="l" defTabSz="333518" rtl="0" eaLnBrk="1" fontAlgn="auto" latinLnBrk="0" hangingPunct="1">
              <a:lnSpc>
                <a:spcPct val="110000"/>
              </a:lnSpc>
              <a:spcBef>
                <a:spcPts val="207"/>
              </a:spcBef>
              <a:spcAft>
                <a:spcPts val="0"/>
              </a:spcAft>
              <a:buClrTx/>
              <a:buSzPct val="100000"/>
              <a:buFont typeface="Arial" panose="020B0604020202020204" pitchFamily="34" charset="0"/>
              <a:buChar char="○"/>
              <a:tabLst/>
              <a:defRPr/>
            </a:pPr>
            <a:r>
              <a:rPr kumimoji="0" lang="ja-JP" altLang="en-US" sz="825" b="0" i="0" u="none" strike="noStrike" kern="1200" cap="none" spc="0" normalizeH="0" baseline="0" noProof="0" dirty="0">
                <a:ln>
                  <a:noFill/>
                </a:ln>
                <a:solidFill>
                  <a:srgbClr val="000000"/>
                </a:solidFill>
                <a:effectLst/>
                <a:uLnTx/>
                <a:uFillTx/>
                <a:latin typeface="+mn-lt"/>
                <a:ea typeface="MS PGothic"/>
                <a:cs typeface="+mn-cs"/>
              </a:rPr>
              <a:t>第 </a:t>
            </a:r>
            <a:r>
              <a:rPr kumimoji="0" lang="en-US" altLang="ja-JP" sz="825" b="0" i="0" u="none" strike="noStrike" kern="1200" cap="none" spc="0" normalizeH="0" baseline="0" noProof="0" dirty="0">
                <a:ln>
                  <a:noFill/>
                </a:ln>
                <a:solidFill>
                  <a:srgbClr val="000000"/>
                </a:solidFill>
                <a:effectLst/>
                <a:uLnTx/>
                <a:uFillTx/>
                <a:latin typeface="+mn-lt"/>
                <a:ea typeface="MS PGothic"/>
                <a:cs typeface="+mn-cs"/>
              </a:rPr>
              <a:t>4 </a:t>
            </a:r>
            <a:r>
              <a:rPr kumimoji="0" lang="ja-JP" altLang="en-US" sz="825" b="0" i="0" u="none" strike="noStrike" kern="1200" cap="none" spc="0" normalizeH="0" baseline="0" noProof="0" dirty="0">
                <a:ln>
                  <a:noFill/>
                </a:ln>
                <a:solidFill>
                  <a:srgbClr val="000000"/>
                </a:solidFill>
                <a:effectLst/>
                <a:uLnTx/>
                <a:uFillTx/>
                <a:latin typeface="+mn-lt"/>
                <a:ea typeface="MS PGothic"/>
                <a:cs typeface="+mn-cs"/>
              </a:rPr>
              <a:t>レベル</a:t>
            </a:r>
            <a:endParaRPr kumimoji="0" lang="en-US" altLang="ja-JP" sz="825" b="0" i="0" u="none" strike="noStrike" kern="1200" cap="none" spc="0" normalizeH="0" baseline="0" noProof="0" dirty="0">
              <a:ln>
                <a:noFill/>
              </a:ln>
              <a:solidFill>
                <a:srgbClr val="000000"/>
              </a:solidFill>
              <a:effectLst/>
              <a:uLnTx/>
              <a:uFillTx/>
              <a:latin typeface="+mn-lt"/>
              <a:ea typeface="MS PGothic"/>
              <a:cs typeface="+mn-cs"/>
            </a:endParaRPr>
          </a:p>
          <a:p>
            <a:pPr marL="788756" marR="0" lvl="4" indent="-158847" algn="l" defTabSz="333518" rtl="0" eaLnBrk="1" fontAlgn="auto" latinLnBrk="0" hangingPunct="1">
              <a:lnSpc>
                <a:spcPct val="110000"/>
              </a:lnSpc>
              <a:spcBef>
                <a:spcPts val="207"/>
              </a:spcBef>
              <a:spcAft>
                <a:spcPts val="0"/>
              </a:spcAft>
              <a:buClrTx/>
              <a:buSzPct val="90000"/>
              <a:buFont typeface="Arial" pitchFamily="34" charset="0"/>
              <a:buChar char="□"/>
              <a:tabLst/>
              <a:defRPr/>
            </a:pPr>
            <a:r>
              <a:rPr kumimoji="0" lang="ja-JP" altLang="en-US" sz="825" b="0" i="0" u="none" strike="noStrike" kern="1200" cap="none" spc="0" normalizeH="0" baseline="0" noProof="0" dirty="0">
                <a:ln>
                  <a:noFill/>
                </a:ln>
                <a:solidFill>
                  <a:srgbClr val="000000"/>
                </a:solidFill>
                <a:effectLst/>
                <a:uLnTx/>
                <a:uFillTx/>
                <a:latin typeface="+mn-lt"/>
                <a:ea typeface="MS PGothic"/>
                <a:cs typeface="+mn-cs"/>
              </a:rPr>
              <a:t>第 </a:t>
            </a:r>
            <a:r>
              <a:rPr kumimoji="0" lang="en-US" altLang="ja-JP" sz="825" b="0" i="0" u="none" strike="noStrike" kern="1200" cap="none" spc="0" normalizeH="0" baseline="0" noProof="0" dirty="0">
                <a:ln>
                  <a:noFill/>
                </a:ln>
                <a:solidFill>
                  <a:srgbClr val="000000"/>
                </a:solidFill>
                <a:effectLst/>
                <a:uLnTx/>
                <a:uFillTx/>
                <a:latin typeface="+mn-lt"/>
                <a:ea typeface="MS PGothic"/>
                <a:cs typeface="+mn-cs"/>
              </a:rPr>
              <a:t>5 </a:t>
            </a:r>
            <a:r>
              <a:rPr kumimoji="0" lang="ja-JP" altLang="en-US" sz="825" b="0" i="0" u="none" strike="noStrike" kern="1200" cap="none" spc="0" normalizeH="0" baseline="0" noProof="0" dirty="0">
                <a:ln>
                  <a:noFill/>
                </a:ln>
                <a:solidFill>
                  <a:srgbClr val="000000"/>
                </a:solidFill>
                <a:effectLst/>
                <a:uLnTx/>
                <a:uFillTx/>
                <a:latin typeface="+mn-lt"/>
                <a:ea typeface="MS PGothic"/>
                <a:cs typeface="+mn-cs"/>
              </a:rPr>
              <a:t>レベル</a:t>
            </a:r>
            <a:endParaRPr kumimoji="0" lang="en-US" altLang="ja-JP" sz="825" b="0" i="0" u="none" strike="noStrike" kern="1200" cap="none" spc="0" normalizeH="0" baseline="0" noProof="0" dirty="0">
              <a:ln>
                <a:noFill/>
              </a:ln>
              <a:solidFill>
                <a:srgbClr val="000000"/>
              </a:solidFill>
              <a:effectLst/>
              <a:uLnTx/>
              <a:uFillTx/>
              <a:latin typeface="+mn-lt"/>
              <a:ea typeface="MS PGothic"/>
              <a:cs typeface="+mn-cs"/>
            </a:endParaRPr>
          </a:p>
        </p:txBody>
      </p:sp>
      <p:sp>
        <p:nvSpPr>
          <p:cNvPr id="10" name="Slide Number Placeholder 7"/>
          <p:cNvSpPr txBox="1">
            <a:spLocks/>
          </p:cNvSpPr>
          <p:nvPr userDrawn="1"/>
        </p:nvSpPr>
        <p:spPr>
          <a:xfrm>
            <a:off x="0" y="6511709"/>
            <a:ext cx="481188" cy="346293"/>
          </a:xfrm>
          <a:prstGeom prst="rect">
            <a:avLst/>
          </a:prstGeom>
        </p:spPr>
        <p:txBody>
          <a:bodyPr vert="horz" lIns="0" tIns="0" rIns="0" bIns="0" rtlCol="0" anchor="ctr"/>
          <a:lstStyle>
            <a:defPPr>
              <a:defRPr lang="en-US"/>
            </a:defPPr>
            <a:lvl1pPr marL="0" algn="r" defTabSz="457200" rtl="0" eaLnBrk="1" latinLnBrk="0" hangingPunct="1">
              <a:defRPr lang="en-US" sz="800" b="0" kern="1200" smtClean="0">
                <a:solidFill>
                  <a:srgbClr val="000000"/>
                </a:solidFill>
                <a:latin typeface="+mj-lt"/>
                <a:ea typeface="+mn-ea"/>
                <a:cs typeface="+mn-cs"/>
              </a:defRPr>
            </a:lvl1pPr>
            <a:lvl2pPr marL="483306" algn="l" defTabSz="483306" rtl="0" eaLnBrk="1" latinLnBrk="0" hangingPunct="1">
              <a:defRPr sz="1900" kern="1200">
                <a:solidFill>
                  <a:schemeClr val="tx1"/>
                </a:solidFill>
                <a:latin typeface="+mn-lt"/>
                <a:ea typeface="+mn-ea"/>
                <a:cs typeface="+mn-cs"/>
              </a:defRPr>
            </a:lvl2pPr>
            <a:lvl3pPr marL="966612" algn="l" defTabSz="483306" rtl="0" eaLnBrk="1" latinLnBrk="0" hangingPunct="1">
              <a:defRPr sz="1900" kern="1200">
                <a:solidFill>
                  <a:schemeClr val="tx1"/>
                </a:solidFill>
                <a:latin typeface="+mn-lt"/>
                <a:ea typeface="+mn-ea"/>
                <a:cs typeface="+mn-cs"/>
              </a:defRPr>
            </a:lvl3pPr>
            <a:lvl4pPr marL="1449918" algn="l" defTabSz="483306" rtl="0" eaLnBrk="1" latinLnBrk="0" hangingPunct="1">
              <a:defRPr sz="1900" kern="1200">
                <a:solidFill>
                  <a:schemeClr val="tx1"/>
                </a:solidFill>
                <a:latin typeface="+mn-lt"/>
                <a:ea typeface="+mn-ea"/>
                <a:cs typeface="+mn-cs"/>
              </a:defRPr>
            </a:lvl4pPr>
            <a:lvl5pPr marL="1933224" algn="l" defTabSz="483306" rtl="0" eaLnBrk="1" latinLnBrk="0" hangingPunct="1">
              <a:defRPr sz="1900" kern="1200">
                <a:solidFill>
                  <a:schemeClr val="tx1"/>
                </a:solidFill>
                <a:latin typeface="+mn-lt"/>
                <a:ea typeface="+mn-ea"/>
                <a:cs typeface="+mn-cs"/>
              </a:defRPr>
            </a:lvl5pPr>
            <a:lvl6pPr marL="2416531" algn="l" defTabSz="483306" rtl="0" eaLnBrk="1" latinLnBrk="0" hangingPunct="1">
              <a:defRPr sz="1900" kern="1200">
                <a:solidFill>
                  <a:schemeClr val="tx1"/>
                </a:solidFill>
                <a:latin typeface="+mn-lt"/>
                <a:ea typeface="+mn-ea"/>
                <a:cs typeface="+mn-cs"/>
              </a:defRPr>
            </a:lvl6pPr>
            <a:lvl7pPr marL="2899837" algn="l" defTabSz="483306" rtl="0" eaLnBrk="1" latinLnBrk="0" hangingPunct="1">
              <a:defRPr sz="1900" kern="1200">
                <a:solidFill>
                  <a:schemeClr val="tx1"/>
                </a:solidFill>
                <a:latin typeface="+mn-lt"/>
                <a:ea typeface="+mn-ea"/>
                <a:cs typeface="+mn-cs"/>
              </a:defRPr>
            </a:lvl7pPr>
            <a:lvl8pPr marL="3383143" algn="l" defTabSz="483306" rtl="0" eaLnBrk="1" latinLnBrk="0" hangingPunct="1">
              <a:defRPr sz="1900" kern="1200">
                <a:solidFill>
                  <a:schemeClr val="tx1"/>
                </a:solidFill>
                <a:latin typeface="+mn-lt"/>
                <a:ea typeface="+mn-ea"/>
                <a:cs typeface="+mn-cs"/>
              </a:defRPr>
            </a:lvl8pPr>
            <a:lvl9pPr marL="3866449" algn="l" defTabSz="483306" rtl="0" eaLnBrk="1" latinLnBrk="0" hangingPunct="1">
              <a:defRPr sz="1900" kern="1200">
                <a:solidFill>
                  <a:schemeClr val="tx1"/>
                </a:solidFill>
                <a:latin typeface="+mn-lt"/>
                <a:ea typeface="+mn-ea"/>
                <a:cs typeface="+mn-cs"/>
              </a:defRPr>
            </a:lvl9pPr>
          </a:lstStyle>
          <a:p>
            <a:fld id="{A0C08A6A-8EA3-4211-93FD-76FB27967F5A}" type="slidenum">
              <a:rPr sz="600">
                <a:ea typeface="Yu Gothic" panose="020B0400000000000000" pitchFamily="34" charset="-128"/>
              </a:rPr>
              <a:pPr/>
              <a:t>‹#›</a:t>
            </a:fld>
            <a:endParaRPr sz="600" dirty="0">
              <a:ea typeface="Yu Gothic" panose="020B0400000000000000" pitchFamily="34" charset="-128"/>
            </a:endParaRPr>
          </a:p>
        </p:txBody>
      </p:sp>
      <p:sp>
        <p:nvSpPr>
          <p:cNvPr id="4" name="TextBox 3"/>
          <p:cNvSpPr txBox="1"/>
          <p:nvPr userDrawn="1"/>
        </p:nvSpPr>
        <p:spPr>
          <a:xfrm>
            <a:off x="481189" y="6511709"/>
            <a:ext cx="7506332" cy="346293"/>
          </a:xfrm>
          <a:prstGeom prst="rect">
            <a:avLst/>
          </a:prstGeom>
          <a:noFill/>
        </p:spPr>
        <p:txBody>
          <a:bodyPr wrap="square" lIns="63101" tIns="0" rIns="315503" bIns="0" rtlCol="0" anchor="ctr" anchorCtr="0">
            <a:noAutofit/>
          </a:bodyPr>
          <a:lstStyle/>
          <a:p>
            <a:pPr defTabSz="333518">
              <a:defRPr/>
            </a:pPr>
            <a:r>
              <a:rPr lang="en-US" sz="525" dirty="0">
                <a:solidFill>
                  <a:srgbClr val="000000"/>
                </a:solidFill>
                <a:ea typeface="Yu Gothic" panose="020B0400000000000000" pitchFamily="34" charset="-128"/>
              </a:rPr>
              <a:t>|   Private and confidential</a:t>
            </a:r>
          </a:p>
        </p:txBody>
      </p:sp>
      <p:pic>
        <p:nvPicPr>
          <p:cNvPr id="3" name="図 2"/>
          <p:cNvPicPr>
            <a:picLocks noChangeAspect="1"/>
          </p:cNvPicPr>
          <p:nvPr userDrawn="1"/>
        </p:nvPicPr>
        <p:blipFill>
          <a:blip r:embed="rId20" cstate="email">
            <a:extLst>
              <a:ext uri="{28A0092B-C50C-407E-A947-70E740481C1C}">
                <a14:useLocalDpi xmlns:a14="http://schemas.microsoft.com/office/drawing/2010/main"/>
              </a:ext>
            </a:extLst>
          </a:blip>
          <a:stretch>
            <a:fillRect/>
          </a:stretch>
        </p:blipFill>
        <p:spPr>
          <a:xfrm>
            <a:off x="7987521" y="6511707"/>
            <a:ext cx="1154317" cy="342060"/>
          </a:xfrm>
          <a:prstGeom prst="rect">
            <a:avLst/>
          </a:prstGeom>
        </p:spPr>
      </p:pic>
    </p:spTree>
    <p:extLst>
      <p:ext uri="{BB962C8B-B14F-4D97-AF65-F5344CB8AC3E}">
        <p14:creationId xmlns:p14="http://schemas.microsoft.com/office/powerpoint/2010/main" val="227670177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Lst>
  <p:hf sldNum="0" hdr="0" ftr="0" dt="0"/>
  <p:txStyles>
    <p:titleStyle>
      <a:lvl1pPr marL="0" algn="l" defTabSz="315503" rtl="0" eaLnBrk="1" latinLnBrk="0" hangingPunct="1">
        <a:lnSpc>
          <a:spcPct val="100000"/>
        </a:lnSpc>
        <a:spcBef>
          <a:spcPct val="0"/>
        </a:spcBef>
        <a:buNone/>
        <a:defRPr kumimoji="1" lang="en-US" sz="1500" b="1" kern="1200" baseline="0" dirty="0">
          <a:solidFill>
            <a:schemeClr val="tx2"/>
          </a:solidFill>
          <a:latin typeface="Arial Narrow" panose="020B0606020202030204" pitchFamily="34" charset="0"/>
          <a:ea typeface="Yu Gothic" panose="020B0400000000000000" pitchFamily="34" charset="-128"/>
          <a:cs typeface="+mj-cs"/>
        </a:defRPr>
      </a:lvl1pPr>
    </p:titleStyle>
    <p:bodyStyle>
      <a:lvl1pPr marL="157751" marR="0" indent="-157751" algn="l" defTabSz="333518" rtl="0" eaLnBrk="1" fontAlgn="auto" latinLnBrk="0" hangingPunct="1">
        <a:lnSpc>
          <a:spcPct val="110000"/>
        </a:lnSpc>
        <a:spcBef>
          <a:spcPts val="621"/>
        </a:spcBef>
        <a:spcAft>
          <a:spcPts val="0"/>
        </a:spcAft>
        <a:buClrTx/>
        <a:buSzPct val="90000"/>
        <a:buFont typeface="Wingdings 2" panose="05020102010507070707" pitchFamily="18" charset="2"/>
        <a:buChar char=""/>
        <a:tabLst/>
        <a:defRPr kumimoji="1" lang="en-US" sz="975" b="0" kern="1200" dirty="0" smtClean="0">
          <a:solidFill>
            <a:schemeClr val="tx1"/>
          </a:solidFill>
          <a:latin typeface="+mn-lt"/>
          <a:ea typeface="Yu Gothic" panose="020B0400000000000000" pitchFamily="34" charset="-128"/>
          <a:cs typeface="+mn-cs"/>
        </a:defRPr>
      </a:lvl1pPr>
      <a:lvl2pPr marL="314408" marR="0" indent="-157751" algn="l" defTabSz="333518" rtl="0" eaLnBrk="1" fontAlgn="auto" latinLnBrk="0" hangingPunct="1">
        <a:lnSpc>
          <a:spcPct val="110000"/>
        </a:lnSpc>
        <a:spcBef>
          <a:spcPts val="207"/>
        </a:spcBef>
        <a:spcAft>
          <a:spcPts val="0"/>
        </a:spcAft>
        <a:buClrTx/>
        <a:buSzPct val="90000"/>
        <a:buFont typeface="Arial" panose="020B0604020202020204" pitchFamily="34" charset="0"/>
        <a:buChar char="–"/>
        <a:tabLst/>
        <a:defRPr kumimoji="1" lang="en-US" sz="975" kern="1200" dirty="0" smtClean="0">
          <a:solidFill>
            <a:schemeClr val="tx1"/>
          </a:solidFill>
          <a:latin typeface="+mn-lt"/>
          <a:ea typeface="Yu Gothic" panose="020B0400000000000000" pitchFamily="34" charset="-128"/>
          <a:cs typeface="+mn-cs"/>
        </a:defRPr>
      </a:lvl2pPr>
      <a:lvl3pPr marL="472158" marR="0" indent="-157751" algn="l" defTabSz="333518" rtl="0" eaLnBrk="1" fontAlgn="auto" latinLnBrk="0" hangingPunct="1">
        <a:lnSpc>
          <a:spcPct val="110000"/>
        </a:lnSpc>
        <a:spcBef>
          <a:spcPts val="207"/>
        </a:spcBef>
        <a:spcAft>
          <a:spcPts val="0"/>
        </a:spcAft>
        <a:buClrTx/>
        <a:buSzPct val="90000"/>
        <a:buFont typeface="Wingdings 2" panose="05020102010507070707" pitchFamily="18" charset="2"/>
        <a:buChar char=""/>
        <a:tabLst/>
        <a:defRPr kumimoji="1" lang="en-US" sz="825" kern="1200" dirty="0" smtClean="0">
          <a:solidFill>
            <a:schemeClr val="tx1"/>
          </a:solidFill>
          <a:latin typeface="+mn-lt"/>
          <a:ea typeface="Yu Gothic" panose="020B0400000000000000" pitchFamily="34" charset="-128"/>
          <a:cs typeface="+mn-cs"/>
        </a:defRPr>
      </a:lvl3pPr>
      <a:lvl4pPr marL="629909" marR="0" indent="-157751" algn="l" defTabSz="333518" rtl="0" eaLnBrk="1" fontAlgn="auto" latinLnBrk="0" hangingPunct="1">
        <a:lnSpc>
          <a:spcPct val="110000"/>
        </a:lnSpc>
        <a:spcBef>
          <a:spcPts val="207"/>
        </a:spcBef>
        <a:spcAft>
          <a:spcPts val="0"/>
        </a:spcAft>
        <a:buClrTx/>
        <a:buSzPct val="100000"/>
        <a:buFont typeface="Arial" panose="020B0604020202020204" pitchFamily="34" charset="0"/>
        <a:buChar char="○"/>
        <a:tabLst/>
        <a:defRPr kumimoji="1" lang="en-US" sz="825" kern="1200" dirty="0" smtClean="0">
          <a:solidFill>
            <a:schemeClr val="tx1"/>
          </a:solidFill>
          <a:latin typeface="+mn-lt"/>
          <a:ea typeface="Yu Gothic" panose="020B0400000000000000" pitchFamily="34" charset="-128"/>
          <a:cs typeface="+mn-cs"/>
        </a:defRPr>
      </a:lvl4pPr>
      <a:lvl5pPr marL="788756" marR="0" indent="-158847" algn="l" defTabSz="333518" rtl="0" eaLnBrk="1" fontAlgn="auto" latinLnBrk="0" hangingPunct="1">
        <a:lnSpc>
          <a:spcPct val="110000"/>
        </a:lnSpc>
        <a:spcBef>
          <a:spcPts val="207"/>
        </a:spcBef>
        <a:spcAft>
          <a:spcPts val="0"/>
        </a:spcAft>
        <a:buClrTx/>
        <a:buSzPct val="90000"/>
        <a:buFont typeface="Arial" pitchFamily="34" charset="0"/>
        <a:buChar char="□"/>
        <a:tabLst/>
        <a:defRPr kumimoji="1" lang="en-US" sz="825" kern="1200" dirty="0" smtClean="0">
          <a:solidFill>
            <a:schemeClr val="tx1"/>
          </a:solidFill>
          <a:latin typeface="+mn-lt"/>
          <a:ea typeface="Yu Gothic" panose="020B0400000000000000" pitchFamily="34" charset="-128"/>
          <a:cs typeface="+mn-cs"/>
        </a:defRPr>
      </a:lvl5pPr>
      <a:lvl6pPr marL="1834346" indent="-166759" algn="l" defTabSz="333518" rtl="0" eaLnBrk="1" latinLnBrk="0" hangingPunct="1">
        <a:spcBef>
          <a:spcPct val="20000"/>
        </a:spcBef>
        <a:buFont typeface="Arial"/>
        <a:buChar char="•"/>
        <a:defRPr kumimoji="1" sz="1425" kern="1200">
          <a:solidFill>
            <a:schemeClr val="tx1"/>
          </a:solidFill>
          <a:latin typeface="+mn-lt"/>
          <a:ea typeface="+mn-ea"/>
          <a:cs typeface="+mn-cs"/>
        </a:defRPr>
      </a:lvl6pPr>
      <a:lvl7pPr marL="2167864" indent="-166759" algn="l" defTabSz="333518" rtl="0" eaLnBrk="1" latinLnBrk="0" hangingPunct="1">
        <a:spcBef>
          <a:spcPct val="20000"/>
        </a:spcBef>
        <a:buFont typeface="Arial"/>
        <a:buChar char="•"/>
        <a:defRPr kumimoji="1" sz="1425" kern="1200">
          <a:solidFill>
            <a:schemeClr val="tx1"/>
          </a:solidFill>
          <a:latin typeface="+mn-lt"/>
          <a:ea typeface="+mn-ea"/>
          <a:cs typeface="+mn-cs"/>
        </a:defRPr>
      </a:lvl7pPr>
      <a:lvl8pPr marL="2501381" indent="-166759" algn="l" defTabSz="333518" rtl="0" eaLnBrk="1" latinLnBrk="0" hangingPunct="1">
        <a:spcBef>
          <a:spcPct val="20000"/>
        </a:spcBef>
        <a:buFont typeface="Arial"/>
        <a:buChar char="•"/>
        <a:defRPr kumimoji="1" sz="1425" kern="1200">
          <a:solidFill>
            <a:schemeClr val="tx1"/>
          </a:solidFill>
          <a:latin typeface="+mn-lt"/>
          <a:ea typeface="+mn-ea"/>
          <a:cs typeface="+mn-cs"/>
        </a:defRPr>
      </a:lvl8pPr>
      <a:lvl9pPr marL="2834899" indent="-166759" algn="l" defTabSz="333518" rtl="0" eaLnBrk="1" latinLnBrk="0" hangingPunct="1">
        <a:spcBef>
          <a:spcPct val="20000"/>
        </a:spcBef>
        <a:buFont typeface="Arial"/>
        <a:buChar char="•"/>
        <a:defRPr kumimoji="1" sz="1425" kern="1200">
          <a:solidFill>
            <a:schemeClr val="tx1"/>
          </a:solidFill>
          <a:latin typeface="+mn-lt"/>
          <a:ea typeface="+mn-ea"/>
          <a:cs typeface="+mn-cs"/>
        </a:defRPr>
      </a:lvl9pPr>
    </p:bodyStyle>
    <p:otherStyle>
      <a:defPPr>
        <a:defRPr lang="en-US"/>
      </a:defPPr>
      <a:lvl1pPr marL="0" algn="l" defTabSz="333518" rtl="0" eaLnBrk="1" latinLnBrk="0" hangingPunct="1">
        <a:defRPr kumimoji="1" sz="1275" kern="1200">
          <a:solidFill>
            <a:schemeClr val="tx1"/>
          </a:solidFill>
          <a:latin typeface="+mn-lt"/>
          <a:ea typeface="+mn-ea"/>
          <a:cs typeface="+mn-cs"/>
        </a:defRPr>
      </a:lvl1pPr>
      <a:lvl2pPr marL="333518" algn="l" defTabSz="333518" rtl="0" eaLnBrk="1" latinLnBrk="0" hangingPunct="1">
        <a:defRPr kumimoji="1" sz="1275" kern="1200">
          <a:solidFill>
            <a:schemeClr val="tx1"/>
          </a:solidFill>
          <a:latin typeface="+mn-lt"/>
          <a:ea typeface="+mn-ea"/>
          <a:cs typeface="+mn-cs"/>
        </a:defRPr>
      </a:lvl2pPr>
      <a:lvl3pPr marL="667035" algn="l" defTabSz="333518" rtl="0" eaLnBrk="1" latinLnBrk="0" hangingPunct="1">
        <a:defRPr kumimoji="1" sz="1275" kern="1200">
          <a:solidFill>
            <a:schemeClr val="tx1"/>
          </a:solidFill>
          <a:latin typeface="+mn-lt"/>
          <a:ea typeface="+mn-ea"/>
          <a:cs typeface="+mn-cs"/>
        </a:defRPr>
      </a:lvl3pPr>
      <a:lvl4pPr marL="1000553" algn="l" defTabSz="333518" rtl="0" eaLnBrk="1" latinLnBrk="0" hangingPunct="1">
        <a:defRPr kumimoji="1" sz="1275" kern="1200">
          <a:solidFill>
            <a:schemeClr val="tx1"/>
          </a:solidFill>
          <a:latin typeface="+mn-lt"/>
          <a:ea typeface="+mn-ea"/>
          <a:cs typeface="+mn-cs"/>
        </a:defRPr>
      </a:lvl4pPr>
      <a:lvl5pPr marL="1334069" algn="l" defTabSz="333518" rtl="0" eaLnBrk="1" latinLnBrk="0" hangingPunct="1">
        <a:defRPr kumimoji="1" sz="1275" kern="1200">
          <a:solidFill>
            <a:schemeClr val="tx1"/>
          </a:solidFill>
          <a:latin typeface="+mn-lt"/>
          <a:ea typeface="+mn-ea"/>
          <a:cs typeface="+mn-cs"/>
        </a:defRPr>
      </a:lvl5pPr>
      <a:lvl6pPr marL="1667588" algn="l" defTabSz="333518" rtl="0" eaLnBrk="1" latinLnBrk="0" hangingPunct="1">
        <a:defRPr kumimoji="1" sz="1275" kern="1200">
          <a:solidFill>
            <a:schemeClr val="tx1"/>
          </a:solidFill>
          <a:latin typeface="+mn-lt"/>
          <a:ea typeface="+mn-ea"/>
          <a:cs typeface="+mn-cs"/>
        </a:defRPr>
      </a:lvl6pPr>
      <a:lvl7pPr marL="2001105" algn="l" defTabSz="333518" rtl="0" eaLnBrk="1" latinLnBrk="0" hangingPunct="1">
        <a:defRPr kumimoji="1" sz="1275" kern="1200">
          <a:solidFill>
            <a:schemeClr val="tx1"/>
          </a:solidFill>
          <a:latin typeface="+mn-lt"/>
          <a:ea typeface="+mn-ea"/>
          <a:cs typeface="+mn-cs"/>
        </a:defRPr>
      </a:lvl7pPr>
      <a:lvl8pPr marL="2334623" algn="l" defTabSz="333518" rtl="0" eaLnBrk="1" latinLnBrk="0" hangingPunct="1">
        <a:defRPr kumimoji="1" sz="1275" kern="1200">
          <a:solidFill>
            <a:schemeClr val="tx1"/>
          </a:solidFill>
          <a:latin typeface="+mn-lt"/>
          <a:ea typeface="+mn-ea"/>
          <a:cs typeface="+mn-cs"/>
        </a:defRPr>
      </a:lvl8pPr>
      <a:lvl9pPr marL="2668140" algn="l" defTabSz="333518" rtl="0" eaLnBrk="1" latinLnBrk="0" hangingPunct="1">
        <a:defRPr kumimoji="1" sz="1275"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0.xml"/><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1.xml"/><Relationship Id="rId1" Type="http://schemas.openxmlformats.org/officeDocument/2006/relationships/slideLayout" Target="../slideLayouts/slideLayout18.xml"/><Relationship Id="rId5" Type="http://schemas.openxmlformats.org/officeDocument/2006/relationships/image" Target="../media/image22.png"/><Relationship Id="rId4" Type="http://schemas.openxmlformats.org/officeDocument/2006/relationships/image" Target="../media/image21.png"/></Relationships>
</file>

<file path=ppt/slides/_rels/slide1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2.xml"/><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3.xml"/><Relationship Id="rId1" Type="http://schemas.openxmlformats.org/officeDocument/2006/relationships/slideLayout" Target="../slideLayouts/slideLayout9.xml"/><Relationship Id="rId4" Type="http://schemas.openxmlformats.org/officeDocument/2006/relationships/image" Target="../media/image25.png"/></Relationships>
</file>

<file path=ppt/slides/_rels/slide14.xml.rels><?xml version="1.0" encoding="UTF-8" standalone="yes"?>
<Relationships xmlns="http://schemas.openxmlformats.org/package/2006/relationships"><Relationship Id="rId3" Type="http://schemas.openxmlformats.org/officeDocument/2006/relationships/image" Target="../media/image26.emf"/><Relationship Id="rId2" Type="http://schemas.openxmlformats.org/officeDocument/2006/relationships/notesSlide" Target="../notesSlides/notesSlide14.xml"/><Relationship Id="rId1" Type="http://schemas.openxmlformats.org/officeDocument/2006/relationships/slideLayout" Target="../slideLayouts/slideLayout9.xml"/><Relationship Id="rId6" Type="http://schemas.openxmlformats.org/officeDocument/2006/relationships/image" Target="../media/image29.emf"/><Relationship Id="rId5" Type="http://schemas.openxmlformats.org/officeDocument/2006/relationships/image" Target="../media/image28.emf"/><Relationship Id="rId4" Type="http://schemas.openxmlformats.org/officeDocument/2006/relationships/image" Target="../media/image27.emf"/></Relationships>
</file>

<file path=ppt/slides/_rels/slide15.xml.rels><?xml version="1.0" encoding="UTF-8" standalone="yes"?>
<Relationships xmlns="http://schemas.openxmlformats.org/package/2006/relationships"><Relationship Id="rId3" Type="http://schemas.openxmlformats.org/officeDocument/2006/relationships/image" Target="../media/image30.emf"/><Relationship Id="rId2" Type="http://schemas.openxmlformats.org/officeDocument/2006/relationships/notesSlide" Target="../notesSlides/notesSlide15.xml"/><Relationship Id="rId1" Type="http://schemas.openxmlformats.org/officeDocument/2006/relationships/slideLayout" Target="../slideLayouts/slideLayout9.xml"/><Relationship Id="rId6" Type="http://schemas.openxmlformats.org/officeDocument/2006/relationships/image" Target="../media/image33.png"/><Relationship Id="rId5" Type="http://schemas.openxmlformats.org/officeDocument/2006/relationships/image" Target="../media/image32.emf"/><Relationship Id="rId4" Type="http://schemas.openxmlformats.org/officeDocument/2006/relationships/image" Target="../media/image31.emf"/></Relationships>
</file>

<file path=ppt/slides/_rels/slide16.xml.rels><?xml version="1.0" encoding="UTF-8" standalone="yes"?>
<Relationships xmlns="http://schemas.openxmlformats.org/package/2006/relationships"><Relationship Id="rId3" Type="http://schemas.openxmlformats.org/officeDocument/2006/relationships/image" Target="../media/image34.emf"/><Relationship Id="rId2" Type="http://schemas.openxmlformats.org/officeDocument/2006/relationships/notesSlide" Target="../notesSlides/notesSlide16.xml"/><Relationship Id="rId1" Type="http://schemas.openxmlformats.org/officeDocument/2006/relationships/slideLayout" Target="../slideLayouts/slideLayout9.xml"/><Relationship Id="rId6" Type="http://schemas.openxmlformats.org/officeDocument/2006/relationships/image" Target="../media/image37.emf"/><Relationship Id="rId5" Type="http://schemas.openxmlformats.org/officeDocument/2006/relationships/image" Target="../media/image36.png"/><Relationship Id="rId4" Type="http://schemas.openxmlformats.org/officeDocument/2006/relationships/image" Target="../media/image35.emf"/></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8.xml.rels><?xml version="1.0" encoding="UTF-8" standalone="yes"?>
<Relationships xmlns="http://schemas.openxmlformats.org/package/2006/relationships"><Relationship Id="rId3" Type="http://schemas.openxmlformats.org/officeDocument/2006/relationships/image" Target="../media/image38.emf"/><Relationship Id="rId2" Type="http://schemas.openxmlformats.org/officeDocument/2006/relationships/notesSlide" Target="../notesSlides/notesSlide17.xml"/><Relationship Id="rId1" Type="http://schemas.openxmlformats.org/officeDocument/2006/relationships/slideLayout" Target="../slideLayouts/slideLayout9.xml"/><Relationship Id="rId4" Type="http://schemas.openxmlformats.org/officeDocument/2006/relationships/image" Target="../media/image39.emf"/></Relationships>
</file>

<file path=ppt/slides/_rels/slide19.xml.rels><?xml version="1.0" encoding="UTF-8" standalone="yes"?>
<Relationships xmlns="http://schemas.openxmlformats.org/package/2006/relationships"><Relationship Id="rId3" Type="http://schemas.openxmlformats.org/officeDocument/2006/relationships/image" Target="../media/image40.emf"/><Relationship Id="rId2" Type="http://schemas.openxmlformats.org/officeDocument/2006/relationships/notesSlide" Target="../notesSlides/notesSlide18.xml"/><Relationship Id="rId1" Type="http://schemas.openxmlformats.org/officeDocument/2006/relationships/slideLayout" Target="../slideLayouts/slideLayout9.xml"/><Relationship Id="rId4" Type="http://schemas.openxmlformats.org/officeDocument/2006/relationships/image" Target="../media/image41.emf"/></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9.xml"/></Relationships>
</file>

<file path=ppt/slides/_rels/slide20.xml.rels><?xml version="1.0" encoding="UTF-8" standalone="yes"?>
<Relationships xmlns="http://schemas.openxmlformats.org/package/2006/relationships"><Relationship Id="rId8" Type="http://schemas.openxmlformats.org/officeDocument/2006/relationships/diagramData" Target="../diagrams/data2.xml"/><Relationship Id="rId3" Type="http://schemas.openxmlformats.org/officeDocument/2006/relationships/diagramData" Target="../diagrams/data1.xml"/><Relationship Id="rId7" Type="http://schemas.microsoft.com/office/2007/relationships/diagramDrawing" Target="../diagrams/drawing1.xml"/><Relationship Id="rId12" Type="http://schemas.microsoft.com/office/2007/relationships/diagramDrawing" Target="../diagrams/drawing2.xml"/><Relationship Id="rId2" Type="http://schemas.openxmlformats.org/officeDocument/2006/relationships/notesSlide" Target="../notesSlides/notesSlide19.xml"/><Relationship Id="rId1" Type="http://schemas.openxmlformats.org/officeDocument/2006/relationships/slideLayout" Target="../slideLayouts/slideLayout9.xml"/><Relationship Id="rId6" Type="http://schemas.openxmlformats.org/officeDocument/2006/relationships/diagramColors" Target="../diagrams/colors1.xml"/><Relationship Id="rId11" Type="http://schemas.openxmlformats.org/officeDocument/2006/relationships/diagramColors" Target="../diagrams/colors2.xml"/><Relationship Id="rId5" Type="http://schemas.openxmlformats.org/officeDocument/2006/relationships/diagramQuickStyle" Target="../diagrams/quickStyle1.xml"/><Relationship Id="rId10" Type="http://schemas.openxmlformats.org/officeDocument/2006/relationships/diagramQuickStyle" Target="../diagrams/quickStyle2.xml"/><Relationship Id="rId4" Type="http://schemas.openxmlformats.org/officeDocument/2006/relationships/diagramLayout" Target="../diagrams/layout1.xml"/><Relationship Id="rId9" Type="http://schemas.openxmlformats.org/officeDocument/2006/relationships/diagramLayout" Target="../diagrams/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9.xml"/><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18.xml"/><Relationship Id="rId5" Type="http://schemas.openxmlformats.org/officeDocument/2006/relationships/image" Target="../media/image11.png"/><Relationship Id="rId4" Type="http://schemas.openxmlformats.org/officeDocument/2006/relationships/image" Target="../media/image10.png"/></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6.xml"/><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7.xml"/><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8.xml"/><Relationship Id="rId1" Type="http://schemas.openxmlformats.org/officeDocument/2006/relationships/slideLayout" Target="../slideLayouts/slideLayout9.xml"/><Relationship Id="rId4" Type="http://schemas.openxmlformats.org/officeDocument/2006/relationships/image" Target="../media/image15.png"/></Relationships>
</file>

<file path=ppt/slides/_rels/slide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9.xml"/><Relationship Id="rId1" Type="http://schemas.openxmlformats.org/officeDocument/2006/relationships/slideLayout" Target="../slideLayouts/slideLayout9.xml"/><Relationship Id="rId5" Type="http://schemas.openxmlformats.org/officeDocument/2006/relationships/image" Target="../media/image18.png"/><Relationship Id="rId4" Type="http://schemas.openxmlformats.org/officeDocument/2006/relationships/image" Target="../media/image1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p:cNvSpPr>
            <a:spLocks noGrp="1"/>
          </p:cNvSpPr>
          <p:nvPr>
            <p:ph type="ctrTitle"/>
          </p:nvPr>
        </p:nvSpPr>
        <p:spPr>
          <a:xfrm>
            <a:off x="200568" y="1196752"/>
            <a:ext cx="5607777" cy="757370"/>
          </a:xfrm>
        </p:spPr>
        <p:txBody>
          <a:bodyPr>
            <a:noAutofit/>
          </a:bodyPr>
          <a:lstStyle/>
          <a:p>
            <a:r>
              <a:rPr lang="en-US" sz="2400" b="1" i="1" dirty="0" smtClean="0">
                <a:solidFill>
                  <a:schemeClr val="tx2">
                    <a:lumMod val="60000"/>
                    <a:lumOff val="40000"/>
                  </a:schemeClr>
                </a:solidFill>
                <a:latin typeface="Book Antiqua" panose="02040602050305030304" pitchFamily="18" charset="0"/>
              </a:rPr>
              <a:t>Dragon Risks</a:t>
            </a:r>
            <a:endParaRPr lang="en-US" sz="1800" dirty="0">
              <a:solidFill>
                <a:schemeClr val="accent6"/>
              </a:solidFill>
              <a:latin typeface="Book Antiqua" panose="02040602050305030304" pitchFamily="18" charset="0"/>
            </a:endParaRPr>
          </a:p>
        </p:txBody>
      </p:sp>
      <p:sp>
        <p:nvSpPr>
          <p:cNvPr id="11" name="Subtitle 10"/>
          <p:cNvSpPr>
            <a:spLocks noGrp="1"/>
          </p:cNvSpPr>
          <p:nvPr>
            <p:ph type="subTitle" idx="1"/>
          </p:nvPr>
        </p:nvSpPr>
        <p:spPr>
          <a:xfrm>
            <a:off x="5580112" y="6068649"/>
            <a:ext cx="1556927" cy="253314"/>
          </a:xfrm>
        </p:spPr>
        <p:txBody>
          <a:bodyPr>
            <a:noAutofit/>
          </a:bodyPr>
          <a:lstStyle/>
          <a:p>
            <a:r>
              <a:rPr lang="en-US" sz="900" b="0" dirty="0" smtClean="0"/>
              <a:t>April </a:t>
            </a:r>
            <a:r>
              <a:rPr lang="en-US" sz="900" b="0" dirty="0"/>
              <a:t>2024</a:t>
            </a:r>
          </a:p>
        </p:txBody>
      </p:sp>
      <p:sp>
        <p:nvSpPr>
          <p:cNvPr id="9" name="Text Box 22"/>
          <p:cNvSpPr txBox="1">
            <a:spLocks noChangeArrowheads="1"/>
          </p:cNvSpPr>
          <p:nvPr/>
        </p:nvSpPr>
        <p:spPr bwMode="auto">
          <a:xfrm>
            <a:off x="507077" y="6165304"/>
            <a:ext cx="1335881" cy="246682"/>
          </a:xfrm>
          <a:prstGeom prst="rect">
            <a:avLst/>
          </a:prstGeom>
          <a:noFill/>
          <a:ln w="9525" algn="ctr">
            <a:noFill/>
            <a:miter lim="800000"/>
            <a:headEnd/>
            <a:tailEnd/>
          </a:ln>
        </p:spPr>
        <p:txBody>
          <a:bodyPr wrap="square" tIns="81000" bIns="81000">
            <a:spAutoFit/>
          </a:bodyPr>
          <a:lstStyle/>
          <a:p>
            <a:pPr>
              <a:lnSpc>
                <a:spcPct val="90000"/>
              </a:lnSpc>
              <a:spcBef>
                <a:spcPct val="50000"/>
              </a:spcBef>
            </a:pPr>
            <a:r>
              <a:rPr lang="en-US" sz="600" dirty="0">
                <a:latin typeface="Times New Roman" pitchFamily="18" charset="0"/>
                <a:cs typeface="Times New Roman" pitchFamily="18" charset="0"/>
              </a:rPr>
              <a:t>Photo Credits: Shutterstock, FT</a:t>
            </a:r>
          </a:p>
        </p:txBody>
      </p:sp>
      <p:sp>
        <p:nvSpPr>
          <p:cNvPr id="7" name="Rectangle 6">
            <a:extLst>
              <a:ext uri="{FF2B5EF4-FFF2-40B4-BE49-F238E27FC236}">
                <a16:creationId xmlns:a16="http://schemas.microsoft.com/office/drawing/2014/main" id="{C58C6EC3-65C3-9B21-573F-9C844F207E01}"/>
              </a:ext>
            </a:extLst>
          </p:cNvPr>
          <p:cNvSpPr/>
          <p:nvPr/>
        </p:nvSpPr>
        <p:spPr>
          <a:xfrm>
            <a:off x="5669840" y="3529752"/>
            <a:ext cx="2984805" cy="1123384"/>
          </a:xfrm>
          <a:prstGeom prst="rect">
            <a:avLst/>
          </a:prstGeom>
          <a:solidFill>
            <a:schemeClr val="accent1">
              <a:lumMod val="40000"/>
              <a:lumOff val="60000"/>
            </a:schemeClr>
          </a:solidFill>
        </p:spPr>
        <p:txBody>
          <a:bodyPr wrap="square">
            <a:spAutoFit/>
          </a:bodyPr>
          <a:lstStyle/>
          <a:p>
            <a:r>
              <a:rPr lang="en-US" sz="1700" i="1" dirty="0">
                <a:solidFill>
                  <a:srgbClr val="0070C0"/>
                </a:solidFill>
                <a:latin typeface="Book Antiqua" panose="02040602050305030304" pitchFamily="18" charset="0"/>
              </a:rPr>
              <a:t>“</a:t>
            </a:r>
            <a:r>
              <a:rPr lang="en-US" sz="1700" i="1" dirty="0">
                <a:solidFill>
                  <a:srgbClr val="0082BF"/>
                </a:solidFill>
                <a:latin typeface="Times New Roman" panose="02020603050405020304" pitchFamily="18" charset="0"/>
              </a:rPr>
              <a:t>It does not do to leave a live dragon out of your calculations, if you live near him</a:t>
            </a:r>
            <a:r>
              <a:rPr lang="en-US" sz="1700" i="1" dirty="0">
                <a:solidFill>
                  <a:srgbClr val="0070C0"/>
                </a:solidFill>
                <a:latin typeface="Book Antiqua" panose="02040602050305030304" pitchFamily="18" charset="0"/>
              </a:rPr>
              <a:t>” </a:t>
            </a:r>
            <a:r>
              <a:rPr lang="en-US" sz="1700" b="1" i="1" dirty="0">
                <a:solidFill>
                  <a:srgbClr val="0070C0"/>
                </a:solidFill>
                <a:latin typeface="Book Antiqua" panose="02040602050305030304" pitchFamily="18" charset="0"/>
              </a:rPr>
              <a:t>	</a:t>
            </a:r>
          </a:p>
          <a:p>
            <a:r>
              <a:rPr lang="en-US" sz="1600" b="1" i="1" dirty="0">
                <a:solidFill>
                  <a:srgbClr val="0070C0"/>
                </a:solidFill>
                <a:latin typeface="Book Antiqua" panose="02040602050305030304" pitchFamily="18" charset="0"/>
              </a:rPr>
              <a:t>          </a:t>
            </a:r>
            <a:r>
              <a:rPr lang="en-US" sz="1200" b="1" dirty="0">
                <a:latin typeface="Book Antiqua" panose="02040602050305030304" pitchFamily="18" charset="0"/>
              </a:rPr>
              <a:t>- </a:t>
            </a:r>
            <a:r>
              <a:rPr lang="en-US" sz="1400" b="1" dirty="0">
                <a:latin typeface="Book Antiqua" panose="02040602050305030304" pitchFamily="18" charset="0"/>
              </a:rPr>
              <a:t>Gandalf, Lord of the Rings</a:t>
            </a:r>
          </a:p>
        </p:txBody>
      </p:sp>
      <p:pic>
        <p:nvPicPr>
          <p:cNvPr id="5" name="Picture 4">
            <a:extLst>
              <a:ext uri="{FF2B5EF4-FFF2-40B4-BE49-F238E27FC236}">
                <a16:creationId xmlns:a16="http://schemas.microsoft.com/office/drawing/2014/main" id="{852F1965-313C-5C72-5192-0C924D2AFB02}"/>
              </a:ext>
            </a:extLst>
          </p:cNvPr>
          <p:cNvPicPr>
            <a:picLocks noChangeAspect="1"/>
          </p:cNvPicPr>
          <p:nvPr/>
        </p:nvPicPr>
        <p:blipFill>
          <a:blip r:embed="rId3"/>
          <a:stretch>
            <a:fillRect/>
          </a:stretch>
        </p:blipFill>
        <p:spPr>
          <a:xfrm>
            <a:off x="507076" y="2801164"/>
            <a:ext cx="5162764" cy="2763613"/>
          </a:xfrm>
          <a:prstGeom prst="rect">
            <a:avLst/>
          </a:prstGeom>
        </p:spPr>
      </p:pic>
      <p:pic>
        <p:nvPicPr>
          <p:cNvPr id="4" name="Picture 3">
            <a:extLst>
              <a:ext uri="{FF2B5EF4-FFF2-40B4-BE49-F238E27FC236}">
                <a16:creationId xmlns:a16="http://schemas.microsoft.com/office/drawing/2014/main" id="{58D67C9B-77B8-E5FB-4E38-A8C28330636E}"/>
              </a:ext>
            </a:extLst>
          </p:cNvPr>
          <p:cNvPicPr>
            <a:picLocks noChangeAspect="1"/>
          </p:cNvPicPr>
          <p:nvPr/>
        </p:nvPicPr>
        <p:blipFill>
          <a:blip r:embed="rId4"/>
          <a:stretch>
            <a:fillRect/>
          </a:stretch>
        </p:blipFill>
        <p:spPr>
          <a:xfrm>
            <a:off x="467544" y="2804160"/>
            <a:ext cx="2536913" cy="2757409"/>
          </a:xfrm>
          <a:prstGeom prst="rect">
            <a:avLst/>
          </a:prstGeom>
        </p:spPr>
      </p:pic>
    </p:spTree>
    <p:extLst>
      <p:ext uri="{BB962C8B-B14F-4D97-AF65-F5344CB8AC3E}">
        <p14:creationId xmlns:p14="http://schemas.microsoft.com/office/powerpoint/2010/main" val="241362990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altLang="ja-JP" sz="1800" b="1" dirty="0">
                <a:solidFill>
                  <a:srgbClr val="7030A0"/>
                </a:solidFill>
                <a:cs typeface="Times New Roman" pitchFamily="18" charset="0"/>
              </a:rPr>
              <a:t>FX: </a:t>
            </a:r>
            <a:r>
              <a:rPr lang="en-US" sz="1800" dirty="0">
                <a:solidFill>
                  <a:schemeClr val="tx1"/>
                </a:solidFill>
              </a:rPr>
              <a:t>CNH - Impacted by “Fundamental” Yield Support Eroded …</a:t>
            </a:r>
            <a:endParaRPr lang="en-US" sz="1600" b="0" i="1" dirty="0">
              <a:solidFill>
                <a:srgbClr val="0070C0"/>
              </a:solidFill>
            </a:endParaRPr>
          </a:p>
        </p:txBody>
      </p:sp>
      <p:pic>
        <p:nvPicPr>
          <p:cNvPr id="7" name="Picture 6">
            <a:extLst>
              <a:ext uri="{FF2B5EF4-FFF2-40B4-BE49-F238E27FC236}">
                <a16:creationId xmlns:a16="http://schemas.microsoft.com/office/drawing/2014/main" id="{9FE7DCD5-373E-97C5-A305-23FC07C84E3E}"/>
              </a:ext>
            </a:extLst>
          </p:cNvPr>
          <p:cNvPicPr>
            <a:picLocks noChangeAspect="1"/>
          </p:cNvPicPr>
          <p:nvPr/>
        </p:nvPicPr>
        <p:blipFill>
          <a:blip r:embed="rId3"/>
          <a:stretch>
            <a:fillRect/>
          </a:stretch>
        </p:blipFill>
        <p:spPr>
          <a:xfrm>
            <a:off x="539552" y="814483"/>
            <a:ext cx="7740352" cy="5078673"/>
          </a:xfrm>
          <a:prstGeom prst="rect">
            <a:avLst/>
          </a:prstGeom>
        </p:spPr>
      </p:pic>
    </p:spTree>
    <p:extLst>
      <p:ext uri="{BB962C8B-B14F-4D97-AF65-F5344CB8AC3E}">
        <p14:creationId xmlns:p14="http://schemas.microsoft.com/office/powerpoint/2010/main" val="401550839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title"/>
          </p:nvPr>
        </p:nvSpPr>
        <p:spPr>
          <a:xfrm>
            <a:off x="70276" y="353568"/>
            <a:ext cx="8686800" cy="402336"/>
          </a:xfrm>
        </p:spPr>
        <p:txBody>
          <a:bodyPr>
            <a:noAutofit/>
          </a:bodyPr>
          <a:lstStyle/>
          <a:p>
            <a:r>
              <a:rPr lang="en-US" altLang="ja-JP" sz="1800" b="1" dirty="0">
                <a:solidFill>
                  <a:srgbClr val="7030A0"/>
                </a:solidFill>
                <a:cs typeface="Times New Roman" pitchFamily="18" charset="0"/>
              </a:rPr>
              <a:t>FX: </a:t>
            </a:r>
            <a:r>
              <a:rPr lang="en-US" altLang="ja-JP" sz="1800" dirty="0">
                <a:solidFill>
                  <a:schemeClr val="tx1"/>
                </a:solidFill>
                <a:cs typeface="Times New Roman" pitchFamily="18" charset="0"/>
              </a:rPr>
              <a:t>CNH - … &amp; is Still Not Out of the Woods</a:t>
            </a:r>
            <a:endParaRPr kumimoji="1" lang="ja-JP" altLang="en-US" sz="1800" b="1" dirty="0">
              <a:solidFill>
                <a:schemeClr val="tx1"/>
              </a:solidFill>
              <a:cs typeface="Times New Roman" pitchFamily="18" charset="0"/>
            </a:endParaRPr>
          </a:p>
        </p:txBody>
      </p:sp>
      <p:pic>
        <p:nvPicPr>
          <p:cNvPr id="5" name="Picture 4"/>
          <p:cNvPicPr>
            <a:picLocks noChangeAspect="1"/>
          </p:cNvPicPr>
          <p:nvPr/>
        </p:nvPicPr>
        <p:blipFill>
          <a:blip r:embed="rId3"/>
          <a:stretch>
            <a:fillRect/>
          </a:stretch>
        </p:blipFill>
        <p:spPr>
          <a:xfrm>
            <a:off x="49378" y="836712"/>
            <a:ext cx="9059125" cy="3096344"/>
          </a:xfrm>
          <a:prstGeom prst="rect">
            <a:avLst/>
          </a:prstGeom>
        </p:spPr>
      </p:pic>
      <p:pic>
        <p:nvPicPr>
          <p:cNvPr id="6" name="Picture 5"/>
          <p:cNvPicPr>
            <a:picLocks noChangeAspect="1"/>
          </p:cNvPicPr>
          <p:nvPr/>
        </p:nvPicPr>
        <p:blipFill>
          <a:blip r:embed="rId4"/>
          <a:stretch>
            <a:fillRect/>
          </a:stretch>
        </p:blipFill>
        <p:spPr>
          <a:xfrm>
            <a:off x="49379" y="4077072"/>
            <a:ext cx="3586517" cy="2583488"/>
          </a:xfrm>
          <a:prstGeom prst="rect">
            <a:avLst/>
          </a:prstGeom>
        </p:spPr>
      </p:pic>
      <p:pic>
        <p:nvPicPr>
          <p:cNvPr id="7" name="Picture 6"/>
          <p:cNvPicPr>
            <a:picLocks noChangeAspect="1"/>
          </p:cNvPicPr>
          <p:nvPr/>
        </p:nvPicPr>
        <p:blipFill>
          <a:blip r:embed="rId5"/>
          <a:stretch>
            <a:fillRect/>
          </a:stretch>
        </p:blipFill>
        <p:spPr>
          <a:xfrm>
            <a:off x="3635896" y="3933056"/>
            <a:ext cx="4320480" cy="2827352"/>
          </a:xfrm>
          <a:prstGeom prst="rect">
            <a:avLst/>
          </a:prstGeom>
        </p:spPr>
      </p:pic>
    </p:spTree>
    <p:extLst>
      <p:ext uri="{BB962C8B-B14F-4D97-AF65-F5344CB8AC3E}">
        <p14:creationId xmlns:p14="http://schemas.microsoft.com/office/powerpoint/2010/main" val="62875389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9F93527-5573-33C8-BF4A-612D8EBA8A0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43CF6A4-DDC1-338A-E5A2-D9429BF9096C}"/>
              </a:ext>
            </a:extLst>
          </p:cNvPr>
          <p:cNvSpPr>
            <a:spLocks noGrp="1"/>
          </p:cNvSpPr>
          <p:nvPr>
            <p:ph type="title"/>
          </p:nvPr>
        </p:nvSpPr>
        <p:spPr>
          <a:xfrm>
            <a:off x="320792" y="2"/>
            <a:ext cx="8715703" cy="796473"/>
          </a:xfrm>
        </p:spPr>
        <p:txBody>
          <a:bodyPr>
            <a:normAutofit/>
          </a:bodyPr>
          <a:lstStyle/>
          <a:p>
            <a:r>
              <a:rPr lang="en-US" sz="1800" dirty="0" smtClean="0">
                <a:solidFill>
                  <a:schemeClr val="tx1"/>
                </a:solidFill>
              </a:rPr>
              <a:t> </a:t>
            </a:r>
            <a:r>
              <a:rPr lang="en-US" altLang="zh-CN" sz="1800" dirty="0" smtClean="0">
                <a:solidFill>
                  <a:schemeClr val="tx1"/>
                </a:solidFill>
              </a:rPr>
              <a:t>EM-Asia FX-</a:t>
            </a:r>
            <a:r>
              <a:rPr lang="en-US" sz="1800" dirty="0" smtClean="0">
                <a:solidFill>
                  <a:schemeClr val="tx1"/>
                </a:solidFill>
              </a:rPr>
              <a:t>Build-up of Volatility as “Carry” Buffer Declines: </a:t>
            </a:r>
            <a:r>
              <a:rPr lang="en-US" sz="1800" dirty="0" smtClean="0">
                <a:solidFill>
                  <a:srgbClr val="0000FF"/>
                </a:solidFill>
              </a:rPr>
              <a:t>Harder </a:t>
            </a:r>
            <a:r>
              <a:rPr lang="en-US" sz="1800" dirty="0">
                <a:solidFill>
                  <a:srgbClr val="0000FF"/>
                </a:solidFill>
              </a:rPr>
              <a:t>to </a:t>
            </a:r>
            <a:r>
              <a:rPr lang="en-US" sz="1800" i="1" dirty="0">
                <a:solidFill>
                  <a:srgbClr val="FF9900"/>
                </a:solidFill>
              </a:rPr>
              <a:t>Keep Calm &amp; “Carry” On</a:t>
            </a:r>
          </a:p>
        </p:txBody>
      </p:sp>
      <p:pic>
        <p:nvPicPr>
          <p:cNvPr id="13" name="Picture 12">
            <a:extLst>
              <a:ext uri="{FF2B5EF4-FFF2-40B4-BE49-F238E27FC236}">
                <a16:creationId xmlns:a16="http://schemas.microsoft.com/office/drawing/2014/main" id="{FD9347F8-4C0B-8B9C-1CE4-D19E73F2E388}"/>
              </a:ext>
            </a:extLst>
          </p:cNvPr>
          <p:cNvPicPr>
            <a:picLocks noChangeAspect="1"/>
          </p:cNvPicPr>
          <p:nvPr/>
        </p:nvPicPr>
        <p:blipFill>
          <a:blip r:embed="rId3"/>
          <a:stretch>
            <a:fillRect/>
          </a:stretch>
        </p:blipFill>
        <p:spPr>
          <a:xfrm>
            <a:off x="107504" y="908720"/>
            <a:ext cx="8928992" cy="5400599"/>
          </a:xfrm>
          <a:prstGeom prst="rect">
            <a:avLst/>
          </a:prstGeom>
        </p:spPr>
      </p:pic>
    </p:spTree>
    <p:extLst>
      <p:ext uri="{BB962C8B-B14F-4D97-AF65-F5344CB8AC3E}">
        <p14:creationId xmlns:p14="http://schemas.microsoft.com/office/powerpoint/2010/main" val="248001455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2FE91BD-7031-67F0-53EC-44C7D1B379E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A7854DE-C755-723C-67AD-30AB4331C6F6}"/>
              </a:ext>
            </a:extLst>
          </p:cNvPr>
          <p:cNvSpPr>
            <a:spLocks noGrp="1"/>
          </p:cNvSpPr>
          <p:nvPr>
            <p:ph type="title"/>
          </p:nvPr>
        </p:nvSpPr>
        <p:spPr/>
        <p:txBody>
          <a:bodyPr>
            <a:normAutofit/>
          </a:bodyPr>
          <a:lstStyle/>
          <a:p>
            <a:r>
              <a:rPr lang="en-US" sz="1800" dirty="0" smtClean="0">
                <a:solidFill>
                  <a:schemeClr val="tx1"/>
                </a:solidFill>
              </a:rPr>
              <a:t> Risk Re-Pricing: </a:t>
            </a:r>
            <a:r>
              <a:rPr lang="en-US" sz="1800" dirty="0" smtClean="0">
                <a:solidFill>
                  <a:srgbClr val="0000FF"/>
                </a:solidFill>
              </a:rPr>
              <a:t>Conditions for Risk </a:t>
            </a:r>
            <a:r>
              <a:rPr lang="en-US" sz="1800" dirty="0">
                <a:solidFill>
                  <a:srgbClr val="0000FF"/>
                </a:solidFill>
              </a:rPr>
              <a:t>&amp; Term Premia Restoration?</a:t>
            </a:r>
            <a:endParaRPr lang="en-US" sz="1800" i="1" dirty="0">
              <a:solidFill>
                <a:srgbClr val="0070C0"/>
              </a:solidFill>
            </a:endParaRPr>
          </a:p>
        </p:txBody>
      </p:sp>
      <p:pic>
        <p:nvPicPr>
          <p:cNvPr id="5" name="Picture 4">
            <a:extLst>
              <a:ext uri="{FF2B5EF4-FFF2-40B4-BE49-F238E27FC236}">
                <a16:creationId xmlns:a16="http://schemas.microsoft.com/office/drawing/2014/main" id="{4A1911AE-233B-9878-3B40-01414EB84F66}"/>
              </a:ext>
            </a:extLst>
          </p:cNvPr>
          <p:cNvPicPr>
            <a:picLocks noChangeAspect="1"/>
          </p:cNvPicPr>
          <p:nvPr/>
        </p:nvPicPr>
        <p:blipFill>
          <a:blip r:embed="rId3"/>
          <a:stretch>
            <a:fillRect/>
          </a:stretch>
        </p:blipFill>
        <p:spPr>
          <a:xfrm>
            <a:off x="14808" y="836712"/>
            <a:ext cx="4361856" cy="5616624"/>
          </a:xfrm>
          <a:prstGeom prst="rect">
            <a:avLst/>
          </a:prstGeom>
        </p:spPr>
      </p:pic>
      <p:pic>
        <p:nvPicPr>
          <p:cNvPr id="8" name="Picture 7">
            <a:extLst>
              <a:ext uri="{FF2B5EF4-FFF2-40B4-BE49-F238E27FC236}">
                <a16:creationId xmlns:a16="http://schemas.microsoft.com/office/drawing/2014/main" id="{93B59D48-F1A7-D104-D99C-51927063AC6D}"/>
              </a:ext>
            </a:extLst>
          </p:cNvPr>
          <p:cNvPicPr>
            <a:picLocks noChangeAspect="1"/>
          </p:cNvPicPr>
          <p:nvPr/>
        </p:nvPicPr>
        <p:blipFill>
          <a:blip r:embed="rId4"/>
          <a:stretch>
            <a:fillRect/>
          </a:stretch>
        </p:blipFill>
        <p:spPr>
          <a:xfrm>
            <a:off x="4427984" y="851952"/>
            <a:ext cx="4701208" cy="5601384"/>
          </a:xfrm>
          <a:prstGeom prst="rect">
            <a:avLst/>
          </a:prstGeom>
        </p:spPr>
      </p:pic>
    </p:spTree>
    <p:extLst>
      <p:ext uri="{BB962C8B-B14F-4D97-AF65-F5344CB8AC3E}">
        <p14:creationId xmlns:p14="http://schemas.microsoft.com/office/powerpoint/2010/main" val="413424376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2FE91BD-7031-67F0-53EC-44C7D1B379E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A7854DE-C755-723C-67AD-30AB4331C6F6}"/>
              </a:ext>
            </a:extLst>
          </p:cNvPr>
          <p:cNvSpPr>
            <a:spLocks noGrp="1"/>
          </p:cNvSpPr>
          <p:nvPr>
            <p:ph type="title"/>
          </p:nvPr>
        </p:nvSpPr>
        <p:spPr/>
        <p:txBody>
          <a:bodyPr>
            <a:normAutofit/>
          </a:bodyPr>
          <a:lstStyle/>
          <a:p>
            <a:r>
              <a:rPr lang="en-US" sz="1800" dirty="0" smtClean="0">
                <a:solidFill>
                  <a:schemeClr val="tx1"/>
                </a:solidFill>
              </a:rPr>
              <a:t>MYR: External Reliance and Domestic Reforms</a:t>
            </a:r>
            <a:endParaRPr lang="en-US" sz="1800" i="1" dirty="0">
              <a:solidFill>
                <a:srgbClr val="0070C0"/>
              </a:solidFill>
            </a:endParaRPr>
          </a:p>
        </p:txBody>
      </p:sp>
      <p:pic>
        <p:nvPicPr>
          <p:cNvPr id="4" name="Picture 3"/>
          <p:cNvPicPr>
            <a:picLocks noChangeAspect="1"/>
          </p:cNvPicPr>
          <p:nvPr/>
        </p:nvPicPr>
        <p:blipFill>
          <a:blip r:embed="rId3"/>
          <a:stretch>
            <a:fillRect/>
          </a:stretch>
        </p:blipFill>
        <p:spPr>
          <a:xfrm>
            <a:off x="4784731" y="866262"/>
            <a:ext cx="3891726" cy="2595826"/>
          </a:xfrm>
          <a:prstGeom prst="rect">
            <a:avLst/>
          </a:prstGeom>
        </p:spPr>
      </p:pic>
      <p:pic>
        <p:nvPicPr>
          <p:cNvPr id="7" name="Picture 6"/>
          <p:cNvPicPr>
            <a:picLocks noChangeAspect="1"/>
          </p:cNvPicPr>
          <p:nvPr/>
        </p:nvPicPr>
        <p:blipFill>
          <a:blip r:embed="rId4"/>
          <a:stretch>
            <a:fillRect/>
          </a:stretch>
        </p:blipFill>
        <p:spPr>
          <a:xfrm>
            <a:off x="354691" y="3567446"/>
            <a:ext cx="4092470" cy="2729725"/>
          </a:xfrm>
          <a:prstGeom prst="rect">
            <a:avLst/>
          </a:prstGeom>
        </p:spPr>
      </p:pic>
      <p:pic>
        <p:nvPicPr>
          <p:cNvPr id="9" name="Picture 8"/>
          <p:cNvPicPr>
            <a:picLocks noChangeAspect="1"/>
          </p:cNvPicPr>
          <p:nvPr/>
        </p:nvPicPr>
        <p:blipFill>
          <a:blip r:embed="rId5"/>
          <a:stretch>
            <a:fillRect/>
          </a:stretch>
        </p:blipFill>
        <p:spPr>
          <a:xfrm>
            <a:off x="4696727" y="3447555"/>
            <a:ext cx="4430268" cy="2950464"/>
          </a:xfrm>
          <a:prstGeom prst="rect">
            <a:avLst/>
          </a:prstGeom>
        </p:spPr>
      </p:pic>
      <p:pic>
        <p:nvPicPr>
          <p:cNvPr id="10" name="Picture 9"/>
          <p:cNvPicPr>
            <a:picLocks noChangeAspect="1"/>
          </p:cNvPicPr>
          <p:nvPr/>
        </p:nvPicPr>
        <p:blipFill>
          <a:blip r:embed="rId6"/>
          <a:stretch>
            <a:fillRect/>
          </a:stretch>
        </p:blipFill>
        <p:spPr>
          <a:xfrm>
            <a:off x="285842" y="839482"/>
            <a:ext cx="4230169" cy="2820599"/>
          </a:xfrm>
          <a:prstGeom prst="rect">
            <a:avLst/>
          </a:prstGeom>
        </p:spPr>
      </p:pic>
    </p:spTree>
    <p:extLst>
      <p:ext uri="{BB962C8B-B14F-4D97-AF65-F5344CB8AC3E}">
        <p14:creationId xmlns:p14="http://schemas.microsoft.com/office/powerpoint/2010/main" val="283759125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2FE91BD-7031-67F0-53EC-44C7D1B379E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A7854DE-C755-723C-67AD-30AB4331C6F6}"/>
              </a:ext>
            </a:extLst>
          </p:cNvPr>
          <p:cNvSpPr>
            <a:spLocks noGrp="1"/>
          </p:cNvSpPr>
          <p:nvPr>
            <p:ph type="title"/>
          </p:nvPr>
        </p:nvSpPr>
        <p:spPr/>
        <p:txBody>
          <a:bodyPr>
            <a:normAutofit/>
          </a:bodyPr>
          <a:lstStyle/>
          <a:p>
            <a:r>
              <a:rPr lang="en-US" sz="1800" dirty="0" smtClean="0">
                <a:solidFill>
                  <a:schemeClr val="tx1"/>
                </a:solidFill>
              </a:rPr>
              <a:t>MYR/TWD: Structural Trends Upheld Amid Near Term Volatility</a:t>
            </a:r>
            <a:endParaRPr lang="en-US" sz="1800" i="1" dirty="0">
              <a:solidFill>
                <a:srgbClr val="0070C0"/>
              </a:solidFill>
            </a:endParaRPr>
          </a:p>
        </p:txBody>
      </p:sp>
      <p:pic>
        <p:nvPicPr>
          <p:cNvPr id="3" name="Picture 2"/>
          <p:cNvPicPr>
            <a:picLocks noChangeAspect="1"/>
          </p:cNvPicPr>
          <p:nvPr/>
        </p:nvPicPr>
        <p:blipFill>
          <a:blip r:embed="rId3"/>
          <a:stretch>
            <a:fillRect/>
          </a:stretch>
        </p:blipFill>
        <p:spPr>
          <a:xfrm>
            <a:off x="467544" y="851872"/>
            <a:ext cx="4103744" cy="2736301"/>
          </a:xfrm>
          <a:prstGeom prst="rect">
            <a:avLst/>
          </a:prstGeom>
        </p:spPr>
      </p:pic>
      <p:pic>
        <p:nvPicPr>
          <p:cNvPr id="6" name="Picture 5"/>
          <p:cNvPicPr>
            <a:picLocks noChangeAspect="1"/>
          </p:cNvPicPr>
          <p:nvPr/>
        </p:nvPicPr>
        <p:blipFill>
          <a:blip r:embed="rId4"/>
          <a:stretch>
            <a:fillRect/>
          </a:stretch>
        </p:blipFill>
        <p:spPr>
          <a:xfrm>
            <a:off x="4725590" y="851872"/>
            <a:ext cx="4007497" cy="2683220"/>
          </a:xfrm>
          <a:prstGeom prst="rect">
            <a:avLst/>
          </a:prstGeom>
        </p:spPr>
      </p:pic>
      <p:pic>
        <p:nvPicPr>
          <p:cNvPr id="13" name="Picture 12"/>
          <p:cNvPicPr>
            <a:picLocks noChangeAspect="1"/>
          </p:cNvPicPr>
          <p:nvPr/>
        </p:nvPicPr>
        <p:blipFill>
          <a:blip r:embed="rId5"/>
          <a:stretch>
            <a:fillRect/>
          </a:stretch>
        </p:blipFill>
        <p:spPr>
          <a:xfrm>
            <a:off x="899592" y="3563269"/>
            <a:ext cx="7140940" cy="2643944"/>
          </a:xfrm>
          <a:prstGeom prst="rect">
            <a:avLst/>
          </a:prstGeom>
        </p:spPr>
      </p:pic>
      <p:pic>
        <p:nvPicPr>
          <p:cNvPr id="14" name="Picture 13"/>
          <p:cNvPicPr>
            <a:picLocks noChangeAspect="1"/>
          </p:cNvPicPr>
          <p:nvPr/>
        </p:nvPicPr>
        <p:blipFill>
          <a:blip r:embed="rId6"/>
          <a:stretch>
            <a:fillRect/>
          </a:stretch>
        </p:blipFill>
        <p:spPr>
          <a:xfrm>
            <a:off x="2411760" y="6129153"/>
            <a:ext cx="4824536" cy="755145"/>
          </a:xfrm>
          <a:prstGeom prst="rect">
            <a:avLst/>
          </a:prstGeom>
        </p:spPr>
      </p:pic>
    </p:spTree>
    <p:extLst>
      <p:ext uri="{BB962C8B-B14F-4D97-AF65-F5344CB8AC3E}">
        <p14:creationId xmlns:p14="http://schemas.microsoft.com/office/powerpoint/2010/main" val="60573760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2FE91BD-7031-67F0-53EC-44C7D1B379E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A7854DE-C755-723C-67AD-30AB4331C6F6}"/>
              </a:ext>
            </a:extLst>
          </p:cNvPr>
          <p:cNvSpPr>
            <a:spLocks noGrp="1"/>
          </p:cNvSpPr>
          <p:nvPr>
            <p:ph type="title"/>
          </p:nvPr>
        </p:nvSpPr>
        <p:spPr/>
        <p:txBody>
          <a:bodyPr>
            <a:normAutofit/>
          </a:bodyPr>
          <a:lstStyle/>
          <a:p>
            <a:r>
              <a:rPr lang="en-US" sz="1800" dirty="0" smtClean="0">
                <a:solidFill>
                  <a:schemeClr val="tx1"/>
                </a:solidFill>
              </a:rPr>
              <a:t>MYR/</a:t>
            </a:r>
            <a:r>
              <a:rPr lang="en-US" altLang="zh-CN" sz="1800" dirty="0" smtClean="0">
                <a:solidFill>
                  <a:schemeClr val="tx1"/>
                </a:solidFill>
              </a:rPr>
              <a:t>CNH</a:t>
            </a:r>
            <a:r>
              <a:rPr lang="en-US" sz="1800" dirty="0" smtClean="0">
                <a:solidFill>
                  <a:schemeClr val="tx1"/>
                </a:solidFill>
              </a:rPr>
              <a:t>: Stability at the Mercy of Two Way Risks</a:t>
            </a:r>
            <a:endParaRPr lang="en-US" sz="1800" i="1" dirty="0">
              <a:solidFill>
                <a:srgbClr val="0070C0"/>
              </a:solidFill>
            </a:endParaRPr>
          </a:p>
        </p:txBody>
      </p:sp>
      <p:pic>
        <p:nvPicPr>
          <p:cNvPr id="5" name="Picture 4"/>
          <p:cNvPicPr>
            <a:picLocks noChangeAspect="1"/>
          </p:cNvPicPr>
          <p:nvPr/>
        </p:nvPicPr>
        <p:blipFill>
          <a:blip r:embed="rId3"/>
          <a:stretch>
            <a:fillRect/>
          </a:stretch>
        </p:blipFill>
        <p:spPr>
          <a:xfrm>
            <a:off x="4788024" y="847472"/>
            <a:ext cx="3929101" cy="2611752"/>
          </a:xfrm>
          <a:prstGeom prst="rect">
            <a:avLst/>
          </a:prstGeom>
        </p:spPr>
      </p:pic>
      <p:pic>
        <p:nvPicPr>
          <p:cNvPr id="7" name="Picture 6"/>
          <p:cNvPicPr>
            <a:picLocks noChangeAspect="1"/>
          </p:cNvPicPr>
          <p:nvPr/>
        </p:nvPicPr>
        <p:blipFill>
          <a:blip r:embed="rId4"/>
          <a:stretch>
            <a:fillRect/>
          </a:stretch>
        </p:blipFill>
        <p:spPr>
          <a:xfrm>
            <a:off x="4619264" y="3457920"/>
            <a:ext cx="3983000" cy="2664053"/>
          </a:xfrm>
          <a:prstGeom prst="rect">
            <a:avLst/>
          </a:prstGeom>
        </p:spPr>
      </p:pic>
      <p:sp>
        <p:nvSpPr>
          <p:cNvPr id="8" name="TextBox 7"/>
          <p:cNvSpPr txBox="1"/>
          <p:nvPr/>
        </p:nvSpPr>
        <p:spPr>
          <a:xfrm>
            <a:off x="320792" y="847472"/>
            <a:ext cx="4143373" cy="3108543"/>
          </a:xfrm>
          <a:prstGeom prst="rect">
            <a:avLst/>
          </a:prstGeom>
          <a:noFill/>
          <a:ln>
            <a:solidFill>
              <a:schemeClr val="bg1">
                <a:lumMod val="50000"/>
              </a:schemeClr>
            </a:solidFill>
          </a:ln>
        </p:spPr>
        <p:txBody>
          <a:bodyPr wrap="square" rtlCol="0">
            <a:spAutoFit/>
          </a:bodyPr>
          <a:lstStyle/>
          <a:p>
            <a:pPr marL="285750" indent="-285750">
              <a:buFontTx/>
              <a:buChar char="-"/>
            </a:pPr>
            <a:r>
              <a:rPr lang="en-US" sz="1400" dirty="0" smtClean="0"/>
              <a:t>Catch up risks on MY political stability</a:t>
            </a:r>
          </a:p>
          <a:p>
            <a:pPr marL="742950" lvl="1" indent="-285750">
              <a:buFontTx/>
              <a:buChar char="-"/>
            </a:pPr>
            <a:r>
              <a:rPr lang="en-US" sz="1400" dirty="0" smtClean="0"/>
              <a:t>Global oil prices remain at risk of large moves </a:t>
            </a:r>
          </a:p>
          <a:p>
            <a:pPr marL="742950" lvl="1" indent="-285750">
              <a:buFontTx/>
              <a:buChar char="-"/>
            </a:pPr>
            <a:r>
              <a:rPr lang="en-US" sz="1400" dirty="0" smtClean="0"/>
              <a:t>Fiscal deficit position improvement also hinges on 2H 2024 rollout of fuel subsidy rationalization</a:t>
            </a:r>
          </a:p>
          <a:p>
            <a:pPr marL="742950" lvl="1" indent="-285750">
              <a:buFontTx/>
              <a:buChar char="-"/>
            </a:pPr>
            <a:r>
              <a:rPr lang="en-US" sz="1400" dirty="0" smtClean="0"/>
              <a:t>Next General Elections in 2028.</a:t>
            </a:r>
          </a:p>
          <a:p>
            <a:pPr marL="742950" lvl="1" indent="-285750">
              <a:buFontTx/>
              <a:buChar char="-"/>
            </a:pPr>
            <a:endParaRPr lang="en-US" sz="1400" dirty="0" smtClean="0"/>
          </a:p>
          <a:p>
            <a:pPr marL="285750" indent="-285750">
              <a:buFontTx/>
              <a:buChar char="-"/>
            </a:pPr>
            <a:r>
              <a:rPr lang="en-US" sz="1400" dirty="0" smtClean="0"/>
              <a:t>Close economic linkages imply “common suffering” does not reduce risks of idiosyncratic shocks</a:t>
            </a:r>
          </a:p>
          <a:p>
            <a:pPr marL="285750" indent="-285750">
              <a:buFontTx/>
              <a:buChar char="-"/>
            </a:pPr>
            <a:endParaRPr lang="en-US" sz="1400" dirty="0" smtClean="0"/>
          </a:p>
          <a:p>
            <a:pPr marL="285750" indent="-285750">
              <a:buFontTx/>
              <a:buChar char="-"/>
            </a:pPr>
            <a:r>
              <a:rPr lang="en-US" sz="1400" dirty="0" smtClean="0"/>
              <a:t>Current MYRCNH volatility at recent lows does not absolve risks of future shocks</a:t>
            </a:r>
            <a:endParaRPr lang="en-SG" sz="1400" dirty="0"/>
          </a:p>
        </p:txBody>
      </p:sp>
      <p:pic>
        <p:nvPicPr>
          <p:cNvPr id="11" name="Picture 10"/>
          <p:cNvPicPr>
            <a:picLocks noChangeAspect="1"/>
          </p:cNvPicPr>
          <p:nvPr/>
        </p:nvPicPr>
        <p:blipFill>
          <a:blip r:embed="rId5"/>
          <a:stretch>
            <a:fillRect/>
          </a:stretch>
        </p:blipFill>
        <p:spPr>
          <a:xfrm>
            <a:off x="2843808" y="6121973"/>
            <a:ext cx="3888432" cy="669148"/>
          </a:xfrm>
          <a:prstGeom prst="rect">
            <a:avLst/>
          </a:prstGeom>
        </p:spPr>
      </p:pic>
      <p:pic>
        <p:nvPicPr>
          <p:cNvPr id="12" name="Picture 11"/>
          <p:cNvPicPr>
            <a:picLocks noChangeAspect="1"/>
          </p:cNvPicPr>
          <p:nvPr/>
        </p:nvPicPr>
        <p:blipFill>
          <a:blip r:embed="rId6"/>
          <a:stretch>
            <a:fillRect/>
          </a:stretch>
        </p:blipFill>
        <p:spPr>
          <a:xfrm>
            <a:off x="844306" y="4047556"/>
            <a:ext cx="3096344" cy="2097289"/>
          </a:xfrm>
          <a:prstGeom prst="rect">
            <a:avLst/>
          </a:prstGeom>
        </p:spPr>
      </p:pic>
    </p:spTree>
    <p:extLst>
      <p:ext uri="{BB962C8B-B14F-4D97-AF65-F5344CB8AC3E}">
        <p14:creationId xmlns:p14="http://schemas.microsoft.com/office/powerpoint/2010/main" val="364060473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3"/>
          <p:cNvSpPr txBox="1">
            <a:spLocks noChangeArrowheads="1"/>
          </p:cNvSpPr>
          <p:nvPr/>
        </p:nvSpPr>
        <p:spPr>
          <a:xfrm>
            <a:off x="193918" y="1023286"/>
            <a:ext cx="8862376" cy="5091066"/>
          </a:xfrm>
          <a:prstGeom prst="rect">
            <a:avLst/>
          </a:prstGeom>
          <a:noFill/>
          <a:ln/>
        </p:spPr>
        <p:txBody>
          <a:bodyPr lIns="98715" tIns="49357" rIns="98715" bIns="49357"/>
          <a:lstStyle/>
          <a:p>
            <a:r>
              <a:rPr lang="en-SG" sz="1000" b="1" dirty="0"/>
              <a:t>Important Information</a:t>
            </a:r>
            <a:endParaRPr lang="en-US" sz="1000" dirty="0"/>
          </a:p>
          <a:p>
            <a:r>
              <a:rPr lang="en-SG" sz="700" dirty="0"/>
              <a:t>This publication has been prepared by Mizuho Bank, Ltd. (“Mizuho”) and represents the views of the author.  It has not been prepared by an independent research department and it has not been prepared in accordance with legal requirements in any country or jurisdiction designed to promote the independence of investment research and is not subject to any prohibition on dealing ahead of the dissemination of investment research. </a:t>
            </a:r>
          </a:p>
          <a:p>
            <a:endParaRPr lang="en-US" sz="1700" dirty="0"/>
          </a:p>
          <a:p>
            <a:r>
              <a:rPr lang="en-SG" sz="1000" b="1" dirty="0"/>
              <a:t>Disclaimer</a:t>
            </a:r>
            <a:endParaRPr lang="en-US" sz="1000" dirty="0"/>
          </a:p>
          <a:p>
            <a:r>
              <a:rPr lang="en-SG" sz="700" dirty="0"/>
              <a:t>Unless otherwise stated, all views or opinions herein are solely those of the author(s) as of the date of this publication and are not to be relied upon as authoritative or taken in substitution for the exercise of judgement by any recipient, and are subject to change without notice. </a:t>
            </a:r>
            <a:endParaRPr lang="en-US" sz="700" dirty="0"/>
          </a:p>
          <a:p>
            <a:r>
              <a:rPr lang="en-SG" sz="700" dirty="0"/>
              <a:t>This publication has been prepared by Mizuho solely from publicly available information. Information contained herein and the data underlying it have been obtained from, or based upon, sources believed by us to be reliable, but no assurance can be given that the information, data or any computations based thereon are accurate or complete. This publication provides general background information only. It is information in summary form and does not purport to be complete</a:t>
            </a:r>
            <a:r>
              <a:rPr lang="en-SG" sz="700" b="1" dirty="0"/>
              <a:t>. </a:t>
            </a:r>
            <a:r>
              <a:rPr lang="en-SG" sz="700" dirty="0"/>
              <a:t>This publication has been prepared for information purposes only and is not intended by Mizuho or its affiliates to constitute investment, legal, accounting, tax or other advice of any kind and all recipients of this publication are advised to contact independent advisors in order to evaluate the publication, including, without limitation, the suitability of any security, commodity, futures contract or instrument or related derivative (hereinafter, a “financial instrument”), product or strategy herein described. This publication is not intended to be relied upon as advice to investors or potential investors and does not take into account investment objectives, financial situation or needs of any particular investor. It is not intended for persons who are Retail Clients within the meaning of the United Kingdom’s Financial Conduct Authority rules nor for persons who are restricted in accordance with US, Japanese, Singapore or any other applicable securities laws.</a:t>
            </a:r>
            <a:endParaRPr lang="en-US" sz="700" dirty="0"/>
          </a:p>
          <a:p>
            <a:r>
              <a:rPr lang="en-SG" sz="700" dirty="0"/>
              <a:t>This publication has been prepared for information purposes only and is not intended by Mizuho to market any financial instrument, product or service or serve as a recommendation to take or refrain from taking any particular course of action or participate in any trading or other strategy. This publication is not an offer to buy or sell or a solicitation of any offer to buy or sell any security or any of the assets, businesses or undertakings described herein, or any other financial instrument, nor is it an offer to participate in any trading or other strategy, nor a disclosure document under applicable laws, rules, regulations or guidelines. Nothing contained herein is in any way intended by Mizuho or its affiliates to offer, solicit and/or market any financial instrument, product or service, or to act as any inducement to enter into any contract or commitment whatsoever.  Neither the author, Mizuho nor any affiliate accepts any liability whatsoever with respect to the use of this publication or its contents </a:t>
            </a:r>
            <a:r>
              <a:rPr lang="en-US" sz="700" dirty="0"/>
              <a:t>or for any errors or omissions herein</a:t>
            </a:r>
            <a:r>
              <a:rPr lang="en-SG" sz="700" dirty="0"/>
              <a:t>.</a:t>
            </a:r>
            <a:endParaRPr lang="en-US" sz="700" dirty="0"/>
          </a:p>
          <a:p>
            <a:r>
              <a:rPr lang="en-SG" sz="700" dirty="0"/>
              <a:t>Mizuho and its affiliates, connected companies, employees or clients may take the other side of any order by you, enter into transactions contrary to any recommendations contained herein or have positions or make markets or act as principal or agent in transactions in any securities mentioned herein or derivative transactions relating thereto or perform or seek financial or advisory services for the issuers of those securities or financial instruments.</a:t>
            </a:r>
            <a:endParaRPr lang="en-US" sz="700" dirty="0"/>
          </a:p>
          <a:p>
            <a:r>
              <a:rPr lang="en-SG" sz="700" dirty="0"/>
              <a:t>All of the information contained in this publication is subject to further modification without prior notice and any and all opinions, forecasts, projections or forward-looking statements contained herein shall not be relied upon as facts nor relied upon as any indication of future results. Opinions stated in this publication are subject to change without notice. Future results may materially vary from such opinions, forecasts, projections or forward-looking statements. The information contained in this publication may not be current due to, among other things, changes in the financial markets or economic environment. </a:t>
            </a:r>
            <a:r>
              <a:rPr lang="en-US" sz="700" dirty="0"/>
              <a:t>Mizuho has no obligation to update any information contained in this publication. </a:t>
            </a:r>
            <a:r>
              <a:rPr lang="en-SG" sz="700" dirty="0"/>
              <a:t>Past performance is not indicative of future performance. </a:t>
            </a:r>
            <a:endParaRPr lang="en-US" sz="700" dirty="0"/>
          </a:p>
          <a:p>
            <a:r>
              <a:rPr lang="en-US" sz="700" dirty="0"/>
              <a:t>This is a strictly privileged and confidential publication. This publication contains information addressed only to a specific individual and is not intended for distribution to, or use by, any person other than the named addressee or any person or entity in any jurisdiction or country where such distribution or use would be contrary to law or regulation. Save with Mizuho’s prior written consent, you may not disclose, divulge, reproduce or furnish any information contained herein to any other party. Please notify the sender immediately if you have mistakenly received this publication.</a:t>
            </a:r>
          </a:p>
          <a:p>
            <a:r>
              <a:rPr lang="en-SG" sz="700" b="1" dirty="0"/>
              <a:t>Singapore</a:t>
            </a:r>
            <a:r>
              <a:rPr lang="en-SG" sz="700" dirty="0"/>
              <a:t>: Mizuho is licensed as a bank under the Banking Act (Chapter 19) of Singapore, and is regulated by the Monetary Authority of Singapore.</a:t>
            </a:r>
            <a:endParaRPr lang="en-US" sz="700" dirty="0"/>
          </a:p>
          <a:p>
            <a:r>
              <a:rPr lang="en-SG" sz="700" b="1" dirty="0"/>
              <a:t>Japan: </a:t>
            </a:r>
            <a:r>
              <a:rPr lang="en-SG" sz="700" dirty="0"/>
              <a:t>Mizuho is authorised and regulated by the Financial Services Agency of Japan.</a:t>
            </a:r>
            <a:endParaRPr lang="en-US" sz="700" dirty="0"/>
          </a:p>
          <a:p>
            <a:r>
              <a:rPr lang="en-SG" sz="700" b="1" dirty="0"/>
              <a:t>United Kingdom / European Economic Area: </a:t>
            </a:r>
            <a:r>
              <a:rPr lang="en-SG" sz="700" dirty="0"/>
              <a:t>In the UK, Mizuho is authorised by the Prudential Regulation Authority and subject to regulation by the Financial Conduct Authority and limited regulation by the Prudential Regulation Authority. Details about the extent of MHBK's regulation by the Prudential Regulation Authority are available upon request. This publication may also be distributed by Mizuho International plc (“MHI”). MHI is authorised by the Prudential Regulation Authority and regulated by the Financial Conduct Authority and the Prudential Regulation Authority.</a:t>
            </a:r>
            <a:endParaRPr lang="en-US" sz="700" dirty="0"/>
          </a:p>
          <a:p>
            <a:r>
              <a:rPr lang="en-SG" sz="700" b="1" dirty="0"/>
              <a:t>United States: </a:t>
            </a:r>
            <a:r>
              <a:rPr lang="en-SG" sz="700" dirty="0"/>
              <a:t>This publication is not a “research report” as defined in Commodity Futures Trading Commission (“CFTC”) Regulations 1.71 and 23.605. The content of publications distributed by Mizuho Securities USA Inc. (“MSUSA”) is the responsibility of MSUSA. The content of publications distributed directly to US customers by Mizuho is the responsibility of Mizuho. US investors must effect any order for a security that is the subject of this report through MSUSA. </a:t>
            </a:r>
            <a:endParaRPr lang="en-US" sz="700" dirty="0"/>
          </a:p>
          <a:p>
            <a:r>
              <a:rPr lang="en-SG" sz="700" dirty="0"/>
              <a:t>© 2014 Mizuho Bank Ltd. </a:t>
            </a:r>
            <a:endParaRPr lang="en-US" sz="700" dirty="0"/>
          </a:p>
          <a:p>
            <a:pPr marL="370179" indent="-370179">
              <a:spcBef>
                <a:spcPct val="20000"/>
              </a:spcBef>
              <a:buFont typeface="Arial" pitchFamily="34" charset="0"/>
              <a:buChar char="•"/>
              <a:defRPr/>
            </a:pPr>
            <a:endParaRPr kumimoji="1" lang="en-US" altLang="ja-JP" sz="1700" dirty="0">
              <a:latin typeface="Arial" pitchFamily="34" charset="0"/>
              <a:cs typeface="Arial" pitchFamily="34" charset="0"/>
            </a:endParaRPr>
          </a:p>
        </p:txBody>
      </p:sp>
      <p:sp>
        <p:nvSpPr>
          <p:cNvPr id="4" name="Title 1"/>
          <p:cNvSpPr>
            <a:spLocks noGrp="1"/>
          </p:cNvSpPr>
          <p:nvPr>
            <p:ph type="title"/>
          </p:nvPr>
        </p:nvSpPr>
        <p:spPr>
          <a:xfrm>
            <a:off x="320792" y="0"/>
            <a:ext cx="8500990" cy="796473"/>
          </a:xfrm>
        </p:spPr>
        <p:txBody>
          <a:bodyPr/>
          <a:lstStyle/>
          <a:p>
            <a:r>
              <a:rPr lang="en-US" dirty="0">
                <a:latin typeface="+mj-lt"/>
              </a:rPr>
              <a:t>Disclaimer</a:t>
            </a:r>
          </a:p>
        </p:txBody>
      </p:sp>
    </p:spTree>
    <p:extLst>
      <p:ext uri="{BB962C8B-B14F-4D97-AF65-F5344CB8AC3E}">
        <p14:creationId xmlns:p14="http://schemas.microsoft.com/office/powerpoint/2010/main" val="352385054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1800" kern="100" dirty="0">
                <a:ea typeface="MS Mincho" panose="02020609040205080304" pitchFamily="49" charset="-128"/>
              </a:rPr>
              <a:t>FX: TWD –</a:t>
            </a:r>
            <a:r>
              <a:rPr lang="en-US" sz="1800" dirty="0">
                <a:solidFill>
                  <a:srgbClr val="0000FF"/>
                </a:solidFill>
              </a:rPr>
              <a:t> </a:t>
            </a:r>
            <a:r>
              <a:rPr lang="en-US" sz="1800" dirty="0" smtClean="0">
                <a:solidFill>
                  <a:srgbClr val="0000FF"/>
                </a:solidFill>
              </a:rPr>
              <a:t> FX Peaks and Semiconductor Bottoms</a:t>
            </a:r>
            <a:endParaRPr lang="en-US" sz="1800" dirty="0">
              <a:solidFill>
                <a:srgbClr val="0000FF"/>
              </a:solidFill>
            </a:endParaRPr>
          </a:p>
        </p:txBody>
      </p:sp>
      <p:sp>
        <p:nvSpPr>
          <p:cNvPr id="10" name="Rectangle 9">
            <a:extLst>
              <a:ext uri="{FF2B5EF4-FFF2-40B4-BE49-F238E27FC236}">
                <a16:creationId xmlns:a16="http://schemas.microsoft.com/office/drawing/2014/main" id="{3D0BBEAB-9BCA-9A0A-6F88-C3D471F1BFCC}"/>
              </a:ext>
            </a:extLst>
          </p:cNvPr>
          <p:cNvSpPr/>
          <p:nvPr/>
        </p:nvSpPr>
        <p:spPr>
          <a:xfrm>
            <a:off x="57046" y="4000717"/>
            <a:ext cx="8907441" cy="2246769"/>
          </a:xfrm>
          <a:prstGeom prst="rect">
            <a:avLst/>
          </a:prstGeom>
          <a:noFill/>
        </p:spPr>
        <p:txBody>
          <a:bodyPr wrap="square">
            <a:spAutoFit/>
          </a:bodyPr>
          <a:lstStyle/>
          <a:p>
            <a:pPr marL="285750" lvl="0" indent="-285750" algn="just">
              <a:buFontTx/>
              <a:buChar char="-"/>
            </a:pPr>
            <a:r>
              <a:rPr lang="en-US" sz="1400" dirty="0" smtClean="0">
                <a:solidFill>
                  <a:srgbClr val="000000"/>
                </a:solidFill>
                <a:latin typeface="Book Antiqua" panose="02040602050305030304" pitchFamily="18" charset="0"/>
              </a:rPr>
              <a:t>At the margin, TWD weakness had been accentuated by the very substantial pandemic gains. </a:t>
            </a:r>
          </a:p>
          <a:p>
            <a:pPr marL="285750" lvl="0" indent="-285750" algn="just">
              <a:buFontTx/>
              <a:buChar char="-"/>
            </a:pPr>
            <a:endParaRPr lang="en-US" sz="1400" dirty="0">
              <a:solidFill>
                <a:srgbClr val="000000"/>
              </a:solidFill>
              <a:latin typeface="Book Antiqua" panose="02040602050305030304" pitchFamily="18" charset="0"/>
            </a:endParaRPr>
          </a:p>
          <a:p>
            <a:pPr marL="285750" lvl="0" indent="-285750" algn="just">
              <a:buFontTx/>
              <a:buChar char="-"/>
            </a:pPr>
            <a:r>
              <a:rPr lang="en-US" sz="1400" dirty="0" smtClean="0">
                <a:solidFill>
                  <a:srgbClr val="000000"/>
                </a:solidFill>
                <a:latin typeface="Book Antiqua" panose="02040602050305030304" pitchFamily="18" charset="0"/>
              </a:rPr>
              <a:t>The fact is </a:t>
            </a:r>
            <a:r>
              <a:rPr lang="en-US" sz="1400" dirty="0">
                <a:solidFill>
                  <a:srgbClr val="000000"/>
                </a:solidFill>
                <a:latin typeface="Book Antiqua" panose="02040602050305030304" pitchFamily="18" charset="0"/>
              </a:rPr>
              <a:t>c</a:t>
            </a:r>
            <a:r>
              <a:rPr lang="en-US" sz="1400" dirty="0" smtClean="0">
                <a:solidFill>
                  <a:srgbClr val="000000"/>
                </a:solidFill>
                <a:latin typeface="Book Antiqua" panose="02040602050305030304" pitchFamily="18" charset="0"/>
              </a:rPr>
              <a:t>urrent levels are just slightly worse off 2019 levels in a period of trade wars amid US China tensions. Global supply chain tensions over semiconductor have certainly not retreated. </a:t>
            </a:r>
          </a:p>
          <a:p>
            <a:pPr marL="285750" lvl="0" indent="-285750" algn="just">
              <a:buFontTx/>
              <a:buChar char="-"/>
            </a:pPr>
            <a:endParaRPr lang="en-US" sz="1400" dirty="0">
              <a:solidFill>
                <a:srgbClr val="000000"/>
              </a:solidFill>
              <a:latin typeface="Book Antiqua" panose="02040602050305030304" pitchFamily="18" charset="0"/>
            </a:endParaRPr>
          </a:p>
          <a:p>
            <a:pPr marL="285750" lvl="0" indent="-285750" algn="just">
              <a:buFontTx/>
              <a:buChar char="-"/>
            </a:pPr>
            <a:r>
              <a:rPr lang="en-US" sz="1400" dirty="0" smtClean="0">
                <a:solidFill>
                  <a:srgbClr val="000000"/>
                </a:solidFill>
                <a:latin typeface="Book Antiqua" panose="02040602050305030304" pitchFamily="18" charset="0"/>
              </a:rPr>
              <a:t>Nonetheless, the </a:t>
            </a:r>
            <a:r>
              <a:rPr lang="en-US" sz="1400" b="1" dirty="0" smtClean="0">
                <a:solidFill>
                  <a:srgbClr val="000000"/>
                </a:solidFill>
                <a:latin typeface="Book Antiqua" panose="02040602050305030304" pitchFamily="18" charset="0"/>
              </a:rPr>
              <a:t>semiconductor sector cycle appears to have bottomed</a:t>
            </a:r>
            <a:r>
              <a:rPr lang="en-US" sz="1400" dirty="0" smtClean="0">
                <a:solidFill>
                  <a:srgbClr val="000000"/>
                </a:solidFill>
                <a:latin typeface="Book Antiqua" panose="02040602050305030304" pitchFamily="18" charset="0"/>
              </a:rPr>
              <a:t>.</a:t>
            </a:r>
            <a:r>
              <a:rPr lang="en-US" sz="1400" dirty="0">
                <a:solidFill>
                  <a:srgbClr val="000000"/>
                </a:solidFill>
                <a:latin typeface="Book Antiqua" panose="02040602050305030304" pitchFamily="18" charset="0"/>
              </a:rPr>
              <a:t> Five consecutive quarters of </a:t>
            </a:r>
            <a:r>
              <a:rPr lang="en-US" sz="1400" dirty="0" smtClean="0">
                <a:solidFill>
                  <a:srgbClr val="000000"/>
                </a:solidFill>
                <a:latin typeface="Book Antiqua" panose="02040602050305030304" pitchFamily="18" charset="0"/>
              </a:rPr>
              <a:t>(economy wide) inventory </a:t>
            </a:r>
            <a:r>
              <a:rPr lang="en-US" sz="1400" dirty="0">
                <a:solidFill>
                  <a:srgbClr val="000000"/>
                </a:solidFill>
                <a:latin typeface="Book Antiqua" panose="02040602050305030304" pitchFamily="18" charset="0"/>
              </a:rPr>
              <a:t>drawdown underscores the caution in private sector but also imply </a:t>
            </a:r>
            <a:r>
              <a:rPr lang="en-US" sz="1400" b="1" dirty="0">
                <a:solidFill>
                  <a:srgbClr val="000000"/>
                </a:solidFill>
                <a:latin typeface="Book Antiqua" panose="02040602050305030304" pitchFamily="18" charset="0"/>
              </a:rPr>
              <a:t>impending need to increase production</a:t>
            </a:r>
            <a:r>
              <a:rPr lang="en-US" sz="1400" dirty="0">
                <a:solidFill>
                  <a:srgbClr val="000000"/>
                </a:solidFill>
                <a:latin typeface="Book Antiqua" panose="02040602050305030304" pitchFamily="18" charset="0"/>
              </a:rPr>
              <a:t> if history holds</a:t>
            </a:r>
            <a:r>
              <a:rPr lang="en-US" sz="1400" dirty="0" smtClean="0">
                <a:solidFill>
                  <a:srgbClr val="000000"/>
                </a:solidFill>
                <a:latin typeface="Book Antiqua" panose="02040602050305030304" pitchFamily="18" charset="0"/>
              </a:rPr>
              <a:t>. Current account surplus recovery backstops the TWD.</a:t>
            </a:r>
          </a:p>
          <a:p>
            <a:pPr marL="285750" lvl="0" indent="-285750" algn="just">
              <a:buFontTx/>
              <a:buChar char="-"/>
            </a:pPr>
            <a:endParaRPr lang="en-US" sz="1400" b="1" dirty="0" smtClean="0">
              <a:solidFill>
                <a:srgbClr val="000000"/>
              </a:solidFill>
              <a:latin typeface="Book Antiqua" panose="02040602050305030304" pitchFamily="18" charset="0"/>
            </a:endParaRPr>
          </a:p>
          <a:p>
            <a:pPr marL="285750" lvl="0" indent="-285750" algn="just">
              <a:buFontTx/>
              <a:buChar char="-"/>
            </a:pPr>
            <a:r>
              <a:rPr lang="en-US" sz="1400" dirty="0" smtClean="0">
                <a:solidFill>
                  <a:srgbClr val="000000"/>
                </a:solidFill>
                <a:latin typeface="Book Antiqua" panose="02040602050305030304" pitchFamily="18" charset="0"/>
              </a:rPr>
              <a:t>On balance, TWD looks set for a modest but bumpy recovery path. </a:t>
            </a:r>
          </a:p>
        </p:txBody>
      </p:sp>
      <p:pic>
        <p:nvPicPr>
          <p:cNvPr id="7" name="Picture 6"/>
          <p:cNvPicPr>
            <a:picLocks noChangeAspect="1"/>
          </p:cNvPicPr>
          <p:nvPr/>
        </p:nvPicPr>
        <p:blipFill>
          <a:blip r:embed="rId3"/>
          <a:stretch>
            <a:fillRect/>
          </a:stretch>
        </p:blipFill>
        <p:spPr>
          <a:xfrm>
            <a:off x="5761" y="847091"/>
            <a:ext cx="4565526" cy="3064574"/>
          </a:xfrm>
          <a:prstGeom prst="rect">
            <a:avLst/>
          </a:prstGeom>
        </p:spPr>
      </p:pic>
      <p:pic>
        <p:nvPicPr>
          <p:cNvPr id="3" name="Picture 2"/>
          <p:cNvPicPr>
            <a:picLocks noChangeAspect="1"/>
          </p:cNvPicPr>
          <p:nvPr/>
        </p:nvPicPr>
        <p:blipFill>
          <a:blip r:embed="rId4"/>
          <a:stretch>
            <a:fillRect/>
          </a:stretch>
        </p:blipFill>
        <p:spPr>
          <a:xfrm>
            <a:off x="4579938" y="875341"/>
            <a:ext cx="4519143" cy="3036324"/>
          </a:xfrm>
          <a:prstGeom prst="rect">
            <a:avLst/>
          </a:prstGeom>
        </p:spPr>
      </p:pic>
    </p:spTree>
    <p:extLst>
      <p:ext uri="{BB962C8B-B14F-4D97-AF65-F5344CB8AC3E}">
        <p14:creationId xmlns:p14="http://schemas.microsoft.com/office/powerpoint/2010/main" val="322316391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1800" kern="100" dirty="0">
                <a:ea typeface="MS Mincho" panose="02020609040205080304" pitchFamily="49" charset="-128"/>
              </a:rPr>
              <a:t>FX: TWD –</a:t>
            </a:r>
            <a:r>
              <a:rPr lang="en-US" sz="1800" dirty="0">
                <a:solidFill>
                  <a:srgbClr val="0000FF"/>
                </a:solidFill>
              </a:rPr>
              <a:t> FX Peaks and Semiconductor Bottoms</a:t>
            </a:r>
          </a:p>
        </p:txBody>
      </p:sp>
      <p:sp>
        <p:nvSpPr>
          <p:cNvPr id="7" name="Rectangle 6">
            <a:extLst>
              <a:ext uri="{FF2B5EF4-FFF2-40B4-BE49-F238E27FC236}">
                <a16:creationId xmlns:a16="http://schemas.microsoft.com/office/drawing/2014/main" id="{3D0BBEAB-9BCA-9A0A-6F88-C3D471F1BFCC}"/>
              </a:ext>
            </a:extLst>
          </p:cNvPr>
          <p:cNvSpPr/>
          <p:nvPr/>
        </p:nvSpPr>
        <p:spPr>
          <a:xfrm>
            <a:off x="163752" y="4162523"/>
            <a:ext cx="8658030" cy="2462213"/>
          </a:xfrm>
          <a:prstGeom prst="rect">
            <a:avLst/>
          </a:prstGeom>
          <a:noFill/>
        </p:spPr>
        <p:txBody>
          <a:bodyPr wrap="square">
            <a:spAutoFit/>
          </a:bodyPr>
          <a:lstStyle/>
          <a:p>
            <a:pPr marL="285750" lvl="0" indent="-285750" algn="just">
              <a:buFontTx/>
              <a:buChar char="-"/>
            </a:pPr>
            <a:r>
              <a:rPr lang="en-US" sz="1400" dirty="0">
                <a:solidFill>
                  <a:srgbClr val="000000"/>
                </a:solidFill>
                <a:latin typeface="Book Antiqua" panose="02040602050305030304" pitchFamily="18" charset="0"/>
              </a:rPr>
              <a:t>Semiconductor </a:t>
            </a:r>
            <a:r>
              <a:rPr lang="en-US" sz="1400" dirty="0" smtClean="0">
                <a:solidFill>
                  <a:srgbClr val="000000"/>
                </a:solidFill>
                <a:latin typeface="Book Antiqua" panose="02040602050305030304" pitchFamily="18" charset="0"/>
              </a:rPr>
              <a:t>sector continues to aid growth and export revenue recovery especially as terms of trade improves. </a:t>
            </a:r>
          </a:p>
          <a:p>
            <a:pPr marL="285750" lvl="0" indent="-285750" algn="just">
              <a:buFontTx/>
              <a:buChar char="-"/>
            </a:pPr>
            <a:endParaRPr lang="en-US" sz="1400" dirty="0">
              <a:solidFill>
                <a:srgbClr val="000000"/>
              </a:solidFill>
              <a:latin typeface="Book Antiqua" panose="02040602050305030304" pitchFamily="18" charset="0"/>
            </a:endParaRPr>
          </a:p>
          <a:p>
            <a:pPr marL="285750" lvl="0" indent="-285750" algn="just">
              <a:buFontTx/>
              <a:buChar char="-"/>
            </a:pPr>
            <a:r>
              <a:rPr lang="en-US" sz="1400" dirty="0" smtClean="0">
                <a:solidFill>
                  <a:srgbClr val="000000"/>
                </a:solidFill>
                <a:latin typeface="Book Antiqua" panose="02040602050305030304" pitchFamily="18" charset="0"/>
              </a:rPr>
              <a:t>Given persistent Middle East tensions, </a:t>
            </a:r>
            <a:r>
              <a:rPr lang="en-US" sz="1400" b="1" dirty="0" smtClean="0">
                <a:solidFill>
                  <a:srgbClr val="000000"/>
                </a:solidFill>
                <a:latin typeface="Book Antiqua" panose="02040602050305030304" pitchFamily="18" charset="0"/>
              </a:rPr>
              <a:t>oil prices continue to be a potential risk factor which could delay the TWD recovery. </a:t>
            </a:r>
          </a:p>
          <a:p>
            <a:pPr marL="285750" lvl="0" indent="-285750" algn="just">
              <a:buFontTx/>
              <a:buChar char="-"/>
            </a:pPr>
            <a:endParaRPr lang="en-US" sz="1400" b="1" dirty="0">
              <a:solidFill>
                <a:srgbClr val="000000"/>
              </a:solidFill>
              <a:latin typeface="Book Antiqua" panose="02040602050305030304" pitchFamily="18" charset="0"/>
            </a:endParaRPr>
          </a:p>
          <a:p>
            <a:pPr marL="285750" indent="-285750" algn="just">
              <a:buFontTx/>
              <a:buChar char="-"/>
            </a:pPr>
            <a:r>
              <a:rPr lang="en-US" sz="1400" dirty="0">
                <a:solidFill>
                  <a:srgbClr val="000000"/>
                </a:solidFill>
                <a:latin typeface="Book Antiqua" panose="02040602050305030304" pitchFamily="18" charset="0"/>
              </a:rPr>
              <a:t>DPP Election win maintains status quo which also keeps in place economic pressures from </a:t>
            </a:r>
            <a:r>
              <a:rPr lang="en-US" sz="1400" dirty="0" smtClean="0">
                <a:solidFill>
                  <a:srgbClr val="000000"/>
                </a:solidFill>
                <a:latin typeface="Book Antiqua" panose="02040602050305030304" pitchFamily="18" charset="0"/>
              </a:rPr>
              <a:t>China. Domestically, the loss of a legislative majority impedes policy making. On the external front, the lack of reciprocity from Beijing on allowing Chinese tourists into Taiwan restrains a fuller recovery of the tourism sector.  </a:t>
            </a:r>
            <a:endParaRPr lang="en-US" sz="1400" dirty="0">
              <a:solidFill>
                <a:srgbClr val="000000"/>
              </a:solidFill>
              <a:latin typeface="Book Antiqua" panose="02040602050305030304" pitchFamily="18" charset="0"/>
            </a:endParaRPr>
          </a:p>
          <a:p>
            <a:pPr marL="285750" lvl="0" indent="-285750" algn="just">
              <a:buFontTx/>
              <a:buChar char="-"/>
            </a:pPr>
            <a:endParaRPr lang="en-US" sz="1400" b="1" dirty="0">
              <a:solidFill>
                <a:srgbClr val="000000"/>
              </a:solidFill>
              <a:latin typeface="Book Antiqua" panose="02040602050305030304" pitchFamily="18" charset="0"/>
            </a:endParaRPr>
          </a:p>
        </p:txBody>
      </p:sp>
      <p:pic>
        <p:nvPicPr>
          <p:cNvPr id="10" name="Picture 9"/>
          <p:cNvPicPr>
            <a:picLocks noChangeAspect="1"/>
          </p:cNvPicPr>
          <p:nvPr/>
        </p:nvPicPr>
        <p:blipFill>
          <a:blip r:embed="rId3"/>
          <a:stretch>
            <a:fillRect/>
          </a:stretch>
        </p:blipFill>
        <p:spPr>
          <a:xfrm>
            <a:off x="107504" y="832556"/>
            <a:ext cx="4667496" cy="3329967"/>
          </a:xfrm>
          <a:prstGeom prst="rect">
            <a:avLst/>
          </a:prstGeom>
        </p:spPr>
      </p:pic>
      <p:pic>
        <p:nvPicPr>
          <p:cNvPr id="8" name="Picture 7"/>
          <p:cNvPicPr>
            <a:picLocks noChangeAspect="1"/>
          </p:cNvPicPr>
          <p:nvPr/>
        </p:nvPicPr>
        <p:blipFill>
          <a:blip r:embed="rId4"/>
          <a:stretch>
            <a:fillRect/>
          </a:stretch>
        </p:blipFill>
        <p:spPr>
          <a:xfrm>
            <a:off x="4860032" y="832592"/>
            <a:ext cx="4216468" cy="2812432"/>
          </a:xfrm>
          <a:prstGeom prst="rect">
            <a:avLst/>
          </a:prstGeom>
        </p:spPr>
      </p:pic>
    </p:spTree>
    <p:extLst>
      <p:ext uri="{BB962C8B-B14F-4D97-AF65-F5344CB8AC3E}">
        <p14:creationId xmlns:p14="http://schemas.microsoft.com/office/powerpoint/2010/main" val="171912830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altLang="ja-JP" sz="1800" dirty="0" smtClean="0">
                <a:solidFill>
                  <a:schemeClr val="tx1"/>
                </a:solidFill>
                <a:cs typeface="Times New Roman" pitchFamily="18" charset="0"/>
              </a:rPr>
              <a:t>History is Not on the Side of “Immaculate” Soft-Landing; regardless of US Exceptionalism</a:t>
            </a:r>
            <a:endParaRPr lang="en-US" sz="1800" i="1" dirty="0">
              <a:solidFill>
                <a:srgbClr val="C00000"/>
              </a:solidFill>
            </a:endParaRPr>
          </a:p>
        </p:txBody>
      </p:sp>
      <p:pic>
        <p:nvPicPr>
          <p:cNvPr id="5" name="Picture 4">
            <a:extLst>
              <a:ext uri="{FF2B5EF4-FFF2-40B4-BE49-F238E27FC236}">
                <a16:creationId xmlns:a16="http://schemas.microsoft.com/office/drawing/2014/main" id="{BFA0EE9D-ED1C-E8DB-F287-26AFA8CE8F9A}"/>
              </a:ext>
            </a:extLst>
          </p:cNvPr>
          <p:cNvPicPr>
            <a:picLocks noChangeAspect="1"/>
          </p:cNvPicPr>
          <p:nvPr/>
        </p:nvPicPr>
        <p:blipFill>
          <a:blip r:embed="rId3"/>
          <a:stretch>
            <a:fillRect/>
          </a:stretch>
        </p:blipFill>
        <p:spPr>
          <a:xfrm>
            <a:off x="395536" y="905190"/>
            <a:ext cx="8280920" cy="5476138"/>
          </a:xfrm>
          <a:prstGeom prst="rect">
            <a:avLst/>
          </a:prstGeom>
        </p:spPr>
      </p:pic>
    </p:spTree>
    <p:extLst>
      <p:ext uri="{BB962C8B-B14F-4D97-AF65-F5344CB8AC3E}">
        <p14:creationId xmlns:p14="http://schemas.microsoft.com/office/powerpoint/2010/main" val="215193465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1800" dirty="0" smtClean="0">
                <a:solidFill>
                  <a:schemeClr val="tx2">
                    <a:lumMod val="60000"/>
                    <a:lumOff val="40000"/>
                  </a:schemeClr>
                </a:solidFill>
              </a:rPr>
              <a:t>Trump 2.0 (US Elections)</a:t>
            </a:r>
            <a:r>
              <a:rPr lang="en-US" sz="1800" dirty="0" smtClean="0">
                <a:solidFill>
                  <a:schemeClr val="tx1"/>
                </a:solidFill>
              </a:rPr>
              <a:t>: </a:t>
            </a:r>
            <a:r>
              <a:rPr lang="en-US" sz="1800" dirty="0">
                <a:solidFill>
                  <a:srgbClr val="C00000"/>
                </a:solidFill>
              </a:rPr>
              <a:t>Bracing </a:t>
            </a:r>
            <a:r>
              <a:rPr lang="en-US" sz="1800" dirty="0" smtClean="0">
                <a:solidFill>
                  <a:srgbClr val="C00000"/>
                </a:solidFill>
              </a:rPr>
              <a:t>for Geo-economic Blows</a:t>
            </a:r>
            <a:endParaRPr lang="en-US" sz="1600" b="0" i="1" dirty="0">
              <a:solidFill>
                <a:srgbClr val="0070C0"/>
              </a:solidFill>
            </a:endParaRPr>
          </a:p>
        </p:txBody>
      </p:sp>
      <p:graphicFrame>
        <p:nvGraphicFramePr>
          <p:cNvPr id="3" name="Diagram 2"/>
          <p:cNvGraphicFramePr/>
          <p:nvPr>
            <p:extLst/>
          </p:nvPr>
        </p:nvGraphicFramePr>
        <p:xfrm>
          <a:off x="107504" y="847764"/>
          <a:ext cx="8928992" cy="567758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4" name="Diagram 3">
            <a:extLst>
              <a:ext uri="{FF2B5EF4-FFF2-40B4-BE49-F238E27FC236}">
                <a16:creationId xmlns:a16="http://schemas.microsoft.com/office/drawing/2014/main" id="{CD5494EE-52B4-2E55-CB5C-77B82DDC2F53}"/>
              </a:ext>
            </a:extLst>
          </p:cNvPr>
          <p:cNvGraphicFramePr/>
          <p:nvPr>
            <p:extLst/>
          </p:nvPr>
        </p:nvGraphicFramePr>
        <p:xfrm>
          <a:off x="6156176" y="764703"/>
          <a:ext cx="3256456" cy="3084569"/>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cxnSp>
        <p:nvCxnSpPr>
          <p:cNvPr id="6" name="Straight Arrow Connector 5">
            <a:extLst>
              <a:ext uri="{FF2B5EF4-FFF2-40B4-BE49-F238E27FC236}">
                <a16:creationId xmlns:a16="http://schemas.microsoft.com/office/drawing/2014/main" id="{9210B6E1-919D-C96B-7B38-84FC57C9E29C}"/>
              </a:ext>
            </a:extLst>
          </p:cNvPr>
          <p:cNvCxnSpPr>
            <a:cxnSpLocks/>
          </p:cNvCxnSpPr>
          <p:nvPr/>
        </p:nvCxnSpPr>
        <p:spPr>
          <a:xfrm>
            <a:off x="6012160" y="980728"/>
            <a:ext cx="1924477" cy="200002"/>
          </a:xfrm>
          <a:prstGeom prst="straightConnector1">
            <a:avLst/>
          </a:prstGeom>
          <a:ln w="15875">
            <a:solidFill>
              <a:schemeClr val="accent4">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8" name="Straight Arrow Connector 7">
            <a:extLst>
              <a:ext uri="{FF2B5EF4-FFF2-40B4-BE49-F238E27FC236}">
                <a16:creationId xmlns:a16="http://schemas.microsoft.com/office/drawing/2014/main" id="{5C8950B9-77F2-3BB0-C85F-45B46DD26288}"/>
              </a:ext>
            </a:extLst>
          </p:cNvPr>
          <p:cNvCxnSpPr>
            <a:cxnSpLocks/>
          </p:cNvCxnSpPr>
          <p:nvPr/>
        </p:nvCxnSpPr>
        <p:spPr>
          <a:xfrm flipV="1">
            <a:off x="5940152" y="1402672"/>
            <a:ext cx="1055452" cy="442152"/>
          </a:xfrm>
          <a:prstGeom prst="straightConnector1">
            <a:avLst/>
          </a:prstGeom>
          <a:ln w="15875">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7ED0E035-51EC-42A6-A466-DDF0A7A3B372}"/>
              </a:ext>
            </a:extLst>
          </p:cNvPr>
          <p:cNvCxnSpPr>
            <a:cxnSpLocks/>
          </p:cNvCxnSpPr>
          <p:nvPr/>
        </p:nvCxnSpPr>
        <p:spPr>
          <a:xfrm>
            <a:off x="7750088" y="1169762"/>
            <a:ext cx="88895" cy="525873"/>
          </a:xfrm>
          <a:prstGeom prst="straightConnector1">
            <a:avLst/>
          </a:prstGeom>
          <a:ln w="15875">
            <a:solidFill>
              <a:schemeClr val="accent4">
                <a:lumMod val="50000"/>
              </a:schemeClr>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a:extLst>
              <a:ext uri="{FF2B5EF4-FFF2-40B4-BE49-F238E27FC236}">
                <a16:creationId xmlns:a16="http://schemas.microsoft.com/office/drawing/2014/main" id="{936AA070-D6B6-5C8F-8ECA-CD5613D01C44}"/>
              </a:ext>
            </a:extLst>
          </p:cNvPr>
          <p:cNvCxnSpPr>
            <a:cxnSpLocks/>
          </p:cNvCxnSpPr>
          <p:nvPr/>
        </p:nvCxnSpPr>
        <p:spPr>
          <a:xfrm>
            <a:off x="6504823" y="1626238"/>
            <a:ext cx="1046636" cy="273097"/>
          </a:xfrm>
          <a:prstGeom prst="straightConnector1">
            <a:avLst/>
          </a:prstGeom>
          <a:ln w="15875">
            <a:solidFill>
              <a:srgbClr val="00B050"/>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24" name="Straight Arrow Connector 23">
            <a:extLst>
              <a:ext uri="{FF2B5EF4-FFF2-40B4-BE49-F238E27FC236}">
                <a16:creationId xmlns:a16="http://schemas.microsoft.com/office/drawing/2014/main" id="{2225DCC2-BF30-1EC5-59E7-9CD5D7A68B16}"/>
              </a:ext>
            </a:extLst>
          </p:cNvPr>
          <p:cNvCxnSpPr>
            <a:cxnSpLocks/>
          </p:cNvCxnSpPr>
          <p:nvPr/>
        </p:nvCxnSpPr>
        <p:spPr>
          <a:xfrm flipV="1">
            <a:off x="5956433" y="2007733"/>
            <a:ext cx="1567895" cy="813625"/>
          </a:xfrm>
          <a:prstGeom prst="straightConnector1">
            <a:avLst/>
          </a:prstGeom>
          <a:ln w="15875">
            <a:solidFill>
              <a:schemeClr val="accent5">
                <a:lumMod val="75000"/>
              </a:schemeClr>
            </a:solidFill>
            <a:prstDash val="solid"/>
            <a:tailEnd type="triangle"/>
          </a:ln>
        </p:spPr>
        <p:style>
          <a:lnRef idx="1">
            <a:schemeClr val="accent1"/>
          </a:lnRef>
          <a:fillRef idx="0">
            <a:schemeClr val="accent1"/>
          </a:fillRef>
          <a:effectRef idx="0">
            <a:schemeClr val="accent1"/>
          </a:effectRef>
          <a:fontRef idx="minor">
            <a:schemeClr val="tx1"/>
          </a:fontRef>
        </p:style>
      </p:cxnSp>
      <p:sp>
        <p:nvSpPr>
          <p:cNvPr id="26" name="Rectangle: Rounded Corners 25">
            <a:extLst>
              <a:ext uri="{FF2B5EF4-FFF2-40B4-BE49-F238E27FC236}">
                <a16:creationId xmlns:a16="http://schemas.microsoft.com/office/drawing/2014/main" id="{D7888DE4-F482-6D3B-7446-F6193D1CAA3E}"/>
              </a:ext>
            </a:extLst>
          </p:cNvPr>
          <p:cNvSpPr/>
          <p:nvPr/>
        </p:nvSpPr>
        <p:spPr>
          <a:xfrm>
            <a:off x="7308304" y="4293096"/>
            <a:ext cx="1584176" cy="864096"/>
          </a:xfrm>
          <a:prstGeom prst="round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dirty="0"/>
              <a:t>Higher Yields</a:t>
            </a:r>
            <a:endParaRPr lang="en-SG" dirty="0"/>
          </a:p>
        </p:txBody>
      </p:sp>
      <p:cxnSp>
        <p:nvCxnSpPr>
          <p:cNvPr id="36" name="Straight Arrow Connector 35">
            <a:extLst>
              <a:ext uri="{FF2B5EF4-FFF2-40B4-BE49-F238E27FC236}">
                <a16:creationId xmlns:a16="http://schemas.microsoft.com/office/drawing/2014/main" id="{1A6C873A-BF82-884F-F41C-FAB8EFF77438}"/>
              </a:ext>
            </a:extLst>
          </p:cNvPr>
          <p:cNvCxnSpPr>
            <a:cxnSpLocks/>
          </p:cNvCxnSpPr>
          <p:nvPr/>
        </p:nvCxnSpPr>
        <p:spPr>
          <a:xfrm>
            <a:off x="5957547" y="1336355"/>
            <a:ext cx="1350757" cy="3012727"/>
          </a:xfrm>
          <a:prstGeom prst="straightConnector1">
            <a:avLst/>
          </a:prstGeom>
          <a:ln w="15875">
            <a:solidFill>
              <a:schemeClr val="accent4">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38" name="Rectangle: Rounded Corners 37">
            <a:extLst>
              <a:ext uri="{FF2B5EF4-FFF2-40B4-BE49-F238E27FC236}">
                <a16:creationId xmlns:a16="http://schemas.microsoft.com/office/drawing/2014/main" id="{2989FDB5-AEAE-14E8-739B-A88645CD07D6}"/>
              </a:ext>
            </a:extLst>
          </p:cNvPr>
          <p:cNvSpPr/>
          <p:nvPr/>
        </p:nvSpPr>
        <p:spPr>
          <a:xfrm>
            <a:off x="7308304" y="5445224"/>
            <a:ext cx="1584176" cy="864096"/>
          </a:xfrm>
          <a:prstGeom prst="round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dirty="0"/>
              <a:t>Higher Term Premium</a:t>
            </a:r>
            <a:endParaRPr lang="en-SG" dirty="0"/>
          </a:p>
        </p:txBody>
      </p:sp>
      <p:sp>
        <p:nvSpPr>
          <p:cNvPr id="45" name="Rectangle: Rounded Corners 44">
            <a:extLst>
              <a:ext uri="{FF2B5EF4-FFF2-40B4-BE49-F238E27FC236}">
                <a16:creationId xmlns:a16="http://schemas.microsoft.com/office/drawing/2014/main" id="{8DB1203A-F311-78B9-C3C9-B3BDF7C23D60}"/>
              </a:ext>
            </a:extLst>
          </p:cNvPr>
          <p:cNvSpPr/>
          <p:nvPr/>
        </p:nvSpPr>
        <p:spPr>
          <a:xfrm rot="3982671">
            <a:off x="6022416" y="2912611"/>
            <a:ext cx="964814" cy="442924"/>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400" dirty="0"/>
              <a:t>Higher Inflation?</a:t>
            </a:r>
            <a:endParaRPr lang="en-SG" sz="1400" dirty="0"/>
          </a:p>
        </p:txBody>
      </p:sp>
      <p:cxnSp>
        <p:nvCxnSpPr>
          <p:cNvPr id="46" name="Straight Arrow Connector 45">
            <a:extLst>
              <a:ext uri="{FF2B5EF4-FFF2-40B4-BE49-F238E27FC236}">
                <a16:creationId xmlns:a16="http://schemas.microsoft.com/office/drawing/2014/main" id="{547B7DA1-981D-B71F-5C67-282E0767256E}"/>
              </a:ext>
            </a:extLst>
          </p:cNvPr>
          <p:cNvCxnSpPr>
            <a:cxnSpLocks/>
            <a:stCxn id="60" idx="1"/>
          </p:cNvCxnSpPr>
          <p:nvPr/>
        </p:nvCxnSpPr>
        <p:spPr>
          <a:xfrm flipV="1">
            <a:off x="6336360" y="5013176"/>
            <a:ext cx="971944" cy="409267"/>
          </a:xfrm>
          <a:prstGeom prst="straightConnector1">
            <a:avLst/>
          </a:prstGeom>
          <a:ln w="15875">
            <a:solidFill>
              <a:schemeClr val="tx2">
                <a:lumMod val="40000"/>
                <a:lumOff val="60000"/>
              </a:schemeClr>
            </a:solidFill>
            <a:prstDash val="solid"/>
            <a:tailEnd type="triangle"/>
          </a:ln>
        </p:spPr>
        <p:style>
          <a:lnRef idx="1">
            <a:schemeClr val="accent1"/>
          </a:lnRef>
          <a:fillRef idx="0">
            <a:schemeClr val="accent1"/>
          </a:fillRef>
          <a:effectRef idx="0">
            <a:schemeClr val="accent1"/>
          </a:effectRef>
          <a:fontRef idx="minor">
            <a:schemeClr val="tx1"/>
          </a:fontRef>
        </p:style>
      </p:cxnSp>
      <p:cxnSp>
        <p:nvCxnSpPr>
          <p:cNvPr id="51" name="Straight Arrow Connector 50">
            <a:extLst>
              <a:ext uri="{FF2B5EF4-FFF2-40B4-BE49-F238E27FC236}">
                <a16:creationId xmlns:a16="http://schemas.microsoft.com/office/drawing/2014/main" id="{52917C46-F3FE-818B-80B4-4372284C5BF0}"/>
              </a:ext>
            </a:extLst>
          </p:cNvPr>
          <p:cNvCxnSpPr>
            <a:cxnSpLocks/>
          </p:cNvCxnSpPr>
          <p:nvPr/>
        </p:nvCxnSpPr>
        <p:spPr>
          <a:xfrm flipV="1">
            <a:off x="5936225" y="3481700"/>
            <a:ext cx="1210308" cy="689164"/>
          </a:xfrm>
          <a:prstGeom prst="straightConnector1">
            <a:avLst/>
          </a:prstGeom>
          <a:ln w="15875">
            <a:solidFill>
              <a:schemeClr val="accent3">
                <a:lumMod val="50000"/>
              </a:schemeClr>
            </a:solidFill>
            <a:prstDash val="solid"/>
            <a:tailEnd type="triangle"/>
          </a:ln>
        </p:spPr>
        <p:style>
          <a:lnRef idx="1">
            <a:schemeClr val="accent1"/>
          </a:lnRef>
          <a:fillRef idx="0">
            <a:schemeClr val="accent1"/>
          </a:fillRef>
          <a:effectRef idx="0">
            <a:schemeClr val="accent1"/>
          </a:effectRef>
          <a:fontRef idx="minor">
            <a:schemeClr val="tx1"/>
          </a:fontRef>
        </p:style>
      </p:cxnSp>
      <p:cxnSp>
        <p:nvCxnSpPr>
          <p:cNvPr id="54" name="Straight Arrow Connector 53">
            <a:extLst>
              <a:ext uri="{FF2B5EF4-FFF2-40B4-BE49-F238E27FC236}">
                <a16:creationId xmlns:a16="http://schemas.microsoft.com/office/drawing/2014/main" id="{908D05CF-720A-BF6D-B3A0-1101098B8281}"/>
              </a:ext>
            </a:extLst>
          </p:cNvPr>
          <p:cNvCxnSpPr>
            <a:cxnSpLocks/>
          </p:cNvCxnSpPr>
          <p:nvPr/>
        </p:nvCxnSpPr>
        <p:spPr>
          <a:xfrm>
            <a:off x="6347534" y="5415379"/>
            <a:ext cx="960770" cy="317877"/>
          </a:xfrm>
          <a:prstGeom prst="straightConnector1">
            <a:avLst/>
          </a:prstGeom>
          <a:ln w="15875">
            <a:solidFill>
              <a:schemeClr val="tx2">
                <a:lumMod val="40000"/>
                <a:lumOff val="60000"/>
              </a:schemeClr>
            </a:solidFill>
            <a:prstDash val="solid"/>
            <a:tailEnd type="triangle"/>
          </a:ln>
        </p:spPr>
        <p:style>
          <a:lnRef idx="1">
            <a:schemeClr val="accent1"/>
          </a:lnRef>
          <a:fillRef idx="0">
            <a:schemeClr val="accent1"/>
          </a:fillRef>
          <a:effectRef idx="0">
            <a:schemeClr val="accent1"/>
          </a:effectRef>
          <a:fontRef idx="minor">
            <a:schemeClr val="tx1"/>
          </a:fontRef>
        </p:style>
      </p:cxnSp>
      <p:sp>
        <p:nvSpPr>
          <p:cNvPr id="60" name="Right Brace 59">
            <a:extLst>
              <a:ext uri="{FF2B5EF4-FFF2-40B4-BE49-F238E27FC236}">
                <a16:creationId xmlns:a16="http://schemas.microsoft.com/office/drawing/2014/main" id="{173F0EE4-4D4D-40EE-AD9D-502221EEFD12}"/>
              </a:ext>
            </a:extLst>
          </p:cNvPr>
          <p:cNvSpPr/>
          <p:nvPr/>
        </p:nvSpPr>
        <p:spPr>
          <a:xfrm>
            <a:off x="5940152" y="4869160"/>
            <a:ext cx="396208" cy="1106566"/>
          </a:xfrm>
          <a:prstGeom prst="rightBrace">
            <a:avLst/>
          </a:prstGeom>
          <a:ln w="6350">
            <a:solidFill>
              <a:schemeClr val="tx2">
                <a:lumMod val="40000"/>
                <a:lumOff val="6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SG"/>
          </a:p>
        </p:txBody>
      </p:sp>
      <p:sp>
        <p:nvSpPr>
          <p:cNvPr id="66" name="Arrow: Curved Up 65">
            <a:extLst>
              <a:ext uri="{FF2B5EF4-FFF2-40B4-BE49-F238E27FC236}">
                <a16:creationId xmlns:a16="http://schemas.microsoft.com/office/drawing/2014/main" id="{54E9D9B1-F115-0FC2-F213-0D22EC37D96B}"/>
              </a:ext>
            </a:extLst>
          </p:cNvPr>
          <p:cNvSpPr/>
          <p:nvPr/>
        </p:nvSpPr>
        <p:spPr>
          <a:xfrm rot="15817164">
            <a:off x="8227681" y="4045647"/>
            <a:ext cx="1424718" cy="358522"/>
          </a:xfrm>
          <a:prstGeom prst="curvedUpArrow">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SG">
              <a:solidFill>
                <a:schemeClr val="tx1"/>
              </a:solidFill>
            </a:endParaRPr>
          </a:p>
        </p:txBody>
      </p:sp>
      <p:cxnSp>
        <p:nvCxnSpPr>
          <p:cNvPr id="67" name="Straight Arrow Connector 66">
            <a:extLst>
              <a:ext uri="{FF2B5EF4-FFF2-40B4-BE49-F238E27FC236}">
                <a16:creationId xmlns:a16="http://schemas.microsoft.com/office/drawing/2014/main" id="{1352C47C-209B-38D3-4556-7FDE1AA2AA2E}"/>
              </a:ext>
            </a:extLst>
          </p:cNvPr>
          <p:cNvCxnSpPr>
            <a:cxnSpLocks/>
          </p:cNvCxnSpPr>
          <p:nvPr/>
        </p:nvCxnSpPr>
        <p:spPr>
          <a:xfrm flipV="1">
            <a:off x="5899669" y="3779499"/>
            <a:ext cx="1095935" cy="603390"/>
          </a:xfrm>
          <a:prstGeom prst="straightConnector1">
            <a:avLst/>
          </a:prstGeom>
          <a:ln w="6350">
            <a:solidFill>
              <a:schemeClr val="accent3">
                <a:lumMod val="50000"/>
              </a:schemeClr>
            </a:solidFill>
            <a:prstDash val="sysDot"/>
            <a:tailEnd type="diamond"/>
          </a:ln>
        </p:spPr>
        <p:style>
          <a:lnRef idx="1">
            <a:schemeClr val="accent1"/>
          </a:lnRef>
          <a:fillRef idx="0">
            <a:schemeClr val="accent1"/>
          </a:fillRef>
          <a:effectRef idx="0">
            <a:schemeClr val="accent1"/>
          </a:effectRef>
          <a:fontRef idx="minor">
            <a:schemeClr val="tx1"/>
          </a:fontRef>
        </p:style>
      </p:cxnSp>
      <p:cxnSp>
        <p:nvCxnSpPr>
          <p:cNvPr id="69" name="Straight Arrow Connector 68">
            <a:extLst>
              <a:ext uri="{FF2B5EF4-FFF2-40B4-BE49-F238E27FC236}">
                <a16:creationId xmlns:a16="http://schemas.microsoft.com/office/drawing/2014/main" id="{EBFD9463-9EEF-E47F-AE62-F68A2F039140}"/>
              </a:ext>
            </a:extLst>
          </p:cNvPr>
          <p:cNvCxnSpPr>
            <a:cxnSpLocks/>
          </p:cNvCxnSpPr>
          <p:nvPr/>
        </p:nvCxnSpPr>
        <p:spPr>
          <a:xfrm>
            <a:off x="6336360" y="4158172"/>
            <a:ext cx="940512" cy="596817"/>
          </a:xfrm>
          <a:prstGeom prst="straightConnector1">
            <a:avLst/>
          </a:prstGeom>
          <a:ln w="6350">
            <a:solidFill>
              <a:schemeClr val="accent3">
                <a:lumMod val="50000"/>
              </a:schemeClr>
            </a:solidFill>
            <a:prstDash val="sysDot"/>
            <a:tailEnd type="diamond"/>
          </a:ln>
        </p:spPr>
        <p:style>
          <a:lnRef idx="1">
            <a:schemeClr val="accent1"/>
          </a:lnRef>
          <a:fillRef idx="0">
            <a:schemeClr val="accent1"/>
          </a:fillRef>
          <a:effectRef idx="0">
            <a:schemeClr val="accent1"/>
          </a:effectRef>
          <a:fontRef idx="minor">
            <a:schemeClr val="tx1"/>
          </a:fontRef>
        </p:style>
      </p:cxnSp>
      <p:sp>
        <p:nvSpPr>
          <p:cNvPr id="72" name="Rectangle: Rounded Corners 71">
            <a:extLst>
              <a:ext uri="{FF2B5EF4-FFF2-40B4-BE49-F238E27FC236}">
                <a16:creationId xmlns:a16="http://schemas.microsoft.com/office/drawing/2014/main" id="{9A58609C-349A-D7FD-DF72-5B2E25F0032C}"/>
              </a:ext>
            </a:extLst>
          </p:cNvPr>
          <p:cNvSpPr/>
          <p:nvPr/>
        </p:nvSpPr>
        <p:spPr>
          <a:xfrm rot="1852544">
            <a:off x="6493511" y="4146353"/>
            <a:ext cx="787429" cy="317358"/>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200" dirty="0"/>
              <a:t>Tempers</a:t>
            </a:r>
            <a:endParaRPr lang="en-SG" sz="1200" dirty="0"/>
          </a:p>
        </p:txBody>
      </p:sp>
    </p:spTree>
    <p:extLst>
      <p:ext uri="{BB962C8B-B14F-4D97-AF65-F5344CB8AC3E}">
        <p14:creationId xmlns:p14="http://schemas.microsoft.com/office/powerpoint/2010/main" val="384836064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1800" dirty="0" smtClean="0">
                <a:solidFill>
                  <a:schemeClr val="tx1"/>
                </a:solidFill>
              </a:rPr>
              <a:t>Unprecedented Distortions &amp; Lags: Illusion of </a:t>
            </a:r>
            <a:r>
              <a:rPr lang="en-US" sz="1800" dirty="0">
                <a:solidFill>
                  <a:schemeClr val="tx1"/>
                </a:solidFill>
              </a:rPr>
              <a:t>US Consumer </a:t>
            </a:r>
            <a:r>
              <a:rPr lang="en-US" sz="1800" dirty="0" smtClean="0">
                <a:solidFill>
                  <a:schemeClr val="tx1"/>
                </a:solidFill>
              </a:rPr>
              <a:t>Exceptionalism?</a:t>
            </a:r>
            <a:r>
              <a:rPr lang="en-US" sz="1800" dirty="0" smtClean="0">
                <a:solidFill>
                  <a:srgbClr val="C00000"/>
                </a:solidFill>
              </a:rPr>
              <a:t> </a:t>
            </a:r>
            <a:endParaRPr lang="en-US" sz="1800" dirty="0">
              <a:solidFill>
                <a:srgbClr val="C00000"/>
              </a:solidFill>
            </a:endParaRPr>
          </a:p>
        </p:txBody>
      </p:sp>
      <p:sp>
        <p:nvSpPr>
          <p:cNvPr id="3" name="Text Box 22">
            <a:extLst>
              <a:ext uri="{FF2B5EF4-FFF2-40B4-BE49-F238E27FC236}">
                <a16:creationId xmlns:a16="http://schemas.microsoft.com/office/drawing/2014/main" id="{22083F15-447A-5F18-1CD9-931EC98713C6}"/>
              </a:ext>
            </a:extLst>
          </p:cNvPr>
          <p:cNvSpPr txBox="1">
            <a:spLocks noChangeArrowheads="1"/>
          </p:cNvSpPr>
          <p:nvPr/>
        </p:nvSpPr>
        <p:spPr bwMode="auto">
          <a:xfrm>
            <a:off x="140918" y="6378383"/>
            <a:ext cx="1335881" cy="246682"/>
          </a:xfrm>
          <a:prstGeom prst="rect">
            <a:avLst/>
          </a:prstGeom>
          <a:noFill/>
          <a:ln w="9525" algn="ctr">
            <a:noFill/>
            <a:miter lim="800000"/>
            <a:headEnd/>
            <a:tailEnd/>
          </a:ln>
        </p:spPr>
        <p:txBody>
          <a:bodyPr wrap="square" tIns="81000" bIns="81000">
            <a:spAutoFit/>
          </a:bodyPr>
          <a:lstStyle/>
          <a:p>
            <a:pPr>
              <a:lnSpc>
                <a:spcPct val="90000"/>
              </a:lnSpc>
              <a:spcBef>
                <a:spcPct val="50000"/>
              </a:spcBef>
            </a:pPr>
            <a:r>
              <a:rPr lang="en-US" sz="600" dirty="0">
                <a:latin typeface="Times New Roman" pitchFamily="18" charset="0"/>
                <a:cs typeface="Times New Roman" pitchFamily="18" charset="0"/>
              </a:rPr>
              <a:t>Chart from Bloomberg</a:t>
            </a:r>
          </a:p>
        </p:txBody>
      </p:sp>
      <p:pic>
        <p:nvPicPr>
          <p:cNvPr id="5" name="Picture 4">
            <a:extLst>
              <a:ext uri="{FF2B5EF4-FFF2-40B4-BE49-F238E27FC236}">
                <a16:creationId xmlns:a16="http://schemas.microsoft.com/office/drawing/2014/main" id="{29594739-36ED-C263-4C34-CA20A5D396BF}"/>
              </a:ext>
            </a:extLst>
          </p:cNvPr>
          <p:cNvPicPr>
            <a:picLocks noChangeAspect="1"/>
          </p:cNvPicPr>
          <p:nvPr/>
        </p:nvPicPr>
        <p:blipFill>
          <a:blip r:embed="rId3"/>
          <a:stretch>
            <a:fillRect/>
          </a:stretch>
        </p:blipFill>
        <p:spPr>
          <a:xfrm>
            <a:off x="32074" y="908720"/>
            <a:ext cx="4395909" cy="5492773"/>
          </a:xfrm>
          <a:prstGeom prst="rect">
            <a:avLst/>
          </a:prstGeom>
        </p:spPr>
      </p:pic>
      <p:pic>
        <p:nvPicPr>
          <p:cNvPr id="6" name="Picture 5"/>
          <p:cNvPicPr>
            <a:picLocks noChangeAspect="1"/>
          </p:cNvPicPr>
          <p:nvPr/>
        </p:nvPicPr>
        <p:blipFill>
          <a:blip r:embed="rId4"/>
          <a:stretch>
            <a:fillRect/>
          </a:stretch>
        </p:blipFill>
        <p:spPr>
          <a:xfrm>
            <a:off x="4499992" y="884494"/>
            <a:ext cx="4536504" cy="5493889"/>
          </a:xfrm>
          <a:prstGeom prst="rect">
            <a:avLst/>
          </a:prstGeom>
        </p:spPr>
      </p:pic>
    </p:spTree>
    <p:extLst>
      <p:ext uri="{BB962C8B-B14F-4D97-AF65-F5344CB8AC3E}">
        <p14:creationId xmlns:p14="http://schemas.microsoft.com/office/powerpoint/2010/main" val="423804677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1800" dirty="0" smtClean="0">
                <a:solidFill>
                  <a:srgbClr val="0000FF"/>
                </a:solidFill>
              </a:rPr>
              <a:t>Bumpy Inflation</a:t>
            </a:r>
            <a:r>
              <a:rPr lang="en-US" sz="1800" dirty="0">
                <a:solidFill>
                  <a:srgbClr val="0000FF"/>
                </a:solidFill>
              </a:rPr>
              <a:t>:</a:t>
            </a:r>
            <a:r>
              <a:rPr lang="en-US" sz="1800" dirty="0">
                <a:solidFill>
                  <a:schemeClr val="tx1"/>
                </a:solidFill>
              </a:rPr>
              <a:t> Irascible on Shocks (with a Lag) Underpinning </a:t>
            </a:r>
            <a:r>
              <a:rPr lang="en-US" sz="1800" dirty="0">
                <a:solidFill>
                  <a:schemeClr val="accent6">
                    <a:lumMod val="75000"/>
                  </a:schemeClr>
                </a:solidFill>
              </a:rPr>
              <a:t>“Last Mile” Worries</a:t>
            </a:r>
            <a:r>
              <a:rPr lang="en-US" sz="1800" dirty="0">
                <a:solidFill>
                  <a:schemeClr val="tx1"/>
                </a:solidFill>
              </a:rPr>
              <a:t> …</a:t>
            </a:r>
            <a:endParaRPr lang="en-US" sz="1600" b="0" i="1" dirty="0">
              <a:solidFill>
                <a:schemeClr val="tx1"/>
              </a:solidFill>
            </a:endParaRPr>
          </a:p>
        </p:txBody>
      </p:sp>
      <p:pic>
        <p:nvPicPr>
          <p:cNvPr id="5" name="Picture 4">
            <a:extLst>
              <a:ext uri="{FF2B5EF4-FFF2-40B4-BE49-F238E27FC236}">
                <a16:creationId xmlns:a16="http://schemas.microsoft.com/office/drawing/2014/main" id="{99D18A3F-D716-2D8E-44DA-1EBD1CCABFD5}"/>
              </a:ext>
            </a:extLst>
          </p:cNvPr>
          <p:cNvPicPr>
            <a:picLocks noChangeAspect="1"/>
          </p:cNvPicPr>
          <p:nvPr/>
        </p:nvPicPr>
        <p:blipFill>
          <a:blip r:embed="rId3"/>
          <a:stretch>
            <a:fillRect/>
          </a:stretch>
        </p:blipFill>
        <p:spPr>
          <a:xfrm>
            <a:off x="107504" y="908720"/>
            <a:ext cx="7416824" cy="5629804"/>
          </a:xfrm>
          <a:prstGeom prst="rect">
            <a:avLst/>
          </a:prstGeom>
        </p:spPr>
      </p:pic>
    </p:spTree>
    <p:extLst>
      <p:ext uri="{BB962C8B-B14F-4D97-AF65-F5344CB8AC3E}">
        <p14:creationId xmlns:p14="http://schemas.microsoft.com/office/powerpoint/2010/main" val="213876292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title"/>
          </p:nvPr>
        </p:nvSpPr>
        <p:spPr>
          <a:xfrm>
            <a:off x="107504" y="419522"/>
            <a:ext cx="8686800" cy="402336"/>
          </a:xfrm>
        </p:spPr>
        <p:txBody>
          <a:bodyPr>
            <a:noAutofit/>
          </a:bodyPr>
          <a:lstStyle/>
          <a:p>
            <a:r>
              <a:rPr lang="en-US" altLang="ja-JP" sz="1800" b="1" dirty="0" smtClean="0">
                <a:cs typeface="Times New Roman" pitchFamily="18" charset="0"/>
              </a:rPr>
              <a:t>Competitive Pivot</a:t>
            </a:r>
            <a:r>
              <a:rPr lang="en-US" altLang="ja-JP" sz="1800" dirty="0">
                <a:cs typeface="Times New Roman" pitchFamily="18" charset="0"/>
              </a:rPr>
              <a:t>: USD Bears </a:t>
            </a:r>
            <a:r>
              <a:rPr lang="en-US" altLang="ja-JP" sz="1800" dirty="0" smtClean="0">
                <a:cs typeface="Times New Roman" pitchFamily="18" charset="0"/>
              </a:rPr>
              <a:t>Banking </a:t>
            </a:r>
            <a:r>
              <a:rPr lang="en-US" altLang="ja-JP" sz="1800" dirty="0">
                <a:cs typeface="Times New Roman" pitchFamily="18" charset="0"/>
              </a:rPr>
              <a:t>on </a:t>
            </a:r>
            <a:r>
              <a:rPr lang="en-US" altLang="ja-JP" sz="1800" dirty="0" smtClean="0">
                <a:cs typeface="Times New Roman" pitchFamily="18" charset="0"/>
              </a:rPr>
              <a:t>Spread Erosion … </a:t>
            </a:r>
            <a:r>
              <a:rPr lang="en-US" altLang="ja-JP" sz="1800" b="1" dirty="0" smtClean="0">
                <a:cs typeface="Times New Roman" pitchFamily="18" charset="0"/>
              </a:rPr>
              <a:t>A  </a:t>
            </a:r>
            <a:r>
              <a:rPr lang="en-US" altLang="ja-JP" sz="1800" b="1" dirty="0">
                <a:cs typeface="Times New Roman" pitchFamily="18" charset="0"/>
              </a:rPr>
              <a:t>Gambit, Not a Guarantee!</a:t>
            </a:r>
            <a:endParaRPr kumimoji="1" lang="ja-JP" altLang="en-US" sz="1800" b="1" dirty="0">
              <a:cs typeface="Times New Roman" pitchFamily="18" charset="0"/>
            </a:endParaRPr>
          </a:p>
        </p:txBody>
      </p:sp>
      <p:pic>
        <p:nvPicPr>
          <p:cNvPr id="4" name="Picture 3"/>
          <p:cNvPicPr>
            <a:picLocks noChangeAspect="1"/>
          </p:cNvPicPr>
          <p:nvPr/>
        </p:nvPicPr>
        <p:blipFill>
          <a:blip r:embed="rId3"/>
          <a:stretch>
            <a:fillRect/>
          </a:stretch>
        </p:blipFill>
        <p:spPr>
          <a:xfrm>
            <a:off x="4932040" y="849496"/>
            <a:ext cx="4176465" cy="2891231"/>
          </a:xfrm>
          <a:prstGeom prst="rect">
            <a:avLst/>
          </a:prstGeom>
        </p:spPr>
      </p:pic>
      <p:pic>
        <p:nvPicPr>
          <p:cNvPr id="5" name="Picture 4"/>
          <p:cNvPicPr>
            <a:picLocks noChangeAspect="1"/>
          </p:cNvPicPr>
          <p:nvPr/>
        </p:nvPicPr>
        <p:blipFill>
          <a:blip r:embed="rId4"/>
          <a:stretch>
            <a:fillRect/>
          </a:stretch>
        </p:blipFill>
        <p:spPr>
          <a:xfrm>
            <a:off x="4932040" y="3740727"/>
            <a:ext cx="4176465" cy="2712609"/>
          </a:xfrm>
          <a:prstGeom prst="rect">
            <a:avLst/>
          </a:prstGeom>
        </p:spPr>
      </p:pic>
      <p:pic>
        <p:nvPicPr>
          <p:cNvPr id="6" name="Picture 5"/>
          <p:cNvPicPr>
            <a:picLocks noChangeAspect="1"/>
          </p:cNvPicPr>
          <p:nvPr/>
        </p:nvPicPr>
        <p:blipFill>
          <a:blip r:embed="rId5"/>
          <a:stretch>
            <a:fillRect/>
          </a:stretch>
        </p:blipFill>
        <p:spPr>
          <a:xfrm>
            <a:off x="35497" y="849497"/>
            <a:ext cx="4824536" cy="5747855"/>
          </a:xfrm>
          <a:prstGeom prst="rect">
            <a:avLst/>
          </a:prstGeom>
        </p:spPr>
      </p:pic>
    </p:spTree>
    <p:extLst>
      <p:ext uri="{BB962C8B-B14F-4D97-AF65-F5344CB8AC3E}">
        <p14:creationId xmlns:p14="http://schemas.microsoft.com/office/powerpoint/2010/main" val="242551600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490C41D-3E7F-C3B7-CB33-98AB01DDFA0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D4DC355-D5E2-F445-EF2E-15C8522D51E3}"/>
              </a:ext>
            </a:extLst>
          </p:cNvPr>
          <p:cNvSpPr>
            <a:spLocks noGrp="1"/>
          </p:cNvSpPr>
          <p:nvPr>
            <p:ph type="title"/>
          </p:nvPr>
        </p:nvSpPr>
        <p:spPr/>
        <p:txBody>
          <a:bodyPr>
            <a:normAutofit/>
          </a:bodyPr>
          <a:lstStyle/>
          <a:p>
            <a:r>
              <a:rPr lang="en-US" sz="1800" dirty="0" smtClean="0">
                <a:solidFill>
                  <a:schemeClr val="tx1"/>
                </a:solidFill>
              </a:rPr>
              <a:t>China:</a:t>
            </a:r>
            <a:r>
              <a:rPr lang="en-US" sz="1800" dirty="0">
                <a:solidFill>
                  <a:srgbClr val="0000FF"/>
                </a:solidFill>
              </a:rPr>
              <a:t> No Panacea &amp; Problematic ‘</a:t>
            </a:r>
            <a:r>
              <a:rPr lang="en-US" sz="1800" dirty="0" err="1">
                <a:solidFill>
                  <a:srgbClr val="0000FF"/>
                </a:solidFill>
              </a:rPr>
              <a:t>PBoC</a:t>
            </a:r>
            <a:r>
              <a:rPr lang="en-US" sz="1800" dirty="0">
                <a:solidFill>
                  <a:srgbClr val="0000FF"/>
                </a:solidFill>
              </a:rPr>
              <a:t> Put’</a:t>
            </a:r>
            <a:endParaRPr lang="en-US" sz="1800" i="1" dirty="0">
              <a:solidFill>
                <a:srgbClr val="0070C0"/>
              </a:solidFill>
            </a:endParaRPr>
          </a:p>
        </p:txBody>
      </p:sp>
      <p:pic>
        <p:nvPicPr>
          <p:cNvPr id="3" name="Picture 2"/>
          <p:cNvPicPr>
            <a:picLocks noChangeAspect="1"/>
          </p:cNvPicPr>
          <p:nvPr/>
        </p:nvPicPr>
        <p:blipFill>
          <a:blip r:embed="rId3"/>
          <a:stretch>
            <a:fillRect/>
          </a:stretch>
        </p:blipFill>
        <p:spPr>
          <a:xfrm>
            <a:off x="125571" y="1052736"/>
            <a:ext cx="8891434" cy="5224813"/>
          </a:xfrm>
          <a:prstGeom prst="rect">
            <a:avLst/>
          </a:prstGeom>
        </p:spPr>
      </p:pic>
    </p:spTree>
    <p:extLst>
      <p:ext uri="{BB962C8B-B14F-4D97-AF65-F5344CB8AC3E}">
        <p14:creationId xmlns:p14="http://schemas.microsoft.com/office/powerpoint/2010/main" val="60095064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490C41D-3E7F-C3B7-CB33-98AB01DDFA0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D4DC355-D5E2-F445-EF2E-15C8522D51E3}"/>
              </a:ext>
            </a:extLst>
          </p:cNvPr>
          <p:cNvSpPr>
            <a:spLocks noGrp="1"/>
          </p:cNvSpPr>
          <p:nvPr>
            <p:ph type="title"/>
          </p:nvPr>
        </p:nvSpPr>
        <p:spPr/>
        <p:txBody>
          <a:bodyPr>
            <a:normAutofit/>
          </a:bodyPr>
          <a:lstStyle/>
          <a:p>
            <a:r>
              <a:rPr lang="en-US" sz="1800" dirty="0" smtClean="0">
                <a:solidFill>
                  <a:schemeClr val="tx1"/>
                </a:solidFill>
              </a:rPr>
              <a:t>China:</a:t>
            </a:r>
            <a:r>
              <a:rPr lang="en-US" sz="1800" dirty="0">
                <a:solidFill>
                  <a:srgbClr val="0000FF"/>
                </a:solidFill>
              </a:rPr>
              <a:t> No Panacea &amp; Problematic ‘</a:t>
            </a:r>
            <a:r>
              <a:rPr lang="en-US" sz="1800" dirty="0" err="1">
                <a:solidFill>
                  <a:srgbClr val="0000FF"/>
                </a:solidFill>
              </a:rPr>
              <a:t>PBoC</a:t>
            </a:r>
            <a:r>
              <a:rPr lang="en-US" sz="1800" dirty="0">
                <a:solidFill>
                  <a:srgbClr val="0000FF"/>
                </a:solidFill>
              </a:rPr>
              <a:t> Put’</a:t>
            </a:r>
            <a:endParaRPr lang="en-US" sz="1800" i="1" dirty="0">
              <a:solidFill>
                <a:srgbClr val="0070C0"/>
              </a:solidFill>
            </a:endParaRPr>
          </a:p>
        </p:txBody>
      </p:sp>
      <p:pic>
        <p:nvPicPr>
          <p:cNvPr id="4" name="Picture 3"/>
          <p:cNvPicPr>
            <a:picLocks noChangeAspect="1"/>
          </p:cNvPicPr>
          <p:nvPr/>
        </p:nvPicPr>
        <p:blipFill>
          <a:blip r:embed="rId3"/>
          <a:stretch>
            <a:fillRect/>
          </a:stretch>
        </p:blipFill>
        <p:spPr>
          <a:xfrm>
            <a:off x="1547664" y="863026"/>
            <a:ext cx="6192688" cy="5994974"/>
          </a:xfrm>
          <a:prstGeom prst="rect">
            <a:avLst/>
          </a:prstGeom>
        </p:spPr>
      </p:pic>
    </p:spTree>
    <p:extLst>
      <p:ext uri="{BB962C8B-B14F-4D97-AF65-F5344CB8AC3E}">
        <p14:creationId xmlns:p14="http://schemas.microsoft.com/office/powerpoint/2010/main" val="149099202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1800" dirty="0" smtClean="0">
                <a:solidFill>
                  <a:schemeClr val="tx1"/>
                </a:solidFill>
              </a:rPr>
              <a:t>China</a:t>
            </a:r>
            <a:r>
              <a:rPr lang="en-US" sz="1800" dirty="0">
                <a:solidFill>
                  <a:schemeClr val="tx1"/>
                </a:solidFill>
              </a:rPr>
              <a:t>:</a:t>
            </a:r>
            <a:r>
              <a:rPr lang="en-US" sz="1800" dirty="0">
                <a:solidFill>
                  <a:srgbClr val="0000FF"/>
                </a:solidFill>
              </a:rPr>
              <a:t> </a:t>
            </a:r>
            <a:r>
              <a:rPr lang="en-US" sz="1800" dirty="0" smtClean="0">
                <a:solidFill>
                  <a:srgbClr val="0000FF"/>
                </a:solidFill>
              </a:rPr>
              <a:t>Chronic Confidence Deficit</a:t>
            </a:r>
            <a:endParaRPr lang="en-US" sz="1600" b="0" i="1" dirty="0">
              <a:solidFill>
                <a:schemeClr val="tx1"/>
              </a:solidFill>
            </a:endParaRPr>
          </a:p>
        </p:txBody>
      </p:sp>
      <p:pic>
        <p:nvPicPr>
          <p:cNvPr id="3" name="Picture 2"/>
          <p:cNvPicPr>
            <a:picLocks noChangeAspect="1"/>
          </p:cNvPicPr>
          <p:nvPr/>
        </p:nvPicPr>
        <p:blipFill>
          <a:blip r:embed="rId3"/>
          <a:stretch>
            <a:fillRect/>
          </a:stretch>
        </p:blipFill>
        <p:spPr>
          <a:xfrm>
            <a:off x="4345551" y="908720"/>
            <a:ext cx="4770657" cy="3119277"/>
          </a:xfrm>
          <a:prstGeom prst="rect">
            <a:avLst/>
          </a:prstGeom>
        </p:spPr>
      </p:pic>
      <p:pic>
        <p:nvPicPr>
          <p:cNvPr id="6" name="Picture 5"/>
          <p:cNvPicPr>
            <a:picLocks noChangeAspect="1"/>
          </p:cNvPicPr>
          <p:nvPr/>
        </p:nvPicPr>
        <p:blipFill>
          <a:blip r:embed="rId4"/>
          <a:stretch>
            <a:fillRect/>
          </a:stretch>
        </p:blipFill>
        <p:spPr>
          <a:xfrm>
            <a:off x="107504" y="908720"/>
            <a:ext cx="4307409" cy="3297540"/>
          </a:xfrm>
          <a:prstGeom prst="rect">
            <a:avLst/>
          </a:prstGeom>
        </p:spPr>
      </p:pic>
      <p:sp>
        <p:nvSpPr>
          <p:cNvPr id="7" name="正方形/長方形 20">
            <a:extLst>
              <a:ext uri="{FF2B5EF4-FFF2-40B4-BE49-F238E27FC236}">
                <a16:creationId xmlns:a16="http://schemas.microsoft.com/office/drawing/2014/main" id="{2C064F99-D5D7-04B4-F67E-A7A98FB6D9AA}"/>
              </a:ext>
            </a:extLst>
          </p:cNvPr>
          <p:cNvSpPr>
            <a:spLocks noChangeArrowheads="1"/>
          </p:cNvSpPr>
          <p:nvPr/>
        </p:nvSpPr>
        <p:spPr bwMode="auto">
          <a:xfrm>
            <a:off x="57097" y="4725144"/>
            <a:ext cx="8964488" cy="1080120"/>
          </a:xfrm>
          <a:prstGeom prst="rect">
            <a:avLst/>
          </a:prstGeom>
          <a:solidFill>
            <a:schemeClr val="accent1">
              <a:lumMod val="40000"/>
              <a:lumOff val="60000"/>
            </a:schemeClr>
          </a:solidFill>
          <a:ln w="9525" algn="ctr">
            <a:noFill/>
            <a:prstDash val="sysDot"/>
            <a:round/>
            <a:headEnd/>
            <a:tailEnd/>
          </a:ln>
        </p:spPr>
        <p:txBody>
          <a:bodyPr lIns="0" tIns="108000" rIns="108000" bIns="0"/>
          <a:lstStyle>
            <a:lvl1pPr marL="285750" indent="-285750" eaLnBrk="0" hangingPunct="0">
              <a:defRPr kumimoji="1" sz="1400" b="1">
                <a:solidFill>
                  <a:srgbClr val="FC0019"/>
                </a:solidFill>
                <a:latin typeface="ＭＳ Ｐゴシック" pitchFamily="34" charset="-128"/>
                <a:ea typeface="ＭＳ Ｐゴシック" pitchFamily="34" charset="-128"/>
              </a:defRPr>
            </a:lvl1pPr>
            <a:lvl2pPr marL="742950" indent="-285750" eaLnBrk="0" hangingPunct="0">
              <a:defRPr kumimoji="1" sz="1400" b="1">
                <a:solidFill>
                  <a:srgbClr val="FC0019"/>
                </a:solidFill>
                <a:latin typeface="ＭＳ Ｐゴシック" pitchFamily="34" charset="-128"/>
                <a:ea typeface="ＭＳ Ｐゴシック" pitchFamily="34" charset="-128"/>
              </a:defRPr>
            </a:lvl2pPr>
            <a:lvl3pPr marL="1143000" indent="-228600" eaLnBrk="0" hangingPunct="0">
              <a:defRPr kumimoji="1" sz="1400" b="1">
                <a:solidFill>
                  <a:srgbClr val="FC0019"/>
                </a:solidFill>
                <a:latin typeface="ＭＳ Ｐゴシック" pitchFamily="34" charset="-128"/>
                <a:ea typeface="ＭＳ Ｐゴシック" pitchFamily="34" charset="-128"/>
              </a:defRPr>
            </a:lvl3pPr>
            <a:lvl4pPr marL="1600200" indent="-228600" eaLnBrk="0" hangingPunct="0">
              <a:defRPr kumimoji="1" sz="1400" b="1">
                <a:solidFill>
                  <a:srgbClr val="FC0019"/>
                </a:solidFill>
                <a:latin typeface="ＭＳ Ｐゴシック" pitchFamily="34" charset="-128"/>
                <a:ea typeface="ＭＳ Ｐゴシック" pitchFamily="34" charset="-128"/>
              </a:defRPr>
            </a:lvl4pPr>
            <a:lvl5pPr marL="2057400" indent="-228600" eaLnBrk="0" hangingPunct="0">
              <a:defRPr kumimoji="1" sz="1400" b="1">
                <a:solidFill>
                  <a:srgbClr val="FC0019"/>
                </a:solidFill>
                <a:latin typeface="ＭＳ Ｐゴシック" pitchFamily="34" charset="-128"/>
                <a:ea typeface="ＭＳ Ｐゴシック" pitchFamily="34" charset="-128"/>
              </a:defRPr>
            </a:lvl5pPr>
            <a:lvl6pPr marL="2514600" indent="-228600" eaLnBrk="0" fontAlgn="base" hangingPunct="0">
              <a:spcBef>
                <a:spcPct val="0"/>
              </a:spcBef>
              <a:spcAft>
                <a:spcPct val="0"/>
              </a:spcAft>
              <a:defRPr kumimoji="1" sz="1400" b="1">
                <a:solidFill>
                  <a:srgbClr val="FC0019"/>
                </a:solidFill>
                <a:latin typeface="ＭＳ Ｐゴシック" pitchFamily="34" charset="-128"/>
                <a:ea typeface="ＭＳ Ｐゴシック" pitchFamily="34" charset="-128"/>
              </a:defRPr>
            </a:lvl6pPr>
            <a:lvl7pPr marL="2971800" indent="-228600" eaLnBrk="0" fontAlgn="base" hangingPunct="0">
              <a:spcBef>
                <a:spcPct val="0"/>
              </a:spcBef>
              <a:spcAft>
                <a:spcPct val="0"/>
              </a:spcAft>
              <a:defRPr kumimoji="1" sz="1400" b="1">
                <a:solidFill>
                  <a:srgbClr val="FC0019"/>
                </a:solidFill>
                <a:latin typeface="ＭＳ Ｐゴシック" pitchFamily="34" charset="-128"/>
                <a:ea typeface="ＭＳ Ｐゴシック" pitchFamily="34" charset="-128"/>
              </a:defRPr>
            </a:lvl7pPr>
            <a:lvl8pPr marL="3429000" indent="-228600" eaLnBrk="0" fontAlgn="base" hangingPunct="0">
              <a:spcBef>
                <a:spcPct val="0"/>
              </a:spcBef>
              <a:spcAft>
                <a:spcPct val="0"/>
              </a:spcAft>
              <a:defRPr kumimoji="1" sz="1400" b="1">
                <a:solidFill>
                  <a:srgbClr val="FC0019"/>
                </a:solidFill>
                <a:latin typeface="ＭＳ Ｐゴシック" pitchFamily="34" charset="-128"/>
                <a:ea typeface="ＭＳ Ｐゴシック" pitchFamily="34" charset="-128"/>
              </a:defRPr>
            </a:lvl8pPr>
            <a:lvl9pPr marL="3886200" indent="-228600" eaLnBrk="0" fontAlgn="base" hangingPunct="0">
              <a:spcBef>
                <a:spcPct val="0"/>
              </a:spcBef>
              <a:spcAft>
                <a:spcPct val="0"/>
              </a:spcAft>
              <a:defRPr kumimoji="1" sz="1400" b="1">
                <a:solidFill>
                  <a:srgbClr val="FC0019"/>
                </a:solidFill>
                <a:latin typeface="ＭＳ Ｐゴシック" pitchFamily="34" charset="-128"/>
                <a:ea typeface="ＭＳ Ｐゴシック" pitchFamily="34" charset="-128"/>
              </a:defRPr>
            </a:lvl9pPr>
          </a:lstStyle>
          <a:p>
            <a:pPr marL="382905" indent="-90170" algn="just">
              <a:lnSpc>
                <a:spcPts val="1500"/>
              </a:lnSpc>
              <a:spcAft>
                <a:spcPts val="600"/>
              </a:spcAft>
            </a:pPr>
            <a:r>
              <a:rPr lang="en-US" u="sng" dirty="0">
                <a:solidFill>
                  <a:srgbClr val="C00000"/>
                </a:solidFill>
                <a:latin typeface="Book Antiqua" panose="02040602050305030304" pitchFamily="18" charset="0"/>
              </a:rPr>
              <a:t>Binding Structural Impediments</a:t>
            </a:r>
            <a:endParaRPr lang="en-US" b="1" u="sng" dirty="0">
              <a:solidFill>
                <a:srgbClr val="C00000"/>
              </a:solidFill>
              <a:latin typeface="Book Antiqua" panose="02040602050305030304" pitchFamily="18" charset="0"/>
            </a:endParaRPr>
          </a:p>
          <a:p>
            <a:pPr marL="382905" indent="-90170" algn="just">
              <a:lnSpc>
                <a:spcPts val="1500"/>
              </a:lnSpc>
            </a:pPr>
            <a:r>
              <a:rPr lang="en-SG" kern="100" dirty="0">
                <a:solidFill>
                  <a:srgbClr val="000000"/>
                </a:solidFill>
                <a:latin typeface="Times New Roman" panose="02020603050405020304" pitchFamily="18" charset="0"/>
                <a:ea typeface="MS Mincho" panose="02020609040205080304" pitchFamily="49" charset="-128"/>
                <a:cs typeface="Times New Roman" panose="02020603050405020304" pitchFamily="18" charset="0"/>
              </a:rPr>
              <a:t>	</a:t>
            </a:r>
            <a:r>
              <a:rPr lang="en-SG" u="sng" kern="100" dirty="0" smtClean="0">
                <a:solidFill>
                  <a:srgbClr val="0000FF"/>
                </a:solidFill>
                <a:latin typeface="Times New Roman" panose="02020603050405020304" pitchFamily="18" charset="0"/>
                <a:ea typeface="MS Mincho" panose="02020609040205080304" pitchFamily="49" charset="-128"/>
                <a:cs typeface="Times New Roman" panose="02020603050405020304" pitchFamily="18" charset="0"/>
              </a:rPr>
              <a:t>Confidence </a:t>
            </a:r>
            <a:r>
              <a:rPr lang="en-SG" u="sng" kern="100" dirty="0">
                <a:solidFill>
                  <a:srgbClr val="0000FF"/>
                </a:solidFill>
                <a:latin typeface="Times New Roman" panose="02020603050405020304" pitchFamily="18" charset="0"/>
                <a:ea typeface="MS Mincho" panose="02020609040205080304" pitchFamily="49" charset="-128"/>
                <a:cs typeface="Times New Roman" panose="02020603050405020304" pitchFamily="18" charset="0"/>
              </a:rPr>
              <a:t>Deficit</a:t>
            </a:r>
            <a:r>
              <a:rPr lang="en-SG" kern="100" dirty="0">
                <a:solidFill>
                  <a:srgbClr val="000000"/>
                </a:solidFill>
                <a:latin typeface="Times New Roman" panose="02020603050405020304" pitchFamily="18" charset="0"/>
                <a:ea typeface="MS Mincho" panose="02020609040205080304" pitchFamily="49" charset="-128"/>
                <a:cs typeface="Times New Roman" panose="02020603050405020304" pitchFamily="18" charset="0"/>
              </a:rPr>
              <a:t>: </a:t>
            </a:r>
            <a:r>
              <a:rPr lang="en-SG" b="0" kern="100" dirty="0">
                <a:solidFill>
                  <a:srgbClr val="000000"/>
                </a:solidFill>
                <a:latin typeface="Times New Roman" panose="02020603050405020304" pitchFamily="18" charset="0"/>
                <a:ea typeface="MS Mincho" panose="02020609040205080304" pitchFamily="49" charset="-128"/>
                <a:cs typeface="Times New Roman" panose="02020603050405020304" pitchFamily="18" charset="0"/>
              </a:rPr>
              <a:t>By-product of uncertainty on "</a:t>
            </a:r>
            <a:r>
              <a:rPr lang="en-SG" b="0" kern="100" dirty="0">
                <a:solidFill>
                  <a:srgbClr val="0000FF"/>
                </a:solidFill>
                <a:latin typeface="Times New Roman" panose="02020603050405020304" pitchFamily="18" charset="0"/>
                <a:ea typeface="MS Mincho" panose="02020609040205080304" pitchFamily="49" charset="-128"/>
                <a:cs typeface="Times New Roman" panose="02020603050405020304" pitchFamily="18" charset="0"/>
              </a:rPr>
              <a:t>Common Prosperity</a:t>
            </a:r>
            <a:r>
              <a:rPr lang="en-SG" b="0" kern="100" dirty="0">
                <a:solidFill>
                  <a:srgbClr val="000000"/>
                </a:solidFill>
                <a:latin typeface="Times New Roman" panose="02020603050405020304" pitchFamily="18" charset="0"/>
                <a:ea typeface="MS Mincho" panose="02020609040205080304" pitchFamily="49" charset="-128"/>
                <a:cs typeface="Times New Roman" panose="02020603050405020304" pitchFamily="18" charset="0"/>
              </a:rPr>
              <a:t>" campaign (motivated by </a:t>
            </a:r>
            <a:r>
              <a:rPr lang="en-SG" b="0" i="1" kern="100" dirty="0">
                <a:solidFill>
                  <a:srgbClr val="0000FF"/>
                </a:solidFill>
                <a:latin typeface="Times New Roman" panose="02020603050405020304" pitchFamily="18" charset="0"/>
                <a:ea typeface="MS Mincho" panose="02020609040205080304" pitchFamily="49" charset="-128"/>
                <a:cs typeface="Times New Roman" panose="02020603050405020304" pitchFamily="18" charset="0"/>
              </a:rPr>
              <a:t>complex socio-political agenda that sometimes supplant economic aims</a:t>
            </a:r>
            <a:r>
              <a:rPr lang="en-SG" b="0" kern="100" dirty="0">
                <a:solidFill>
                  <a:srgbClr val="000000"/>
                </a:solidFill>
                <a:latin typeface="Times New Roman" panose="02020603050405020304" pitchFamily="18" charset="0"/>
                <a:ea typeface="MS Mincho" panose="02020609040205080304" pitchFamily="49" charset="-128"/>
                <a:cs typeface="Times New Roman" panose="02020603050405020304" pitchFamily="18" charset="0"/>
              </a:rPr>
              <a:t>). </a:t>
            </a:r>
          </a:p>
          <a:p>
            <a:pPr marL="382905" indent="-90170" algn="just">
              <a:lnSpc>
                <a:spcPts val="1500"/>
              </a:lnSpc>
            </a:pPr>
            <a:r>
              <a:rPr lang="en-SG" b="0" kern="100" dirty="0">
                <a:solidFill>
                  <a:srgbClr val="000000"/>
                </a:solidFill>
                <a:latin typeface="Times New Roman" panose="02020603050405020304" pitchFamily="18" charset="0"/>
                <a:ea typeface="MS Mincho" panose="02020609040205080304" pitchFamily="49" charset="-128"/>
                <a:cs typeface="Times New Roman" panose="02020603050405020304" pitchFamily="18" charset="0"/>
              </a:rPr>
              <a:t>  </a:t>
            </a:r>
            <a:r>
              <a:rPr lang="en-SG" b="0" kern="100" dirty="0">
                <a:solidFill>
                  <a:srgbClr val="000000"/>
                </a:solidFill>
                <a:latin typeface="Times New Roman" panose="02020603050405020304" pitchFamily="18" charset="0"/>
                <a:ea typeface="MS Mincho" panose="02020609040205080304" pitchFamily="49" charset="-128"/>
                <a:cs typeface="Times New Roman" panose="02020603050405020304" pitchFamily="18" charset="0"/>
                <a:sym typeface="Wingdings" panose="05000000000000000000" pitchFamily="2" charset="2"/>
              </a:rPr>
              <a:t></a:t>
            </a:r>
            <a:r>
              <a:rPr lang="en-SG" b="0" kern="100" dirty="0">
                <a:solidFill>
                  <a:srgbClr val="000000"/>
                </a:solidFill>
                <a:latin typeface="Times New Roman" panose="02020603050405020304" pitchFamily="18" charset="0"/>
                <a:ea typeface="MS Mincho" panose="02020609040205080304" pitchFamily="49" charset="-128"/>
                <a:cs typeface="Times New Roman" panose="02020603050405020304" pitchFamily="18" charset="0"/>
              </a:rPr>
              <a:t> Confidence overhang hampers big-ticket spend and investments, </a:t>
            </a:r>
            <a:r>
              <a:rPr lang="en-SG" b="0" i="1" kern="100" dirty="0">
                <a:solidFill>
                  <a:srgbClr val="0000FF"/>
                </a:solidFill>
                <a:latin typeface="Times New Roman" panose="02020603050405020304" pitchFamily="18" charset="0"/>
                <a:ea typeface="MS Mincho" panose="02020609040205080304" pitchFamily="49" charset="-128"/>
                <a:cs typeface="Times New Roman" panose="02020603050405020304" pitchFamily="18" charset="0"/>
              </a:rPr>
              <a:t>compromising growth multipliers</a:t>
            </a:r>
            <a:r>
              <a:rPr lang="en-SG" b="0" kern="100" dirty="0">
                <a:solidFill>
                  <a:srgbClr val="0000FF"/>
                </a:solidFill>
                <a:latin typeface="Times New Roman" panose="02020603050405020304" pitchFamily="18" charset="0"/>
                <a:ea typeface="MS Mincho" panose="02020609040205080304" pitchFamily="49" charset="-128"/>
                <a:cs typeface="Times New Roman" panose="02020603050405020304" pitchFamily="18" charset="0"/>
              </a:rPr>
              <a:t>.</a:t>
            </a:r>
            <a:endParaRPr lang="en-US" sz="1100" b="0" kern="100" dirty="0">
              <a:latin typeface="Century" panose="02040604050505020304" pitchFamily="18" charset="0"/>
              <a:ea typeface="MS Mincho" panose="02020609040205080304" pitchFamily="49" charset="-128"/>
              <a:cs typeface="Times New Roman" panose="02020603050405020304" pitchFamily="18" charset="0"/>
            </a:endParaRPr>
          </a:p>
          <a:p>
            <a:pPr marL="382905" indent="-90170" algn="just">
              <a:lnSpc>
                <a:spcPts val="1500"/>
              </a:lnSpc>
            </a:pPr>
            <a:r>
              <a:rPr lang="en-SG" kern="100" dirty="0">
                <a:solidFill>
                  <a:srgbClr val="000000"/>
                </a:solidFill>
                <a:latin typeface="Times New Roman" panose="02020603050405020304" pitchFamily="18" charset="0"/>
                <a:ea typeface="MS Mincho" panose="02020609040205080304" pitchFamily="49" charset="-128"/>
                <a:cs typeface="Times New Roman" panose="02020603050405020304" pitchFamily="18" charset="0"/>
              </a:rPr>
              <a:t>	</a:t>
            </a:r>
            <a:r>
              <a:rPr lang="en-US" b="0" dirty="0">
                <a:solidFill>
                  <a:srgbClr val="002060"/>
                </a:solidFill>
                <a:latin typeface="Times New Roman" panose="02020603050405020304" pitchFamily="18" charset="0"/>
              </a:rPr>
              <a:t>	</a:t>
            </a:r>
          </a:p>
        </p:txBody>
      </p:sp>
    </p:spTree>
    <p:extLst>
      <p:ext uri="{BB962C8B-B14F-4D97-AF65-F5344CB8AC3E}">
        <p14:creationId xmlns:p14="http://schemas.microsoft.com/office/powerpoint/2010/main" val="184277455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1800" dirty="0" smtClean="0">
                <a:solidFill>
                  <a:schemeClr val="tx1"/>
                </a:solidFill>
              </a:rPr>
              <a:t>China</a:t>
            </a:r>
            <a:r>
              <a:rPr lang="en-US" sz="1800" dirty="0">
                <a:solidFill>
                  <a:schemeClr val="tx1"/>
                </a:solidFill>
              </a:rPr>
              <a:t>:</a:t>
            </a:r>
            <a:r>
              <a:rPr lang="en-US" sz="1800" dirty="0">
                <a:solidFill>
                  <a:srgbClr val="0000FF"/>
                </a:solidFill>
              </a:rPr>
              <a:t> </a:t>
            </a:r>
            <a:r>
              <a:rPr lang="en-US" sz="1800" dirty="0" smtClean="0">
                <a:solidFill>
                  <a:srgbClr val="0000FF"/>
                </a:solidFill>
              </a:rPr>
              <a:t>Property Overhang Will Take a Lot to Reverse</a:t>
            </a:r>
            <a:endParaRPr lang="en-US" sz="1600" b="0" i="1" dirty="0">
              <a:solidFill>
                <a:schemeClr val="tx1"/>
              </a:solidFill>
            </a:endParaRPr>
          </a:p>
        </p:txBody>
      </p:sp>
      <p:pic>
        <p:nvPicPr>
          <p:cNvPr id="4" name="Picture 3">
            <a:extLst>
              <a:ext uri="{FF2B5EF4-FFF2-40B4-BE49-F238E27FC236}">
                <a16:creationId xmlns:a16="http://schemas.microsoft.com/office/drawing/2014/main" id="{D849C115-D90A-BCA8-0332-B983B222E12C}"/>
              </a:ext>
            </a:extLst>
          </p:cNvPr>
          <p:cNvPicPr>
            <a:picLocks noChangeAspect="1"/>
          </p:cNvPicPr>
          <p:nvPr/>
        </p:nvPicPr>
        <p:blipFill>
          <a:blip r:embed="rId3"/>
          <a:stretch>
            <a:fillRect/>
          </a:stretch>
        </p:blipFill>
        <p:spPr>
          <a:xfrm>
            <a:off x="3872905" y="844197"/>
            <a:ext cx="5163591" cy="3256889"/>
          </a:xfrm>
          <a:prstGeom prst="rect">
            <a:avLst/>
          </a:prstGeom>
        </p:spPr>
      </p:pic>
      <p:sp>
        <p:nvSpPr>
          <p:cNvPr id="5" name="Rectangle 4">
            <a:extLst>
              <a:ext uri="{FF2B5EF4-FFF2-40B4-BE49-F238E27FC236}">
                <a16:creationId xmlns:a16="http://schemas.microsoft.com/office/drawing/2014/main" id="{2030D833-3F18-728A-EA62-196A6078EB96}"/>
              </a:ext>
            </a:extLst>
          </p:cNvPr>
          <p:cNvSpPr/>
          <p:nvPr/>
        </p:nvSpPr>
        <p:spPr>
          <a:xfrm>
            <a:off x="4842562" y="4288447"/>
            <a:ext cx="3600400" cy="2092881"/>
          </a:xfrm>
          <a:prstGeom prst="rect">
            <a:avLst/>
          </a:prstGeom>
          <a:noFill/>
        </p:spPr>
        <p:txBody>
          <a:bodyPr wrap="square">
            <a:spAutoFit/>
          </a:bodyPr>
          <a:lstStyle/>
          <a:p>
            <a:r>
              <a:rPr lang="en-US" sz="1300" b="1" u="sng" dirty="0">
                <a:solidFill>
                  <a:schemeClr val="accent1">
                    <a:lumMod val="50000"/>
                  </a:schemeClr>
                </a:solidFill>
                <a:latin typeface="Book Antiqua" panose="02040602050305030304" pitchFamily="18" charset="0"/>
              </a:rPr>
              <a:t>Property Overhang</a:t>
            </a:r>
          </a:p>
          <a:p>
            <a:pPr marL="171450" indent="-171450">
              <a:buFont typeface="Arial" panose="020B0604020202020204" pitchFamily="34" charset="0"/>
              <a:buChar char="•"/>
            </a:pPr>
            <a:r>
              <a:rPr lang="en-US" sz="1300" dirty="0">
                <a:latin typeface="Book Antiqua" panose="02040602050305030304" pitchFamily="18" charset="0"/>
              </a:rPr>
              <a:t>Backstop critical but Falls Short!</a:t>
            </a:r>
          </a:p>
          <a:p>
            <a:pPr marL="171450" indent="-171450">
              <a:buFont typeface="Arial" panose="020B0604020202020204" pitchFamily="34" charset="0"/>
              <a:buChar char="•"/>
            </a:pPr>
            <a:r>
              <a:rPr lang="en-US" sz="1300" dirty="0">
                <a:solidFill>
                  <a:srgbClr val="0000FF"/>
                </a:solidFill>
                <a:latin typeface="Book Antiqua" panose="02040602050305030304" pitchFamily="18" charset="0"/>
              </a:rPr>
              <a:t>Financing cashflow </a:t>
            </a:r>
            <a:r>
              <a:rPr lang="en-US" sz="1300" dirty="0">
                <a:latin typeface="Book Antiqua" panose="02040602050305030304" pitchFamily="18" charset="0"/>
              </a:rPr>
              <a:t>is</a:t>
            </a:r>
            <a:r>
              <a:rPr lang="en-US" sz="1300" dirty="0">
                <a:solidFill>
                  <a:srgbClr val="0000FF"/>
                </a:solidFill>
                <a:latin typeface="Book Antiqua" panose="02040602050305030304" pitchFamily="18" charset="0"/>
              </a:rPr>
              <a:t> welcome </a:t>
            </a:r>
            <a:endParaRPr lang="en-US" sz="1300" u="sng" dirty="0">
              <a:solidFill>
                <a:srgbClr val="0000FF"/>
              </a:solidFill>
              <a:latin typeface="Book Antiqua" panose="02040602050305030304" pitchFamily="18" charset="0"/>
            </a:endParaRPr>
          </a:p>
          <a:p>
            <a:pPr marL="171450" indent="-171450">
              <a:buFont typeface="Arial" panose="020B0604020202020204" pitchFamily="34" charset="0"/>
              <a:buChar char="•"/>
            </a:pPr>
            <a:r>
              <a:rPr lang="en-US" sz="1300" dirty="0">
                <a:solidFill>
                  <a:srgbClr val="FF0000"/>
                </a:solidFill>
                <a:latin typeface="Book Antiqua" panose="02040602050305030304" pitchFamily="18" charset="0"/>
              </a:rPr>
              <a:t>But </a:t>
            </a:r>
            <a:r>
              <a:rPr lang="en-US" sz="1300" u="sng" dirty="0">
                <a:solidFill>
                  <a:srgbClr val="FF0000"/>
                </a:solidFill>
                <a:latin typeface="Book Antiqua" panose="02040602050305030304" pitchFamily="18" charset="0"/>
              </a:rPr>
              <a:t>Not Sustainable</a:t>
            </a:r>
            <a:r>
              <a:rPr lang="en-US" sz="1300" dirty="0">
                <a:solidFill>
                  <a:srgbClr val="FF0000"/>
                </a:solidFill>
                <a:latin typeface="Book Antiqua" panose="02040602050305030304" pitchFamily="18" charset="0"/>
              </a:rPr>
              <a:t>  Without  Sales  </a:t>
            </a:r>
            <a:r>
              <a:rPr lang="en-US" sz="1300" dirty="0">
                <a:solidFill>
                  <a:srgbClr val="0000FF"/>
                </a:solidFill>
                <a:latin typeface="Book Antiqua" panose="02040602050305030304" pitchFamily="18" charset="0"/>
              </a:rPr>
              <a:t>(Operating Cashflow) </a:t>
            </a:r>
            <a:r>
              <a:rPr lang="en-US" sz="1300" dirty="0">
                <a:solidFill>
                  <a:srgbClr val="FF0000"/>
                </a:solidFill>
                <a:latin typeface="Book Antiqua" panose="02040602050305030304" pitchFamily="18" charset="0"/>
              </a:rPr>
              <a:t>Recovery</a:t>
            </a:r>
            <a:r>
              <a:rPr lang="en-US" sz="1300" dirty="0">
                <a:solidFill>
                  <a:srgbClr val="0000FF"/>
                </a:solidFill>
                <a:latin typeface="Book Antiqua" panose="02040602050305030304" pitchFamily="18" charset="0"/>
              </a:rPr>
              <a:t> Requiring Confidence</a:t>
            </a:r>
            <a:r>
              <a:rPr lang="en-US" sz="1300" dirty="0">
                <a:latin typeface="Book Antiqua" panose="02040602050305030304" pitchFamily="18" charset="0"/>
              </a:rPr>
              <a:t>.</a:t>
            </a:r>
          </a:p>
          <a:p>
            <a:pPr marL="171450" indent="-171450">
              <a:buFont typeface="Arial" panose="020B0604020202020204" pitchFamily="34" charset="0"/>
              <a:buChar char="•"/>
            </a:pPr>
            <a:r>
              <a:rPr lang="en-US" sz="1300" dirty="0">
                <a:latin typeface="Book Antiqua" panose="02040602050305030304" pitchFamily="18" charset="0"/>
              </a:rPr>
              <a:t>Psyche of “sure win” property has changed. </a:t>
            </a:r>
          </a:p>
          <a:p>
            <a:pPr marL="171450" indent="-171450">
              <a:buFont typeface="Arial" panose="020B0604020202020204" pitchFamily="34" charset="0"/>
              <a:buChar char="•"/>
            </a:pPr>
            <a:r>
              <a:rPr lang="en-US" sz="1300" dirty="0">
                <a:latin typeface="Book Antiqua" panose="02040602050305030304" pitchFamily="18" charset="0"/>
              </a:rPr>
              <a:t>S</a:t>
            </a:r>
            <a:r>
              <a:rPr lang="en-US" sz="1300" dirty="0" smtClean="0">
                <a:latin typeface="Book Antiqua" panose="02040602050305030304" pitchFamily="18" charset="0"/>
              </a:rPr>
              <a:t>OEs </a:t>
            </a:r>
            <a:r>
              <a:rPr lang="en-US" sz="1300" dirty="0">
                <a:latin typeface="Book Antiqua" panose="02040602050305030304" pitchFamily="18" charset="0"/>
              </a:rPr>
              <a:t>defaulting amid “Common Prosperity” leaves </a:t>
            </a:r>
            <a:r>
              <a:rPr lang="en-US" sz="1300" b="1" dirty="0">
                <a:latin typeface="Book Antiqua" panose="02040602050305030304" pitchFamily="18" charset="0"/>
              </a:rPr>
              <a:t>Confidence Shaky</a:t>
            </a:r>
            <a:r>
              <a:rPr lang="en-US" sz="1300" dirty="0">
                <a:latin typeface="Book Antiqua" panose="02040602050305030304" pitchFamily="18" charset="0"/>
              </a:rPr>
              <a:t>.</a:t>
            </a:r>
          </a:p>
          <a:p>
            <a:pPr marL="171450" indent="-171450">
              <a:buFont typeface="Arial" panose="020B0604020202020204" pitchFamily="34" charset="0"/>
              <a:buChar char="•"/>
            </a:pPr>
            <a:r>
              <a:rPr lang="en-US" sz="1300" dirty="0">
                <a:latin typeface="Book Antiqua" panose="02040602050305030304" pitchFamily="18" charset="0"/>
              </a:rPr>
              <a:t>Compromises </a:t>
            </a:r>
            <a:r>
              <a:rPr lang="en-US" sz="1300" dirty="0">
                <a:solidFill>
                  <a:srgbClr val="0000FF"/>
                </a:solidFill>
                <a:latin typeface="Book Antiqua" panose="02040602050305030304" pitchFamily="18" charset="0"/>
              </a:rPr>
              <a:t>growth multipliers &amp; credit.</a:t>
            </a:r>
          </a:p>
        </p:txBody>
      </p:sp>
      <p:pic>
        <p:nvPicPr>
          <p:cNvPr id="6" name="Picture 5">
            <a:extLst>
              <a:ext uri="{FF2B5EF4-FFF2-40B4-BE49-F238E27FC236}">
                <a16:creationId xmlns:a16="http://schemas.microsoft.com/office/drawing/2014/main" id="{43C00A3C-9F33-4710-3364-908EC0A90887}"/>
              </a:ext>
            </a:extLst>
          </p:cNvPr>
          <p:cNvPicPr>
            <a:picLocks noChangeAspect="1"/>
          </p:cNvPicPr>
          <p:nvPr/>
        </p:nvPicPr>
        <p:blipFill>
          <a:blip r:embed="rId4"/>
          <a:stretch>
            <a:fillRect/>
          </a:stretch>
        </p:blipFill>
        <p:spPr>
          <a:xfrm>
            <a:off x="1331640" y="4067834"/>
            <a:ext cx="3240360" cy="2774178"/>
          </a:xfrm>
          <a:prstGeom prst="rect">
            <a:avLst/>
          </a:prstGeom>
        </p:spPr>
      </p:pic>
      <p:pic>
        <p:nvPicPr>
          <p:cNvPr id="7" name="Picture 6"/>
          <p:cNvPicPr>
            <a:picLocks noChangeAspect="1"/>
          </p:cNvPicPr>
          <p:nvPr/>
        </p:nvPicPr>
        <p:blipFill>
          <a:blip r:embed="rId5"/>
          <a:stretch>
            <a:fillRect/>
          </a:stretch>
        </p:blipFill>
        <p:spPr>
          <a:xfrm>
            <a:off x="35495" y="844197"/>
            <a:ext cx="3566848" cy="3223637"/>
          </a:xfrm>
          <a:prstGeom prst="rect">
            <a:avLst/>
          </a:prstGeom>
        </p:spPr>
      </p:pic>
    </p:spTree>
    <p:extLst>
      <p:ext uri="{BB962C8B-B14F-4D97-AF65-F5344CB8AC3E}">
        <p14:creationId xmlns:p14="http://schemas.microsoft.com/office/powerpoint/2010/main" val="2305730998"/>
      </p:ext>
    </p:extLst>
  </p:cSld>
  <p:clrMapOvr>
    <a:masterClrMapping/>
  </p:clrMapOvr>
  <p:timing>
    <p:tnLst>
      <p:par>
        <p:cTn id="1" dur="indefinite" restart="never" nodeType="tmRoot"/>
      </p:par>
    </p:tnLst>
  </p:timing>
</p:sld>
</file>

<file path=ppt/theme/theme1.xml><?xml version="1.0" encoding="utf-8"?>
<a:theme xmlns:a="http://schemas.openxmlformats.org/drawingml/2006/main" name="160237-Mizuho-FF-PPT-Template-Panacee-A4">
  <a:themeElements>
    <a:clrScheme name="Future Frame">
      <a:dk1>
        <a:srgbClr val="000000"/>
      </a:dk1>
      <a:lt1>
        <a:srgbClr val="FFFFFF"/>
      </a:lt1>
      <a:dk2>
        <a:srgbClr val="140078"/>
      </a:dk2>
      <a:lt2>
        <a:srgbClr val="CCCCCC"/>
      </a:lt2>
      <a:accent1>
        <a:srgbClr val="85C0DB"/>
      </a:accent1>
      <a:accent2>
        <a:srgbClr val="E9C45C"/>
      </a:accent2>
      <a:accent3>
        <a:srgbClr val="8EBA69"/>
      </a:accent3>
      <a:accent4>
        <a:srgbClr val="FF9797"/>
      </a:accent4>
      <a:accent5>
        <a:srgbClr val="A791B3"/>
      </a:accent5>
      <a:accent6>
        <a:srgbClr val="EB9864"/>
      </a:accent6>
      <a:hlink>
        <a:srgbClr val="006FBC"/>
      </a:hlink>
      <a:folHlink>
        <a:srgbClr val="00A5E3"/>
      </a:folHlink>
    </a:clrScheme>
    <a:fontScheme name="Mizuho 2016">
      <a:majorFont>
        <a:latin typeface="Arial"/>
        <a:ea typeface="MS PGothic"/>
        <a:cs typeface="Arial"/>
      </a:majorFont>
      <a:minorFont>
        <a:latin typeface="Arial"/>
        <a:ea typeface="MS PGothic"/>
        <a:cs typeface="Arial"/>
      </a:minorFont>
    </a:fontScheme>
    <a:fmtScheme name="Mizuho 2016">
      <a:fillStyleLst>
        <a:solidFill>
          <a:schemeClr val="phClr"/>
        </a:solidFill>
        <a:solidFill>
          <a:schemeClr val="phClr"/>
        </a:solidFill>
        <a:solidFill>
          <a:schemeClr val="phClr"/>
        </a:solidFill>
      </a:fillStyleLst>
      <a:lnStyleLst>
        <a:ln w="12700" cap="sq" cmpd="sng" algn="ctr">
          <a:solidFill>
            <a:schemeClr val="phClr"/>
          </a:solidFill>
          <a:prstDash val="solid"/>
        </a:ln>
        <a:ln w="12700" cap="sq" cmpd="sng" algn="ctr">
          <a:solidFill>
            <a:schemeClr val="phClr"/>
          </a:solidFill>
          <a:prstDash val="solid"/>
        </a:ln>
        <a:ln w="12700" cap="sq"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solidFill>
          <a:schemeClr val="phClr"/>
        </a:solidFill>
        <a:solidFill>
          <a:schemeClr val="phClr"/>
        </a:solidFill>
      </a:bgFillStyleLst>
    </a:fmtScheme>
  </a:themeElements>
  <a:objectDefaults>
    <a:spDef>
      <a:spPr>
        <a:solidFill>
          <a:schemeClr val="bg2"/>
        </a:solidFill>
        <a:ln>
          <a:noFill/>
        </a:ln>
      </a:spPr>
      <a:bodyPr lIns="0" tIns="0" rIns="0" bIns="0"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ln w="6350"/>
      </a:spPr>
      <a:bodyPr/>
      <a:lstStyle/>
      <a:style>
        <a:lnRef idx="1">
          <a:schemeClr val="accent1"/>
        </a:lnRef>
        <a:fillRef idx="0">
          <a:schemeClr val="accent1"/>
        </a:fillRef>
        <a:effectRef idx="0">
          <a:schemeClr val="accent1"/>
        </a:effectRef>
        <a:fontRef idx="minor">
          <a:schemeClr val="tx1"/>
        </a:fontRef>
      </a:style>
    </a:lnDef>
    <a:txDef>
      <a:spPr>
        <a:noFill/>
        <a:ln>
          <a:solidFill>
            <a:schemeClr val="bg1">
              <a:lumMod val="50000"/>
            </a:schemeClr>
          </a:solidFill>
        </a:ln>
      </a:spPr>
      <a:bodyPr wrap="square" rtlCol="0">
        <a:spAutoFit/>
      </a:bodyPr>
      <a:lstStyle>
        <a:defPPr>
          <a:defRPr sz="1400" dirty="0"/>
        </a:defPPr>
      </a:lstStyle>
    </a:txDef>
  </a:objectDefaults>
  <a:extraClrSchemeLst/>
  <a:extLst>
    <a:ext uri="{05A4C25C-085E-4340-85A3-A5531E510DB2}">
      <thm15:themeFamily xmlns:thm15="http://schemas.microsoft.com/office/thememl/2012/main" name="160237-Mizuho-FF-PPT-Template-Panacee-A4-v12.potx" id="{4F088A2F-1C72-4473-B8B0-B9AF2AB4BA45}" vid="{77905348-0567-40CD-9A19-2A19487EDF4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150240</TotalTime>
  <Words>7864</Words>
  <Application>Microsoft Office PowerPoint</Application>
  <PresentationFormat>On-screen Show (4:3)</PresentationFormat>
  <Paragraphs>228</Paragraphs>
  <Slides>20</Slides>
  <Notes>19</Notes>
  <HiddenSlides>0</HiddenSlides>
  <MMClips>0</MMClips>
  <ScaleCrop>false</ScaleCrop>
  <HeadingPairs>
    <vt:vector size="6" baseType="variant">
      <vt:variant>
        <vt:lpstr>Fonts Used</vt:lpstr>
      </vt:variant>
      <vt:variant>
        <vt:i4>15</vt:i4>
      </vt:variant>
      <vt:variant>
        <vt:lpstr>Theme</vt:lpstr>
      </vt:variant>
      <vt:variant>
        <vt:i4>1</vt:i4>
      </vt:variant>
      <vt:variant>
        <vt:lpstr>Slide Titles</vt:lpstr>
      </vt:variant>
      <vt:variant>
        <vt:i4>20</vt:i4>
      </vt:variant>
    </vt:vector>
  </HeadingPairs>
  <TitlesOfParts>
    <vt:vector size="36" baseType="lpstr">
      <vt:lpstr>MS Mincho</vt:lpstr>
      <vt:lpstr>MS PGothic</vt:lpstr>
      <vt:lpstr>MS PGothic</vt:lpstr>
      <vt:lpstr>SimSun</vt:lpstr>
      <vt:lpstr>Yu Gothic</vt:lpstr>
      <vt:lpstr>Arial</vt:lpstr>
      <vt:lpstr>Arial Narrow</vt:lpstr>
      <vt:lpstr>Book Antiqua</vt:lpstr>
      <vt:lpstr>Calibri</vt:lpstr>
      <vt:lpstr>Century</vt:lpstr>
      <vt:lpstr>Courier New</vt:lpstr>
      <vt:lpstr>Helvetica</vt:lpstr>
      <vt:lpstr>Times New Roman</vt:lpstr>
      <vt:lpstr>Wingdings</vt:lpstr>
      <vt:lpstr>Wingdings 2</vt:lpstr>
      <vt:lpstr>160237-Mizuho-FF-PPT-Template-Panacee-A4</vt:lpstr>
      <vt:lpstr>Dragon Risks</vt:lpstr>
      <vt:lpstr>History is Not on the Side of “Immaculate” Soft-Landing; regardless of US Exceptionalism</vt:lpstr>
      <vt:lpstr>Unprecedented Distortions &amp; Lags: Illusion of US Consumer Exceptionalism? </vt:lpstr>
      <vt:lpstr>Bumpy Inflation: Irascible on Shocks (with a Lag) Underpinning “Last Mile” Worries …</vt:lpstr>
      <vt:lpstr>Competitive Pivot: USD Bears Banking on Spread Erosion … A  Gambit, Not a Guarantee!</vt:lpstr>
      <vt:lpstr>China: No Panacea &amp; Problematic ‘PBoC Put’</vt:lpstr>
      <vt:lpstr>China: No Panacea &amp; Problematic ‘PBoC Put’</vt:lpstr>
      <vt:lpstr>China: Chronic Confidence Deficit</vt:lpstr>
      <vt:lpstr>China: Property Overhang Will Take a Lot to Reverse</vt:lpstr>
      <vt:lpstr>FX: CNH - Impacted by “Fundamental” Yield Support Eroded …</vt:lpstr>
      <vt:lpstr>FX: CNH - … &amp; is Still Not Out of the Woods</vt:lpstr>
      <vt:lpstr> EM-Asia FX-Build-up of Volatility as “Carry” Buffer Declines: Harder to Keep Calm &amp; “Carry” On</vt:lpstr>
      <vt:lpstr> Risk Re-Pricing: Conditions for Risk &amp; Term Premia Restoration?</vt:lpstr>
      <vt:lpstr>MYR: External Reliance and Domestic Reforms</vt:lpstr>
      <vt:lpstr>MYR/TWD: Structural Trends Upheld Amid Near Term Volatility</vt:lpstr>
      <vt:lpstr>MYR/CNH: Stability at the Mercy of Two Way Risks</vt:lpstr>
      <vt:lpstr>Disclaimer</vt:lpstr>
      <vt:lpstr>FX: TWD –  FX Peaks and Semiconductor Bottoms</vt:lpstr>
      <vt:lpstr>FX: TWD – FX Peaks and Semiconductor Bottoms</vt:lpstr>
      <vt:lpstr>Trump 2.0 (US Elections): Bracing for Geo-economic Blows</vt:lpstr>
    </vt:vector>
  </TitlesOfParts>
  <Company>Mizuho Bank, Ltd.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All’s Fair In Love &amp; War?</dc:title>
  <dc:creator>Huani</dc:creator>
  <cp:lastModifiedBy>Tan Boon Heng</cp:lastModifiedBy>
  <cp:revision>2398</cp:revision>
  <cp:lastPrinted>2020-01-20T08:53:48Z</cp:lastPrinted>
  <dcterms:created xsi:type="dcterms:W3CDTF">2019-10-08T01:37:15Z</dcterms:created>
  <dcterms:modified xsi:type="dcterms:W3CDTF">2024-04-19T02:11:56Z</dcterms:modified>
</cp:coreProperties>
</file>