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3.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4.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5.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6.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7.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8.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1.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33"/>
  </p:notesMasterIdLst>
  <p:sldIdLst>
    <p:sldId id="1184" r:id="rId3"/>
    <p:sldId id="2661" r:id="rId4"/>
    <p:sldId id="2722" r:id="rId5"/>
    <p:sldId id="2716" r:id="rId6"/>
    <p:sldId id="2717" r:id="rId7"/>
    <p:sldId id="2704" r:id="rId8"/>
    <p:sldId id="2700" r:id="rId9"/>
    <p:sldId id="2681" r:id="rId10"/>
    <p:sldId id="2732" r:id="rId11"/>
    <p:sldId id="2696" r:id="rId12"/>
    <p:sldId id="2730" r:id="rId13"/>
    <p:sldId id="2731" r:id="rId14"/>
    <p:sldId id="2733" r:id="rId15"/>
    <p:sldId id="2718" r:id="rId16"/>
    <p:sldId id="2724" r:id="rId17"/>
    <p:sldId id="2738" r:id="rId18"/>
    <p:sldId id="2740" r:id="rId19"/>
    <p:sldId id="2719" r:id="rId20"/>
    <p:sldId id="2726" r:id="rId21"/>
    <p:sldId id="2727" r:id="rId22"/>
    <p:sldId id="1359" r:id="rId23"/>
    <p:sldId id="2737" r:id="rId24"/>
    <p:sldId id="1165" r:id="rId25"/>
    <p:sldId id="2739" r:id="rId26"/>
    <p:sldId id="2725" r:id="rId27"/>
    <p:sldId id="2735" r:id="rId28"/>
    <p:sldId id="2663" r:id="rId29"/>
    <p:sldId id="2667" r:id="rId30"/>
    <p:sldId id="2734" r:id="rId31"/>
    <p:sldId id="2736" r:id="rId32"/>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00"/>
    <a:srgbClr val="C4DA2D"/>
    <a:srgbClr val="C2FC64"/>
    <a:srgbClr val="140078"/>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6090ED-77ED-4E74-8ADB-9D7DE22C0579}" v="23" dt="2025-05-25T09:47:38.6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797" autoAdjust="0"/>
  </p:normalViewPr>
  <p:slideViewPr>
    <p:cSldViewPr snapToGrid="0">
      <p:cViewPr varScale="1">
        <p:scale>
          <a:sx n="101" d="100"/>
          <a:sy n="101" d="100"/>
        </p:scale>
        <p:origin x="3534" y="72"/>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rathan Vishnu (SG_FI_DA)" userId="c53acc57-a3c9-4308-b000-3aedaed5674c" providerId="ADAL" clId="{246090ED-77ED-4E74-8ADB-9D7DE22C0579}"/>
    <pc:docChg chg="undo custSel addSld delSld modSld sldOrd">
      <pc:chgData name="Varathan Vishnu (SG_FI_DA)" userId="c53acc57-a3c9-4308-b000-3aedaed5674c" providerId="ADAL" clId="{246090ED-77ED-4E74-8ADB-9D7DE22C0579}" dt="2025-05-25T13:25:23.556" v="2669" actId="14100"/>
      <pc:docMkLst>
        <pc:docMk/>
      </pc:docMkLst>
      <pc:sldChg chg="addSp delSp modSp mod">
        <pc:chgData name="Varathan Vishnu (SG_FI_DA)" userId="c53acc57-a3c9-4308-b000-3aedaed5674c" providerId="ADAL" clId="{246090ED-77ED-4E74-8ADB-9D7DE22C0579}" dt="2025-05-25T11:27:12.564" v="2006" actId="108"/>
        <pc:sldMkLst>
          <pc:docMk/>
          <pc:sldMk cId="3927297998" sldId="1184"/>
        </pc:sldMkLst>
        <pc:spChg chg="add mod">
          <ac:chgData name="Varathan Vishnu (SG_FI_DA)" userId="c53acc57-a3c9-4308-b000-3aedaed5674c" providerId="ADAL" clId="{246090ED-77ED-4E74-8ADB-9D7DE22C0579}" dt="2025-05-25T10:09:29.562" v="1126" actId="403"/>
          <ac:spMkLst>
            <pc:docMk/>
            <pc:sldMk cId="3927297998" sldId="1184"/>
            <ac:spMk id="2" creationId="{4CDF66CE-E0B1-0AE9-9BD7-DE3202459987}"/>
          </ac:spMkLst>
        </pc:spChg>
        <pc:spChg chg="add del mod">
          <ac:chgData name="Varathan Vishnu (SG_FI_DA)" userId="c53acc57-a3c9-4308-b000-3aedaed5674c" providerId="ADAL" clId="{246090ED-77ED-4E74-8ADB-9D7DE22C0579}" dt="2025-05-25T10:09:17.732" v="1122" actId="21"/>
          <ac:spMkLst>
            <pc:docMk/>
            <pc:sldMk cId="3927297998" sldId="1184"/>
            <ac:spMk id="4" creationId="{EC8EEDE6-4F05-35B2-9B49-94BF5E021C69}"/>
          </ac:spMkLst>
        </pc:spChg>
        <pc:spChg chg="add del mod">
          <ac:chgData name="Varathan Vishnu (SG_FI_DA)" userId="c53acc57-a3c9-4308-b000-3aedaed5674c" providerId="ADAL" clId="{246090ED-77ED-4E74-8ADB-9D7DE22C0579}" dt="2025-05-25T09:53:46.676" v="831" actId="21"/>
          <ac:spMkLst>
            <pc:docMk/>
            <pc:sldMk cId="3927297998" sldId="1184"/>
            <ac:spMk id="5" creationId="{D0BFE221-EE0E-0D4D-8FA2-B786D26A5101}"/>
          </ac:spMkLst>
        </pc:spChg>
        <pc:spChg chg="add mod">
          <ac:chgData name="Varathan Vishnu (SG_FI_DA)" userId="c53acc57-a3c9-4308-b000-3aedaed5674c" providerId="ADAL" clId="{246090ED-77ED-4E74-8ADB-9D7DE22C0579}" dt="2025-05-25T11:27:12.564" v="2006" actId="108"/>
          <ac:spMkLst>
            <pc:docMk/>
            <pc:sldMk cId="3927297998" sldId="1184"/>
            <ac:spMk id="8" creationId="{2C5ABE4D-9E79-9620-BD1E-330BD8A23721}"/>
          </ac:spMkLst>
        </pc:spChg>
        <pc:spChg chg="mod">
          <ac:chgData name="Varathan Vishnu (SG_FI_DA)" userId="c53acc57-a3c9-4308-b000-3aedaed5674c" providerId="ADAL" clId="{246090ED-77ED-4E74-8ADB-9D7DE22C0579}" dt="2025-05-25T09:31:49.653" v="449" actId="20577"/>
          <ac:spMkLst>
            <pc:docMk/>
            <pc:sldMk cId="3927297998" sldId="1184"/>
            <ac:spMk id="11" creationId="{00000000-0000-0000-0000-000000000000}"/>
          </ac:spMkLst>
        </pc:spChg>
        <pc:picChg chg="mod">
          <ac:chgData name="Varathan Vishnu (SG_FI_DA)" userId="c53acc57-a3c9-4308-b000-3aedaed5674c" providerId="ADAL" clId="{246090ED-77ED-4E74-8ADB-9D7DE22C0579}" dt="2025-05-25T10:05:23.382" v="1000" actId="1076"/>
          <ac:picMkLst>
            <pc:docMk/>
            <pc:sldMk cId="3927297998" sldId="1184"/>
            <ac:picMk id="3" creationId="{431EE881-E574-0FA7-301D-8739DD0527A7}"/>
          </ac:picMkLst>
        </pc:picChg>
      </pc:sldChg>
      <pc:sldChg chg="modSp add del mod">
        <pc:chgData name="Varathan Vishnu (SG_FI_DA)" userId="c53acc57-a3c9-4308-b000-3aedaed5674c" providerId="ADAL" clId="{246090ED-77ED-4E74-8ADB-9D7DE22C0579}" dt="2025-05-25T11:36:41.408" v="2179" actId="47"/>
        <pc:sldMkLst>
          <pc:docMk/>
          <pc:sldMk cId="1586149264" sldId="1333"/>
        </pc:sldMkLst>
        <pc:spChg chg="mod">
          <ac:chgData name="Varathan Vishnu (SG_FI_DA)" userId="c53acc57-a3c9-4308-b000-3aedaed5674c" providerId="ADAL" clId="{246090ED-77ED-4E74-8ADB-9D7DE22C0579}" dt="2025-05-25T11:27:52.268" v="2025" actId="403"/>
          <ac:spMkLst>
            <pc:docMk/>
            <pc:sldMk cId="1586149264" sldId="1333"/>
            <ac:spMk id="2" creationId="{00000000-0000-0000-0000-000000000000}"/>
          </ac:spMkLst>
        </pc:spChg>
      </pc:sldChg>
      <pc:sldChg chg="addSp modSp mod">
        <pc:chgData name="Varathan Vishnu (SG_FI_DA)" userId="c53acc57-a3c9-4308-b000-3aedaed5674c" providerId="ADAL" clId="{246090ED-77ED-4E74-8ADB-9D7DE22C0579}" dt="2025-05-25T11:07:08.894" v="1601" actId="1076"/>
        <pc:sldMkLst>
          <pc:docMk/>
          <pc:sldMk cId="4160341933" sldId="1359"/>
        </pc:sldMkLst>
        <pc:spChg chg="add mod">
          <ac:chgData name="Varathan Vishnu (SG_FI_DA)" userId="c53acc57-a3c9-4308-b000-3aedaed5674c" providerId="ADAL" clId="{246090ED-77ED-4E74-8ADB-9D7DE22C0579}" dt="2025-05-25T11:07:08.894" v="1601" actId="1076"/>
          <ac:spMkLst>
            <pc:docMk/>
            <pc:sldMk cId="4160341933" sldId="1359"/>
            <ac:spMk id="4" creationId="{7D2D55A9-158F-672A-C99C-14BE6D5F2CC6}"/>
          </ac:spMkLst>
        </pc:spChg>
        <pc:picChg chg="mod">
          <ac:chgData name="Varathan Vishnu (SG_FI_DA)" userId="c53acc57-a3c9-4308-b000-3aedaed5674c" providerId="ADAL" clId="{246090ED-77ED-4E74-8ADB-9D7DE22C0579}" dt="2025-05-25T11:07:03.569" v="1600" actId="1076"/>
          <ac:picMkLst>
            <pc:docMk/>
            <pc:sldMk cId="4160341933" sldId="1359"/>
            <ac:picMk id="6" creationId="{C560049E-657C-8CE3-EAA9-07CC1D34CE39}"/>
          </ac:picMkLst>
        </pc:picChg>
      </pc:sldChg>
      <pc:sldChg chg="addSp delSp modSp add mod">
        <pc:chgData name="Varathan Vishnu (SG_FI_DA)" userId="c53acc57-a3c9-4308-b000-3aedaed5674c" providerId="ADAL" clId="{246090ED-77ED-4E74-8ADB-9D7DE22C0579}" dt="2025-05-25T13:15:32.471" v="2491" actId="20577"/>
        <pc:sldMkLst>
          <pc:docMk/>
          <pc:sldMk cId="2192005856" sldId="2661"/>
        </pc:sldMkLst>
        <pc:spChg chg="mod">
          <ac:chgData name="Varathan Vishnu (SG_FI_DA)" userId="c53acc57-a3c9-4308-b000-3aedaed5674c" providerId="ADAL" clId="{246090ED-77ED-4E74-8ADB-9D7DE22C0579}" dt="2025-05-25T13:15:32.471" v="2491" actId="20577"/>
          <ac:spMkLst>
            <pc:docMk/>
            <pc:sldMk cId="2192005856" sldId="2661"/>
            <ac:spMk id="3" creationId="{EB50F5DA-7F13-6061-67B3-C6FB4C361B14}"/>
          </ac:spMkLst>
        </pc:spChg>
        <pc:spChg chg="add del mod">
          <ac:chgData name="Varathan Vishnu (SG_FI_DA)" userId="c53acc57-a3c9-4308-b000-3aedaed5674c" providerId="ADAL" clId="{246090ED-77ED-4E74-8ADB-9D7DE22C0579}" dt="2025-05-25T09:53:27.810" v="826" actId="21"/>
          <ac:spMkLst>
            <pc:docMk/>
            <pc:sldMk cId="2192005856" sldId="2661"/>
            <ac:spMk id="5" creationId="{D0BFE221-EE0E-0D4D-8FA2-B786D26A5101}"/>
          </ac:spMkLst>
        </pc:spChg>
      </pc:sldChg>
      <pc:sldChg chg="addSp delSp modSp add mod">
        <pc:chgData name="Varathan Vishnu (SG_FI_DA)" userId="c53acc57-a3c9-4308-b000-3aedaed5674c" providerId="ADAL" clId="{246090ED-77ED-4E74-8ADB-9D7DE22C0579}" dt="2025-05-25T11:42:44.768" v="2267" actId="14100"/>
        <pc:sldMkLst>
          <pc:docMk/>
          <pc:sldMk cId="1671496442" sldId="2663"/>
        </pc:sldMkLst>
        <pc:spChg chg="mod">
          <ac:chgData name="Varathan Vishnu (SG_FI_DA)" userId="c53acc57-a3c9-4308-b000-3aedaed5674c" providerId="ADAL" clId="{246090ED-77ED-4E74-8ADB-9D7DE22C0579}" dt="2025-05-25T11:41:59.039" v="2252" actId="20577"/>
          <ac:spMkLst>
            <pc:docMk/>
            <pc:sldMk cId="1671496442" sldId="2663"/>
            <ac:spMk id="2" creationId="{00000000-0000-0000-0000-000000000000}"/>
          </ac:spMkLst>
        </pc:spChg>
        <pc:spChg chg="add">
          <ac:chgData name="Varathan Vishnu (SG_FI_DA)" userId="c53acc57-a3c9-4308-b000-3aedaed5674c" providerId="ADAL" clId="{246090ED-77ED-4E74-8ADB-9D7DE22C0579}" dt="2025-05-25T11:42:08.419" v="2254"/>
          <ac:spMkLst>
            <pc:docMk/>
            <pc:sldMk cId="1671496442" sldId="2663"/>
            <ac:spMk id="3" creationId="{C415425D-CFEB-EDE9-72BD-70360E063169}"/>
          </ac:spMkLst>
        </pc:spChg>
        <pc:picChg chg="del">
          <ac:chgData name="Varathan Vishnu (SG_FI_DA)" userId="c53acc57-a3c9-4308-b000-3aedaed5674c" providerId="ADAL" clId="{246090ED-77ED-4E74-8ADB-9D7DE22C0579}" dt="2025-05-25T11:42:07.462" v="2253" actId="478"/>
          <ac:picMkLst>
            <pc:docMk/>
            <pc:sldMk cId="1671496442" sldId="2663"/>
            <ac:picMk id="2050" creationId="{BD2316F7-DF49-70B7-0B4B-A7CAF9EF8486}"/>
          </ac:picMkLst>
        </pc:picChg>
        <pc:picChg chg="add mod">
          <ac:chgData name="Varathan Vishnu (SG_FI_DA)" userId="c53acc57-a3c9-4308-b000-3aedaed5674c" providerId="ADAL" clId="{246090ED-77ED-4E74-8ADB-9D7DE22C0579}" dt="2025-05-25T11:42:42.652" v="2266" actId="14100"/>
          <ac:picMkLst>
            <pc:docMk/>
            <pc:sldMk cId="1671496442" sldId="2663"/>
            <ac:picMk id="4097" creationId="{43AF202C-CFD0-4D88-C59B-BA445FA6740B}"/>
          </ac:picMkLst>
        </pc:picChg>
        <pc:picChg chg="add mod">
          <ac:chgData name="Varathan Vishnu (SG_FI_DA)" userId="c53acc57-a3c9-4308-b000-3aedaed5674c" providerId="ADAL" clId="{246090ED-77ED-4E74-8ADB-9D7DE22C0579}" dt="2025-05-25T11:42:44.768" v="2267" actId="14100"/>
          <ac:picMkLst>
            <pc:docMk/>
            <pc:sldMk cId="1671496442" sldId="2663"/>
            <ac:picMk id="4098" creationId="{EFE4BD60-1F9F-33B9-F6DB-8C40AA0D5080}"/>
          </ac:picMkLst>
        </pc:picChg>
      </pc:sldChg>
      <pc:sldChg chg="addSp delSp modSp add mod">
        <pc:chgData name="Varathan Vishnu (SG_FI_DA)" userId="c53acc57-a3c9-4308-b000-3aedaed5674c" providerId="ADAL" clId="{246090ED-77ED-4E74-8ADB-9D7DE22C0579}" dt="2025-05-25T13:11:40.860" v="2330" actId="6549"/>
        <pc:sldMkLst>
          <pc:docMk/>
          <pc:sldMk cId="3678607811" sldId="2667"/>
        </pc:sldMkLst>
        <pc:spChg chg="mod">
          <ac:chgData name="Varathan Vishnu (SG_FI_DA)" userId="c53acc57-a3c9-4308-b000-3aedaed5674c" providerId="ADAL" clId="{246090ED-77ED-4E74-8ADB-9D7DE22C0579}" dt="2025-05-25T13:11:40.860" v="2330" actId="6549"/>
          <ac:spMkLst>
            <pc:docMk/>
            <pc:sldMk cId="3678607811" sldId="2667"/>
            <ac:spMk id="2" creationId="{00000000-0000-0000-0000-000000000000}"/>
          </ac:spMkLst>
        </pc:spChg>
        <pc:picChg chg="del">
          <ac:chgData name="Varathan Vishnu (SG_FI_DA)" userId="c53acc57-a3c9-4308-b000-3aedaed5674c" providerId="ADAL" clId="{246090ED-77ED-4E74-8ADB-9D7DE22C0579}" dt="2025-05-25T13:10:57.822" v="2313" actId="478"/>
          <ac:picMkLst>
            <pc:docMk/>
            <pc:sldMk cId="3678607811" sldId="2667"/>
            <ac:picMk id="1026" creationId="{45467FEA-CB19-E4DD-A084-54294C973731}"/>
          </ac:picMkLst>
        </pc:picChg>
        <pc:picChg chg="del">
          <ac:chgData name="Varathan Vishnu (SG_FI_DA)" userId="c53acc57-a3c9-4308-b000-3aedaed5674c" providerId="ADAL" clId="{246090ED-77ED-4E74-8ADB-9D7DE22C0579}" dt="2025-05-25T13:11:12.780" v="2318" actId="478"/>
          <ac:picMkLst>
            <pc:docMk/>
            <pc:sldMk cId="3678607811" sldId="2667"/>
            <ac:picMk id="1027" creationId="{1864096A-E475-2F4B-C0C7-EA9AC7E66D93}"/>
          </ac:picMkLst>
        </pc:picChg>
        <pc:picChg chg="add mod">
          <ac:chgData name="Varathan Vishnu (SG_FI_DA)" userId="c53acc57-a3c9-4308-b000-3aedaed5674c" providerId="ADAL" clId="{246090ED-77ED-4E74-8ADB-9D7DE22C0579}" dt="2025-05-25T13:11:08.380" v="2317" actId="14100"/>
          <ac:picMkLst>
            <pc:docMk/>
            <pc:sldMk cId="3678607811" sldId="2667"/>
            <ac:picMk id="6146" creationId="{C007CDDC-F26C-89E6-5A66-1DD1191541CD}"/>
          </ac:picMkLst>
        </pc:picChg>
        <pc:picChg chg="add mod">
          <ac:chgData name="Varathan Vishnu (SG_FI_DA)" userId="c53acc57-a3c9-4308-b000-3aedaed5674c" providerId="ADAL" clId="{246090ED-77ED-4E74-8ADB-9D7DE22C0579}" dt="2025-05-25T13:11:23.880" v="2323" actId="14100"/>
          <ac:picMkLst>
            <pc:docMk/>
            <pc:sldMk cId="3678607811" sldId="2667"/>
            <ac:picMk id="6147" creationId="{D311B87D-6DCC-79AE-0707-50E614C32BEF}"/>
          </ac:picMkLst>
        </pc:picChg>
      </pc:sldChg>
      <pc:sldChg chg="addSp delSp modSp add mod">
        <pc:chgData name="Varathan Vishnu (SG_FI_DA)" userId="c53acc57-a3c9-4308-b000-3aedaed5674c" providerId="ADAL" clId="{246090ED-77ED-4E74-8ADB-9D7DE22C0579}" dt="2025-05-25T10:03:39.870" v="968" actId="21"/>
        <pc:sldMkLst>
          <pc:docMk/>
          <pc:sldMk cId="487170630" sldId="2681"/>
        </pc:sldMkLst>
        <pc:spChg chg="add del">
          <ac:chgData name="Varathan Vishnu (SG_FI_DA)" userId="c53acc57-a3c9-4308-b000-3aedaed5674c" providerId="ADAL" clId="{246090ED-77ED-4E74-8ADB-9D7DE22C0579}" dt="2025-05-25T10:03:39.870" v="968" actId="21"/>
          <ac:spMkLst>
            <pc:docMk/>
            <pc:sldMk cId="487170630" sldId="2681"/>
            <ac:spMk id="14" creationId="{EC8EEDE6-4F05-35B2-9B49-94BF5E021C69}"/>
          </ac:spMkLst>
        </pc:spChg>
        <pc:spChg chg="add mod">
          <ac:chgData name="Varathan Vishnu (SG_FI_DA)" userId="c53acc57-a3c9-4308-b000-3aedaed5674c" providerId="ADAL" clId="{246090ED-77ED-4E74-8ADB-9D7DE22C0579}" dt="2025-05-25T10:03:36.968" v="967" actId="1076"/>
          <ac:spMkLst>
            <pc:docMk/>
            <pc:sldMk cId="487170630" sldId="2681"/>
            <ac:spMk id="15" creationId="{167A99CE-7BE7-1C31-DDFC-09CED553EAE8}"/>
          </ac:spMkLst>
        </pc:spChg>
      </pc:sldChg>
      <pc:sldChg chg="addSp modSp add mod">
        <pc:chgData name="Varathan Vishnu (SG_FI_DA)" userId="c53acc57-a3c9-4308-b000-3aedaed5674c" providerId="ADAL" clId="{246090ED-77ED-4E74-8ADB-9D7DE22C0579}" dt="2025-05-25T11:26:35.098" v="2004" actId="1035"/>
        <pc:sldMkLst>
          <pc:docMk/>
          <pc:sldMk cId="3993020023" sldId="2696"/>
        </pc:sldMkLst>
        <pc:spChg chg="mod">
          <ac:chgData name="Varathan Vishnu (SG_FI_DA)" userId="c53acc57-a3c9-4308-b000-3aedaed5674c" providerId="ADAL" clId="{246090ED-77ED-4E74-8ADB-9D7DE22C0579}" dt="2025-05-25T11:25:21.597" v="1954" actId="27636"/>
          <ac:spMkLst>
            <pc:docMk/>
            <pc:sldMk cId="3993020023" sldId="2696"/>
            <ac:spMk id="2" creationId="{00000000-0000-0000-0000-000000000000}"/>
          </ac:spMkLst>
        </pc:spChg>
        <pc:spChg chg="add mod">
          <ac:chgData name="Varathan Vishnu (SG_FI_DA)" userId="c53acc57-a3c9-4308-b000-3aedaed5674c" providerId="ADAL" clId="{246090ED-77ED-4E74-8ADB-9D7DE22C0579}" dt="2025-05-25T11:26:31.570" v="1999" actId="1076"/>
          <ac:spMkLst>
            <pc:docMk/>
            <pc:sldMk cId="3993020023" sldId="2696"/>
            <ac:spMk id="8" creationId="{DD2EA880-215C-C1ED-368B-C12B9295146C}"/>
          </ac:spMkLst>
        </pc:spChg>
        <pc:graphicFrameChg chg="mod">
          <ac:chgData name="Varathan Vishnu (SG_FI_DA)" userId="c53acc57-a3c9-4308-b000-3aedaed5674c" providerId="ADAL" clId="{246090ED-77ED-4E74-8ADB-9D7DE22C0579}" dt="2025-05-25T11:26:35.098" v="2004" actId="1035"/>
          <ac:graphicFrameMkLst>
            <pc:docMk/>
            <pc:sldMk cId="3993020023" sldId="2696"/>
            <ac:graphicFrameMk id="5" creationId="{B4559260-B75B-875A-1618-4479DBB3ACE8}"/>
          </ac:graphicFrameMkLst>
        </pc:graphicFrameChg>
      </pc:sldChg>
      <pc:sldChg chg="addSp delSp modSp add mod">
        <pc:chgData name="Varathan Vishnu (SG_FI_DA)" userId="c53acc57-a3c9-4308-b000-3aedaed5674c" providerId="ADAL" clId="{246090ED-77ED-4E74-8ADB-9D7DE22C0579}" dt="2025-05-25T10:55:35.063" v="1456" actId="1076"/>
        <pc:sldMkLst>
          <pc:docMk/>
          <pc:sldMk cId="338904665" sldId="2700"/>
        </pc:sldMkLst>
        <pc:spChg chg="add del mod">
          <ac:chgData name="Varathan Vishnu (SG_FI_DA)" userId="c53acc57-a3c9-4308-b000-3aedaed5674c" providerId="ADAL" clId="{246090ED-77ED-4E74-8ADB-9D7DE22C0579}" dt="2025-05-25T10:49:08.431" v="1408" actId="21"/>
          <ac:spMkLst>
            <pc:docMk/>
            <pc:sldMk cId="338904665" sldId="2700"/>
            <ac:spMk id="4" creationId="{9914E29D-CB9A-0780-B9D1-85A73408D9AB}"/>
          </ac:spMkLst>
        </pc:spChg>
        <pc:spChg chg="add mod">
          <ac:chgData name="Varathan Vishnu (SG_FI_DA)" userId="c53acc57-a3c9-4308-b000-3aedaed5674c" providerId="ADAL" clId="{246090ED-77ED-4E74-8ADB-9D7DE22C0579}" dt="2025-05-25T10:55:35.063" v="1456" actId="1076"/>
          <ac:spMkLst>
            <pc:docMk/>
            <pc:sldMk cId="338904665" sldId="2700"/>
            <ac:spMk id="6" creationId="{3D269FC3-B3C3-ECCD-1ED4-759F5BD14CD5}"/>
          </ac:spMkLst>
        </pc:spChg>
      </pc:sldChg>
      <pc:sldChg chg="addSp delSp modSp add del mod">
        <pc:chgData name="Varathan Vishnu (SG_FI_DA)" userId="c53acc57-a3c9-4308-b000-3aedaed5674c" providerId="ADAL" clId="{246090ED-77ED-4E74-8ADB-9D7DE22C0579}" dt="2025-05-25T13:20:29.453" v="2536" actId="47"/>
        <pc:sldMkLst>
          <pc:docMk/>
          <pc:sldMk cId="2285748657" sldId="2701"/>
        </pc:sldMkLst>
        <pc:spChg chg="mod">
          <ac:chgData name="Varathan Vishnu (SG_FI_DA)" userId="c53acc57-a3c9-4308-b000-3aedaed5674c" providerId="ADAL" clId="{246090ED-77ED-4E74-8ADB-9D7DE22C0579}" dt="2025-05-25T11:15:51.343" v="1842" actId="20577"/>
          <ac:spMkLst>
            <pc:docMk/>
            <pc:sldMk cId="2285748657" sldId="2701"/>
            <ac:spMk id="2" creationId="{00000000-0000-0000-0000-000000000000}"/>
          </ac:spMkLst>
        </pc:spChg>
        <pc:picChg chg="add del">
          <ac:chgData name="Varathan Vishnu (SG_FI_DA)" userId="c53acc57-a3c9-4308-b000-3aedaed5674c" providerId="ADAL" clId="{246090ED-77ED-4E74-8ADB-9D7DE22C0579}" dt="2025-05-25T11:28:04.375" v="2026" actId="478"/>
          <ac:picMkLst>
            <pc:docMk/>
            <pc:sldMk cId="2285748657" sldId="2701"/>
            <ac:picMk id="27" creationId="{61CCABB5-9E43-826E-A444-979F99A6EB1A}"/>
          </ac:picMkLst>
        </pc:picChg>
      </pc:sldChg>
      <pc:sldChg chg="addSp modSp add mod">
        <pc:chgData name="Varathan Vishnu (SG_FI_DA)" userId="c53acc57-a3c9-4308-b000-3aedaed5674c" providerId="ADAL" clId="{246090ED-77ED-4E74-8ADB-9D7DE22C0579}" dt="2025-05-25T11:00:13.685" v="1522" actId="14100"/>
        <pc:sldMkLst>
          <pc:docMk/>
          <pc:sldMk cId="3405920458" sldId="2703"/>
        </pc:sldMkLst>
        <pc:spChg chg="mod">
          <ac:chgData name="Varathan Vishnu (SG_FI_DA)" userId="c53acc57-a3c9-4308-b000-3aedaed5674c" providerId="ADAL" clId="{246090ED-77ED-4E74-8ADB-9D7DE22C0579}" dt="2025-05-25T10:52:13.712" v="1425" actId="20577"/>
          <ac:spMkLst>
            <pc:docMk/>
            <pc:sldMk cId="3405920458" sldId="2703"/>
            <ac:spMk id="2" creationId="{00000000-0000-0000-0000-000000000000}"/>
          </ac:spMkLst>
        </pc:spChg>
        <pc:spChg chg="add mod">
          <ac:chgData name="Varathan Vishnu (SG_FI_DA)" userId="c53acc57-a3c9-4308-b000-3aedaed5674c" providerId="ADAL" clId="{246090ED-77ED-4E74-8ADB-9D7DE22C0579}" dt="2025-05-25T11:00:13.685" v="1522" actId="14100"/>
          <ac:spMkLst>
            <pc:docMk/>
            <pc:sldMk cId="3405920458" sldId="2703"/>
            <ac:spMk id="5" creationId="{63924F27-67F4-5C16-3615-609FF8C54898}"/>
          </ac:spMkLst>
        </pc:spChg>
        <pc:graphicFrameChg chg="mod">
          <ac:chgData name="Varathan Vishnu (SG_FI_DA)" userId="c53acc57-a3c9-4308-b000-3aedaed5674c" providerId="ADAL" clId="{246090ED-77ED-4E74-8ADB-9D7DE22C0579}" dt="2025-05-25T10:52:34.570" v="1442" actId="20577"/>
          <ac:graphicFrameMkLst>
            <pc:docMk/>
            <pc:sldMk cId="3405920458" sldId="2703"/>
            <ac:graphicFrameMk id="3" creationId="{BB7F698B-89F8-462E-293B-A62F42D0817A}"/>
          </ac:graphicFrameMkLst>
        </pc:graphicFrameChg>
      </pc:sldChg>
      <pc:sldChg chg="addSp delSp modSp add mod">
        <pc:chgData name="Varathan Vishnu (SG_FI_DA)" userId="c53acc57-a3c9-4308-b000-3aedaed5674c" providerId="ADAL" clId="{246090ED-77ED-4E74-8ADB-9D7DE22C0579}" dt="2025-05-25T10:50:52.326" v="1418" actId="1076"/>
        <pc:sldMkLst>
          <pc:docMk/>
          <pc:sldMk cId="239066705" sldId="2704"/>
        </pc:sldMkLst>
        <pc:spChg chg="add del mod">
          <ac:chgData name="Varathan Vishnu (SG_FI_DA)" userId="c53acc57-a3c9-4308-b000-3aedaed5674c" providerId="ADAL" clId="{246090ED-77ED-4E74-8ADB-9D7DE22C0579}" dt="2025-05-25T09:57:02.493" v="898" actId="478"/>
          <ac:spMkLst>
            <pc:docMk/>
            <pc:sldMk cId="239066705" sldId="2704"/>
            <ac:spMk id="11" creationId="{38347F87-C578-9D8B-C7C4-C84826C1968B}"/>
          </ac:spMkLst>
        </pc:spChg>
        <pc:spChg chg="add del mod">
          <ac:chgData name="Varathan Vishnu (SG_FI_DA)" userId="c53acc57-a3c9-4308-b000-3aedaed5674c" providerId="ADAL" clId="{246090ED-77ED-4E74-8ADB-9D7DE22C0579}" dt="2025-05-25T10:50:39.108" v="1415" actId="478"/>
          <ac:spMkLst>
            <pc:docMk/>
            <pc:sldMk cId="239066705" sldId="2704"/>
            <ac:spMk id="13" creationId="{F702084B-0E5C-76ED-A9E4-E9B6F48AFE00}"/>
          </ac:spMkLst>
        </pc:spChg>
        <pc:spChg chg="add mod">
          <ac:chgData name="Varathan Vishnu (SG_FI_DA)" userId="c53acc57-a3c9-4308-b000-3aedaed5674c" providerId="ADAL" clId="{246090ED-77ED-4E74-8ADB-9D7DE22C0579}" dt="2025-05-25T10:50:52.326" v="1418" actId="1076"/>
          <ac:spMkLst>
            <pc:docMk/>
            <pc:sldMk cId="239066705" sldId="2704"/>
            <ac:spMk id="16" creationId="{9914E29D-CB9A-0780-B9D1-85A73408D9AB}"/>
          </ac:spMkLst>
        </pc:spChg>
      </pc:sldChg>
      <pc:sldChg chg="add del">
        <pc:chgData name="Varathan Vishnu (SG_FI_DA)" userId="c53acc57-a3c9-4308-b000-3aedaed5674c" providerId="ADAL" clId="{246090ED-77ED-4E74-8ADB-9D7DE22C0579}" dt="2025-05-25T06:49:48.182" v="40" actId="47"/>
        <pc:sldMkLst>
          <pc:docMk/>
          <pc:sldMk cId="134211634" sldId="2707"/>
        </pc:sldMkLst>
      </pc:sldChg>
      <pc:sldChg chg="addSp modSp add mod">
        <pc:chgData name="Varathan Vishnu (SG_FI_DA)" userId="c53acc57-a3c9-4308-b000-3aedaed5674c" providerId="ADAL" clId="{246090ED-77ED-4E74-8ADB-9D7DE22C0579}" dt="2025-05-25T11:12:30.389" v="1814" actId="1076"/>
        <pc:sldMkLst>
          <pc:docMk/>
          <pc:sldMk cId="2096025364" sldId="2712"/>
        </pc:sldMkLst>
        <pc:spChg chg="mod">
          <ac:chgData name="Varathan Vishnu (SG_FI_DA)" userId="c53acc57-a3c9-4308-b000-3aedaed5674c" providerId="ADAL" clId="{246090ED-77ED-4E74-8ADB-9D7DE22C0579}" dt="2025-05-25T11:12:23.975" v="1813" actId="6549"/>
          <ac:spMkLst>
            <pc:docMk/>
            <pc:sldMk cId="2096025364" sldId="2712"/>
            <ac:spMk id="2" creationId="{00000000-0000-0000-0000-000000000000}"/>
          </ac:spMkLst>
        </pc:spChg>
        <pc:spChg chg="add mod">
          <ac:chgData name="Varathan Vishnu (SG_FI_DA)" userId="c53acc57-a3c9-4308-b000-3aedaed5674c" providerId="ADAL" clId="{246090ED-77ED-4E74-8ADB-9D7DE22C0579}" dt="2025-05-25T11:12:30.389" v="1814" actId="1076"/>
          <ac:spMkLst>
            <pc:docMk/>
            <pc:sldMk cId="2096025364" sldId="2712"/>
            <ac:spMk id="8" creationId="{4CCE7556-4BFB-FC1F-28C4-39F9AE441CB2}"/>
          </ac:spMkLst>
        </pc:spChg>
      </pc:sldChg>
      <pc:sldChg chg="addSp delSp modSp mod">
        <pc:chgData name="Varathan Vishnu (SG_FI_DA)" userId="c53acc57-a3c9-4308-b000-3aedaed5674c" providerId="ADAL" clId="{246090ED-77ED-4E74-8ADB-9D7DE22C0579}" dt="2025-05-25T10:39:14.643" v="1381" actId="1076"/>
        <pc:sldMkLst>
          <pc:docMk/>
          <pc:sldMk cId="1282860879" sldId="2716"/>
        </pc:sldMkLst>
        <pc:spChg chg="mod">
          <ac:chgData name="Varathan Vishnu (SG_FI_DA)" userId="c53acc57-a3c9-4308-b000-3aedaed5674c" providerId="ADAL" clId="{246090ED-77ED-4E74-8ADB-9D7DE22C0579}" dt="2025-05-25T10:39:00.610" v="1379" actId="6549"/>
          <ac:spMkLst>
            <pc:docMk/>
            <pc:sldMk cId="1282860879" sldId="2716"/>
            <ac:spMk id="2" creationId="{00000000-0000-0000-0000-000000000000}"/>
          </ac:spMkLst>
        </pc:spChg>
        <pc:spChg chg="add del mod">
          <ac:chgData name="Varathan Vishnu (SG_FI_DA)" userId="c53acc57-a3c9-4308-b000-3aedaed5674c" providerId="ADAL" clId="{246090ED-77ED-4E74-8ADB-9D7DE22C0579}" dt="2025-05-25T10:07:07.280" v="1050" actId="21"/>
          <ac:spMkLst>
            <pc:docMk/>
            <pc:sldMk cId="1282860879" sldId="2716"/>
            <ac:spMk id="8" creationId="{55B10CB4-ECD8-5DF4-6FE9-A8D4E5330929}"/>
          </ac:spMkLst>
        </pc:spChg>
        <pc:spChg chg="add mod">
          <ac:chgData name="Varathan Vishnu (SG_FI_DA)" userId="c53acc57-a3c9-4308-b000-3aedaed5674c" providerId="ADAL" clId="{246090ED-77ED-4E74-8ADB-9D7DE22C0579}" dt="2025-05-25T10:39:14.643" v="1381" actId="1076"/>
          <ac:spMkLst>
            <pc:docMk/>
            <pc:sldMk cId="1282860879" sldId="2716"/>
            <ac:spMk id="11" creationId="{46A37CE7-B646-B8FF-8FA6-2880016F996C}"/>
          </ac:spMkLst>
        </pc:spChg>
      </pc:sldChg>
      <pc:sldChg chg="addSp modSp mod">
        <pc:chgData name="Varathan Vishnu (SG_FI_DA)" userId="c53acc57-a3c9-4308-b000-3aedaed5674c" providerId="ADAL" clId="{246090ED-77ED-4E74-8ADB-9D7DE22C0579}" dt="2025-05-25T09:54:55.223" v="853" actId="20577"/>
        <pc:sldMkLst>
          <pc:docMk/>
          <pc:sldMk cId="3647531178" sldId="2717"/>
        </pc:sldMkLst>
        <pc:spChg chg="mod">
          <ac:chgData name="Varathan Vishnu (SG_FI_DA)" userId="c53acc57-a3c9-4308-b000-3aedaed5674c" providerId="ADAL" clId="{246090ED-77ED-4E74-8ADB-9D7DE22C0579}" dt="2025-05-25T09:51:45.220" v="816" actId="14100"/>
          <ac:spMkLst>
            <pc:docMk/>
            <pc:sldMk cId="3647531178" sldId="2717"/>
            <ac:spMk id="2" creationId="{00000000-0000-0000-0000-000000000000}"/>
          </ac:spMkLst>
        </pc:spChg>
        <pc:spChg chg="add mod">
          <ac:chgData name="Varathan Vishnu (SG_FI_DA)" userId="c53acc57-a3c9-4308-b000-3aedaed5674c" providerId="ADAL" clId="{246090ED-77ED-4E74-8ADB-9D7DE22C0579}" dt="2025-05-25T09:54:55.223" v="853" actId="20577"/>
          <ac:spMkLst>
            <pc:docMk/>
            <pc:sldMk cId="3647531178" sldId="2717"/>
            <ac:spMk id="4" creationId="{F1203F10-599F-DB03-BF59-4B2548A63AED}"/>
          </ac:spMkLst>
        </pc:spChg>
      </pc:sldChg>
      <pc:sldChg chg="addSp delSp modSp mod">
        <pc:chgData name="Varathan Vishnu (SG_FI_DA)" userId="c53acc57-a3c9-4308-b000-3aedaed5674c" providerId="ADAL" clId="{246090ED-77ED-4E74-8ADB-9D7DE22C0579}" dt="2025-05-25T10:00:41.954" v="947" actId="1076"/>
        <pc:sldMkLst>
          <pc:docMk/>
          <pc:sldMk cId="1264741905" sldId="2718"/>
        </pc:sldMkLst>
        <pc:spChg chg="mod">
          <ac:chgData name="Varathan Vishnu (SG_FI_DA)" userId="c53acc57-a3c9-4308-b000-3aedaed5674c" providerId="ADAL" clId="{246090ED-77ED-4E74-8ADB-9D7DE22C0579}" dt="2025-05-25T09:29:37.824" v="439" actId="20577"/>
          <ac:spMkLst>
            <pc:docMk/>
            <pc:sldMk cId="1264741905" sldId="2718"/>
            <ac:spMk id="2" creationId="{00000000-0000-0000-0000-000000000000}"/>
          </ac:spMkLst>
        </pc:spChg>
        <pc:spChg chg="add mod">
          <ac:chgData name="Varathan Vishnu (SG_FI_DA)" userId="c53acc57-a3c9-4308-b000-3aedaed5674c" providerId="ADAL" clId="{246090ED-77ED-4E74-8ADB-9D7DE22C0579}" dt="2025-05-25T10:00:41.954" v="947" actId="1076"/>
          <ac:spMkLst>
            <pc:docMk/>
            <pc:sldMk cId="1264741905" sldId="2718"/>
            <ac:spMk id="4" creationId="{966B02BF-5ADD-E5BA-E631-DC19BAFF52E9}"/>
          </ac:spMkLst>
        </pc:spChg>
        <pc:spChg chg="del mod">
          <ac:chgData name="Varathan Vishnu (SG_FI_DA)" userId="c53acc57-a3c9-4308-b000-3aedaed5674c" providerId="ADAL" clId="{246090ED-77ED-4E74-8ADB-9D7DE22C0579}" dt="2025-05-25T06:59:59.468" v="197" actId="478"/>
          <ac:spMkLst>
            <pc:docMk/>
            <pc:sldMk cId="1264741905" sldId="2718"/>
            <ac:spMk id="9" creationId="{B5DD7C35-CB79-8376-2D08-EB7B337D8A49}"/>
          </ac:spMkLst>
        </pc:spChg>
        <pc:picChg chg="mod">
          <ac:chgData name="Varathan Vishnu (SG_FI_DA)" userId="c53acc57-a3c9-4308-b000-3aedaed5674c" providerId="ADAL" clId="{246090ED-77ED-4E74-8ADB-9D7DE22C0579}" dt="2025-05-25T07:00:22.822" v="228" actId="14100"/>
          <ac:picMkLst>
            <pc:docMk/>
            <pc:sldMk cId="1264741905" sldId="2718"/>
            <ac:picMk id="6" creationId="{1972DAE9-773A-5060-D17C-EB96327B061B}"/>
          </ac:picMkLst>
        </pc:picChg>
      </pc:sldChg>
      <pc:sldChg chg="addSp delSp modSp mod">
        <pc:chgData name="Varathan Vishnu (SG_FI_DA)" userId="c53acc57-a3c9-4308-b000-3aedaed5674c" providerId="ADAL" clId="{246090ED-77ED-4E74-8ADB-9D7DE22C0579}" dt="2025-05-25T11:45:21.152" v="2309" actId="5793"/>
        <pc:sldMkLst>
          <pc:docMk/>
          <pc:sldMk cId="1726063585" sldId="2719"/>
        </pc:sldMkLst>
        <pc:spChg chg="mod">
          <ac:chgData name="Varathan Vishnu (SG_FI_DA)" userId="c53acc57-a3c9-4308-b000-3aedaed5674c" providerId="ADAL" clId="{246090ED-77ED-4E74-8ADB-9D7DE22C0579}" dt="2025-05-25T11:45:21.152" v="2309" actId="5793"/>
          <ac:spMkLst>
            <pc:docMk/>
            <pc:sldMk cId="1726063585" sldId="2719"/>
            <ac:spMk id="2" creationId="{00000000-0000-0000-0000-000000000000}"/>
          </ac:spMkLst>
        </pc:spChg>
        <pc:spChg chg="add mod">
          <ac:chgData name="Varathan Vishnu (SG_FI_DA)" userId="c53acc57-a3c9-4308-b000-3aedaed5674c" providerId="ADAL" clId="{246090ED-77ED-4E74-8ADB-9D7DE22C0579}" dt="2025-05-25T09:46:37.708" v="754" actId="14100"/>
          <ac:spMkLst>
            <pc:docMk/>
            <pc:sldMk cId="1726063585" sldId="2719"/>
            <ac:spMk id="6" creationId="{BA562219-2413-F037-B8A3-7E4F14509865}"/>
          </ac:spMkLst>
        </pc:spChg>
        <pc:spChg chg="add mod">
          <ac:chgData name="Varathan Vishnu (SG_FI_DA)" userId="c53acc57-a3c9-4308-b000-3aedaed5674c" providerId="ADAL" clId="{246090ED-77ED-4E74-8ADB-9D7DE22C0579}" dt="2025-05-25T10:07:51.586" v="1081" actId="1076"/>
          <ac:spMkLst>
            <pc:docMk/>
            <pc:sldMk cId="1726063585" sldId="2719"/>
            <ac:spMk id="8" creationId="{55B10CB4-ECD8-5DF4-6FE9-A8D4E5330929}"/>
          </ac:spMkLst>
        </pc:spChg>
        <pc:picChg chg="add mod">
          <ac:chgData name="Varathan Vishnu (SG_FI_DA)" userId="c53acc57-a3c9-4308-b000-3aedaed5674c" providerId="ADAL" clId="{246090ED-77ED-4E74-8ADB-9D7DE22C0579}" dt="2025-05-25T09:46:49.600" v="757" actId="1076"/>
          <ac:picMkLst>
            <pc:docMk/>
            <pc:sldMk cId="1726063585" sldId="2719"/>
            <ac:picMk id="5" creationId="{AD47816C-53D2-72E2-AEF1-C2316676E8EE}"/>
          </ac:picMkLst>
        </pc:picChg>
        <pc:picChg chg="add mod">
          <ac:chgData name="Varathan Vishnu (SG_FI_DA)" userId="c53acc57-a3c9-4308-b000-3aedaed5674c" providerId="ADAL" clId="{246090ED-77ED-4E74-8ADB-9D7DE22C0579}" dt="2025-05-25T09:46:52.673" v="758" actId="1076"/>
          <ac:picMkLst>
            <pc:docMk/>
            <pc:sldMk cId="1726063585" sldId="2719"/>
            <ac:picMk id="1025" creationId="{8FF7B190-6983-BDCB-C073-CE820123430A}"/>
          </ac:picMkLst>
        </pc:picChg>
        <pc:picChg chg="del">
          <ac:chgData name="Varathan Vishnu (SG_FI_DA)" userId="c53acc57-a3c9-4308-b000-3aedaed5674c" providerId="ADAL" clId="{246090ED-77ED-4E74-8ADB-9D7DE22C0579}" dt="2025-05-25T09:46:34.059" v="752" actId="478"/>
          <ac:picMkLst>
            <pc:docMk/>
            <pc:sldMk cId="1726063585" sldId="2719"/>
            <ac:picMk id="1026" creationId="{6C8744B5-F2D6-4749-35A3-DBEBBF3FB380}"/>
          </ac:picMkLst>
        </pc:picChg>
        <pc:picChg chg="del">
          <ac:chgData name="Varathan Vishnu (SG_FI_DA)" userId="c53acc57-a3c9-4308-b000-3aedaed5674c" providerId="ADAL" clId="{246090ED-77ED-4E74-8ADB-9D7DE22C0579}" dt="2025-05-25T09:46:32.267" v="751" actId="478"/>
          <ac:picMkLst>
            <pc:docMk/>
            <pc:sldMk cId="1726063585" sldId="2719"/>
            <ac:picMk id="1027" creationId="{6C5D35EA-D409-4638-D9AD-E32E0F5AE87A}"/>
          </ac:picMkLst>
        </pc:picChg>
      </pc:sldChg>
      <pc:sldChg chg="addSp modSp add mod">
        <pc:chgData name="Varathan Vishnu (SG_FI_DA)" userId="c53acc57-a3c9-4308-b000-3aedaed5674c" providerId="ADAL" clId="{246090ED-77ED-4E74-8ADB-9D7DE22C0579}" dt="2025-05-25T10:41:16.402" v="1393" actId="1076"/>
        <pc:sldMkLst>
          <pc:docMk/>
          <pc:sldMk cId="2605686675" sldId="2720"/>
        </pc:sldMkLst>
        <pc:spChg chg="add mod">
          <ac:chgData name="Varathan Vishnu (SG_FI_DA)" userId="c53acc57-a3c9-4308-b000-3aedaed5674c" providerId="ADAL" clId="{246090ED-77ED-4E74-8ADB-9D7DE22C0579}" dt="2025-05-25T10:41:16.402" v="1393" actId="1076"/>
          <ac:spMkLst>
            <pc:docMk/>
            <pc:sldMk cId="2605686675" sldId="2720"/>
            <ac:spMk id="15" creationId="{CDD0CFF2-767C-BE2D-F46B-3D28267CB68A}"/>
          </ac:spMkLst>
        </pc:spChg>
      </pc:sldChg>
      <pc:sldChg chg="addSp modSp add mod">
        <pc:chgData name="Varathan Vishnu (SG_FI_DA)" userId="c53acc57-a3c9-4308-b000-3aedaed5674c" providerId="ADAL" clId="{246090ED-77ED-4E74-8ADB-9D7DE22C0579}" dt="2025-05-25T11:11:11.431" v="1721" actId="1076"/>
        <pc:sldMkLst>
          <pc:docMk/>
          <pc:sldMk cId="2313574476" sldId="2721"/>
        </pc:sldMkLst>
        <pc:spChg chg="add mod">
          <ac:chgData name="Varathan Vishnu (SG_FI_DA)" userId="c53acc57-a3c9-4308-b000-3aedaed5674c" providerId="ADAL" clId="{246090ED-77ED-4E74-8ADB-9D7DE22C0579}" dt="2025-05-25T11:11:11.431" v="1721" actId="1076"/>
          <ac:spMkLst>
            <pc:docMk/>
            <pc:sldMk cId="2313574476" sldId="2721"/>
            <ac:spMk id="4" creationId="{5F0EDE05-83A0-B448-554C-490505D841DF}"/>
          </ac:spMkLst>
        </pc:spChg>
      </pc:sldChg>
      <pc:sldChg chg="addSp modSp mod ord">
        <pc:chgData name="Varathan Vishnu (SG_FI_DA)" userId="c53acc57-a3c9-4308-b000-3aedaed5674c" providerId="ADAL" clId="{246090ED-77ED-4E74-8ADB-9D7DE22C0579}" dt="2025-05-25T09:55:33.303" v="877" actId="1076"/>
        <pc:sldMkLst>
          <pc:docMk/>
          <pc:sldMk cId="3617905957" sldId="2722"/>
        </pc:sldMkLst>
        <pc:spChg chg="mod">
          <ac:chgData name="Varathan Vishnu (SG_FI_DA)" userId="c53acc57-a3c9-4308-b000-3aedaed5674c" providerId="ADAL" clId="{246090ED-77ED-4E74-8ADB-9D7DE22C0579}" dt="2025-05-25T09:11:28.978" v="422" actId="207"/>
          <ac:spMkLst>
            <pc:docMk/>
            <pc:sldMk cId="3617905957" sldId="2722"/>
            <ac:spMk id="2" creationId="{00000000-0000-0000-0000-000000000000}"/>
          </ac:spMkLst>
        </pc:spChg>
        <pc:spChg chg="add mod">
          <ac:chgData name="Varathan Vishnu (SG_FI_DA)" userId="c53acc57-a3c9-4308-b000-3aedaed5674c" providerId="ADAL" clId="{246090ED-77ED-4E74-8ADB-9D7DE22C0579}" dt="2025-05-25T09:55:33.303" v="877" actId="1076"/>
          <ac:spMkLst>
            <pc:docMk/>
            <pc:sldMk cId="3617905957" sldId="2722"/>
            <ac:spMk id="3" creationId="{D0BFE221-EE0E-0D4D-8FA2-B786D26A5101}"/>
          </ac:spMkLst>
        </pc:spChg>
        <pc:graphicFrameChg chg="mod modGraphic">
          <ac:chgData name="Varathan Vishnu (SG_FI_DA)" userId="c53acc57-a3c9-4308-b000-3aedaed5674c" providerId="ADAL" clId="{246090ED-77ED-4E74-8ADB-9D7DE22C0579}" dt="2025-05-25T09:07:39.194" v="347" actId="207"/>
          <ac:graphicFrameMkLst>
            <pc:docMk/>
            <pc:sldMk cId="3617905957" sldId="2722"/>
            <ac:graphicFrameMk id="4" creationId="{815F321C-DB64-523E-1D02-D19D292CB0F4}"/>
          </ac:graphicFrameMkLst>
        </pc:graphicFrameChg>
        <pc:graphicFrameChg chg="mod modGraphic">
          <ac:chgData name="Varathan Vishnu (SG_FI_DA)" userId="c53acc57-a3c9-4308-b000-3aedaed5674c" providerId="ADAL" clId="{246090ED-77ED-4E74-8ADB-9D7DE22C0579}" dt="2025-05-25T09:10:23.671" v="375" actId="113"/>
          <ac:graphicFrameMkLst>
            <pc:docMk/>
            <pc:sldMk cId="3617905957" sldId="2722"/>
            <ac:graphicFrameMk id="5" creationId="{8B60AE97-E684-9CA8-FFE7-B140153E0953}"/>
          </ac:graphicFrameMkLst>
        </pc:graphicFrameChg>
      </pc:sldChg>
      <pc:sldChg chg="addSp modSp mod">
        <pc:chgData name="Varathan Vishnu (SG_FI_DA)" userId="c53acc57-a3c9-4308-b000-3aedaed5674c" providerId="ADAL" clId="{246090ED-77ED-4E74-8ADB-9D7DE22C0579}" dt="2025-05-25T11:09:10.506" v="1691" actId="1076"/>
        <pc:sldMkLst>
          <pc:docMk/>
          <pc:sldMk cId="1189212624" sldId="2723"/>
        </pc:sldMkLst>
        <pc:spChg chg="mod">
          <ac:chgData name="Varathan Vishnu (SG_FI_DA)" userId="c53acc57-a3c9-4308-b000-3aedaed5674c" providerId="ADAL" clId="{246090ED-77ED-4E74-8ADB-9D7DE22C0579}" dt="2025-05-25T09:42:57.415" v="627" actId="20577"/>
          <ac:spMkLst>
            <pc:docMk/>
            <pc:sldMk cId="1189212624" sldId="2723"/>
            <ac:spMk id="2" creationId="{00000000-0000-0000-0000-000000000000}"/>
          </ac:spMkLst>
        </pc:spChg>
        <pc:spChg chg="add mod">
          <ac:chgData name="Varathan Vishnu (SG_FI_DA)" userId="c53acc57-a3c9-4308-b000-3aedaed5674c" providerId="ADAL" clId="{246090ED-77ED-4E74-8ADB-9D7DE22C0579}" dt="2025-05-25T11:09:10.506" v="1691" actId="1076"/>
          <ac:spMkLst>
            <pc:docMk/>
            <pc:sldMk cId="1189212624" sldId="2723"/>
            <ac:spMk id="11" creationId="{DA60CBEA-B346-B627-D24D-868E1770F201}"/>
          </ac:spMkLst>
        </pc:spChg>
      </pc:sldChg>
      <pc:sldChg chg="addSp delSp modSp mod ord">
        <pc:chgData name="Varathan Vishnu (SG_FI_DA)" userId="c53acc57-a3c9-4308-b000-3aedaed5674c" providerId="ADAL" clId="{246090ED-77ED-4E74-8ADB-9D7DE22C0579}" dt="2025-05-25T13:15:57.424" v="2495"/>
        <pc:sldMkLst>
          <pc:docMk/>
          <pc:sldMk cId="532056630" sldId="2724"/>
        </pc:sldMkLst>
        <pc:spChg chg="mod">
          <ac:chgData name="Varathan Vishnu (SG_FI_DA)" userId="c53acc57-a3c9-4308-b000-3aedaed5674c" providerId="ADAL" clId="{246090ED-77ED-4E74-8ADB-9D7DE22C0579}" dt="2025-05-25T10:11:57.752" v="1138" actId="20577"/>
          <ac:spMkLst>
            <pc:docMk/>
            <pc:sldMk cId="532056630" sldId="2724"/>
            <ac:spMk id="2" creationId="{00000000-0000-0000-0000-000000000000}"/>
          </ac:spMkLst>
        </pc:spChg>
        <pc:spChg chg="add del mod">
          <ac:chgData name="Varathan Vishnu (SG_FI_DA)" userId="c53acc57-a3c9-4308-b000-3aedaed5674c" providerId="ADAL" clId="{246090ED-77ED-4E74-8ADB-9D7DE22C0579}" dt="2025-05-25T09:32:38.703" v="452" actId="478"/>
          <ac:spMkLst>
            <pc:docMk/>
            <pc:sldMk cId="532056630" sldId="2724"/>
            <ac:spMk id="5" creationId="{49F211DB-C810-A21B-11BA-5E195AFE2BE0}"/>
          </ac:spMkLst>
        </pc:spChg>
        <pc:spChg chg="add mod">
          <ac:chgData name="Varathan Vishnu (SG_FI_DA)" userId="c53acc57-a3c9-4308-b000-3aedaed5674c" providerId="ADAL" clId="{246090ED-77ED-4E74-8ADB-9D7DE22C0579}" dt="2025-05-25T09:37:41.432" v="510" actId="207"/>
          <ac:spMkLst>
            <pc:docMk/>
            <pc:sldMk cId="532056630" sldId="2724"/>
            <ac:spMk id="9" creationId="{B467767A-DA1C-ACAE-6460-F50C56B8812C}"/>
          </ac:spMkLst>
        </pc:spChg>
        <pc:picChg chg="del mod">
          <ac:chgData name="Varathan Vishnu (SG_FI_DA)" userId="c53acc57-a3c9-4308-b000-3aedaed5674c" providerId="ADAL" clId="{246090ED-77ED-4E74-8ADB-9D7DE22C0579}" dt="2025-05-25T09:37:20.679" v="505" actId="478"/>
          <ac:picMkLst>
            <pc:docMk/>
            <pc:sldMk cId="532056630" sldId="2724"/>
            <ac:picMk id="4" creationId="{463D4057-7F77-FF96-56A9-F1F0AC722DCC}"/>
          </ac:picMkLst>
        </pc:picChg>
        <pc:picChg chg="mod">
          <ac:chgData name="Varathan Vishnu (SG_FI_DA)" userId="c53acc57-a3c9-4308-b000-3aedaed5674c" providerId="ADAL" clId="{246090ED-77ED-4E74-8ADB-9D7DE22C0579}" dt="2025-05-25T09:37:24.147" v="506" actId="14100"/>
          <ac:picMkLst>
            <pc:docMk/>
            <pc:sldMk cId="532056630" sldId="2724"/>
            <ac:picMk id="1026" creationId="{5DF9C0BF-F2B9-AF35-260C-B18CC5B2F405}"/>
          </ac:picMkLst>
        </pc:picChg>
      </pc:sldChg>
      <pc:sldChg chg="addSp delSp modSp mod">
        <pc:chgData name="Varathan Vishnu (SG_FI_DA)" userId="c53acc57-a3c9-4308-b000-3aedaed5674c" providerId="ADAL" clId="{246090ED-77ED-4E74-8ADB-9D7DE22C0579}" dt="2025-05-25T13:18:11.727" v="2510" actId="21"/>
        <pc:sldMkLst>
          <pc:docMk/>
          <pc:sldMk cId="2047190350" sldId="2725"/>
        </pc:sldMkLst>
        <pc:spChg chg="mod">
          <ac:chgData name="Varathan Vishnu (SG_FI_DA)" userId="c53acc57-a3c9-4308-b000-3aedaed5674c" providerId="ADAL" clId="{246090ED-77ED-4E74-8ADB-9D7DE22C0579}" dt="2025-05-25T09:38:07.815" v="521" actId="1038"/>
          <ac:spMkLst>
            <pc:docMk/>
            <pc:sldMk cId="2047190350" sldId="2725"/>
            <ac:spMk id="2" creationId="{00000000-0000-0000-0000-000000000000}"/>
          </ac:spMkLst>
        </pc:spChg>
        <pc:spChg chg="add mod">
          <ac:chgData name="Varathan Vishnu (SG_FI_DA)" userId="c53acc57-a3c9-4308-b000-3aedaed5674c" providerId="ADAL" clId="{246090ED-77ED-4E74-8ADB-9D7DE22C0579}" dt="2025-05-25T09:38:36.549" v="549" actId="207"/>
          <ac:spMkLst>
            <pc:docMk/>
            <pc:sldMk cId="2047190350" sldId="2725"/>
            <ac:spMk id="5" creationId="{C5FF52A0-A687-ED37-93E6-06344EF15B3D}"/>
          </ac:spMkLst>
        </pc:spChg>
        <pc:picChg chg="add del mod">
          <ac:chgData name="Varathan Vishnu (SG_FI_DA)" userId="c53acc57-a3c9-4308-b000-3aedaed5674c" providerId="ADAL" clId="{246090ED-77ED-4E74-8ADB-9D7DE22C0579}" dt="2025-05-25T13:18:11.727" v="2510" actId="21"/>
          <ac:picMkLst>
            <pc:docMk/>
            <pc:sldMk cId="2047190350" sldId="2725"/>
            <ac:picMk id="7172" creationId="{383419EA-2FC5-864F-87F6-C4EF104F543F}"/>
          </ac:picMkLst>
        </pc:picChg>
      </pc:sldChg>
      <pc:sldChg chg="addSp modSp mod">
        <pc:chgData name="Varathan Vishnu (SG_FI_DA)" userId="c53acc57-a3c9-4308-b000-3aedaed5674c" providerId="ADAL" clId="{246090ED-77ED-4E74-8ADB-9D7DE22C0579}" dt="2025-05-25T11:09:07.061" v="1690" actId="20577"/>
        <pc:sldMkLst>
          <pc:docMk/>
          <pc:sldMk cId="3981184495" sldId="2727"/>
        </pc:sldMkLst>
        <pc:spChg chg="add mod">
          <ac:chgData name="Varathan Vishnu (SG_FI_DA)" userId="c53acc57-a3c9-4308-b000-3aedaed5674c" providerId="ADAL" clId="{246090ED-77ED-4E74-8ADB-9D7DE22C0579}" dt="2025-05-25T11:09:07.061" v="1690" actId="20577"/>
          <ac:spMkLst>
            <pc:docMk/>
            <pc:sldMk cId="3981184495" sldId="2727"/>
            <ac:spMk id="11" creationId="{C2010DF5-BA75-9473-F7A9-861D2416622D}"/>
          </ac:spMkLst>
        </pc:spChg>
      </pc:sldChg>
      <pc:sldChg chg="addSp modSp add mod ord">
        <pc:chgData name="Varathan Vishnu (SG_FI_DA)" userId="c53acc57-a3c9-4308-b000-3aedaed5674c" providerId="ADAL" clId="{246090ED-77ED-4E74-8ADB-9D7DE22C0579}" dt="2025-05-25T13:15:52.279" v="2493"/>
        <pc:sldMkLst>
          <pc:docMk/>
          <pc:sldMk cId="1735397533" sldId="2728"/>
        </pc:sldMkLst>
        <pc:spChg chg="add mod">
          <ac:chgData name="Varathan Vishnu (SG_FI_DA)" userId="c53acc57-a3c9-4308-b000-3aedaed5674c" providerId="ADAL" clId="{246090ED-77ED-4E74-8ADB-9D7DE22C0579}" dt="2025-05-25T10:08:37.322" v="1121" actId="1076"/>
          <ac:spMkLst>
            <pc:docMk/>
            <pc:sldMk cId="1735397533" sldId="2728"/>
            <ac:spMk id="3" creationId="{6AD43F85-0F79-4F8D-FB0B-1369B18ED086}"/>
          </ac:spMkLst>
        </pc:spChg>
        <pc:picChg chg="mod">
          <ac:chgData name="Varathan Vishnu (SG_FI_DA)" userId="c53acc57-a3c9-4308-b000-3aedaed5674c" providerId="ADAL" clId="{246090ED-77ED-4E74-8ADB-9D7DE22C0579}" dt="2025-05-25T11:44:22.177" v="2283" actId="14100"/>
          <ac:picMkLst>
            <pc:docMk/>
            <pc:sldMk cId="1735397533" sldId="2728"/>
            <ac:picMk id="2051" creationId="{3C0E6960-3605-951E-B09D-8E779AD2ED65}"/>
          </ac:picMkLst>
        </pc:picChg>
        <pc:picChg chg="add mod">
          <ac:chgData name="Varathan Vishnu (SG_FI_DA)" userId="c53acc57-a3c9-4308-b000-3aedaed5674c" providerId="ADAL" clId="{246090ED-77ED-4E74-8ADB-9D7DE22C0579}" dt="2025-05-25T11:44:28.542" v="2286" actId="14100"/>
          <ac:picMkLst>
            <pc:docMk/>
            <pc:sldMk cId="1735397533" sldId="2728"/>
            <ac:picMk id="5122" creationId="{2DD14ACB-34E2-9184-64FB-2EF916DEB5DE}"/>
          </ac:picMkLst>
        </pc:picChg>
      </pc:sldChg>
      <pc:sldChg chg="addSp delSp modSp add mod">
        <pc:chgData name="Varathan Vishnu (SG_FI_DA)" userId="c53acc57-a3c9-4308-b000-3aedaed5674c" providerId="ADAL" clId="{246090ED-77ED-4E74-8ADB-9D7DE22C0579}" dt="2025-05-25T10:11:04.896" v="1135" actId="478"/>
        <pc:sldMkLst>
          <pc:docMk/>
          <pc:sldMk cId="1472441633" sldId="2729"/>
        </pc:sldMkLst>
        <pc:spChg chg="add del mod">
          <ac:chgData name="Varathan Vishnu (SG_FI_DA)" userId="c53acc57-a3c9-4308-b000-3aedaed5674c" providerId="ADAL" clId="{246090ED-77ED-4E74-8ADB-9D7DE22C0579}" dt="2025-05-25T10:11:04.896" v="1135" actId="478"/>
          <ac:spMkLst>
            <pc:docMk/>
            <pc:sldMk cId="1472441633" sldId="2729"/>
            <ac:spMk id="4" creationId="{EC8EEDE6-4F05-35B2-9B49-94BF5E021C69}"/>
          </ac:spMkLst>
        </pc:spChg>
      </pc:sldChg>
      <pc:sldChg chg="addSp modSp add mod">
        <pc:chgData name="Varathan Vishnu (SG_FI_DA)" userId="c53acc57-a3c9-4308-b000-3aedaed5674c" providerId="ADAL" clId="{246090ED-77ED-4E74-8ADB-9D7DE22C0579}" dt="2025-05-25T10:10:31.601" v="1131" actId="20577"/>
        <pc:sldMkLst>
          <pc:docMk/>
          <pc:sldMk cId="1164514602" sldId="2730"/>
        </pc:sldMkLst>
        <pc:spChg chg="add mod">
          <ac:chgData name="Varathan Vishnu (SG_FI_DA)" userId="c53acc57-a3c9-4308-b000-3aedaed5674c" providerId="ADAL" clId="{246090ED-77ED-4E74-8ADB-9D7DE22C0579}" dt="2025-05-25T10:10:31.601" v="1131" actId="20577"/>
          <ac:spMkLst>
            <pc:docMk/>
            <pc:sldMk cId="1164514602" sldId="2730"/>
            <ac:spMk id="6" creationId="{D54B22D0-4D07-B86E-008A-6CC6B76FBD7D}"/>
          </ac:spMkLst>
        </pc:spChg>
      </pc:sldChg>
      <pc:sldChg chg="addSp delSp modSp add mod">
        <pc:chgData name="Varathan Vishnu (SG_FI_DA)" userId="c53acc57-a3c9-4308-b000-3aedaed5674c" providerId="ADAL" clId="{246090ED-77ED-4E74-8ADB-9D7DE22C0579}" dt="2025-05-25T13:25:23.556" v="2669" actId="14100"/>
        <pc:sldMkLst>
          <pc:docMk/>
          <pc:sldMk cId="2746711656" sldId="2731"/>
        </pc:sldMkLst>
        <pc:spChg chg="add del mod">
          <ac:chgData name="Varathan Vishnu (SG_FI_DA)" userId="c53acc57-a3c9-4308-b000-3aedaed5674c" providerId="ADAL" clId="{246090ED-77ED-4E74-8ADB-9D7DE22C0579}" dt="2025-05-25T10:11:00.506" v="1134" actId="478"/>
          <ac:spMkLst>
            <pc:docMk/>
            <pc:sldMk cId="2746711656" sldId="2731"/>
            <ac:spMk id="3" creationId="{8AC971C5-4EC8-8D19-0937-851617C0A319}"/>
          </ac:spMkLst>
        </pc:spChg>
        <pc:spChg chg="add mod">
          <ac:chgData name="Varathan Vishnu (SG_FI_DA)" userId="c53acc57-a3c9-4308-b000-3aedaed5674c" providerId="ADAL" clId="{246090ED-77ED-4E74-8ADB-9D7DE22C0579}" dt="2025-05-25T13:25:23.556" v="2669" actId="14100"/>
          <ac:spMkLst>
            <pc:docMk/>
            <pc:sldMk cId="2746711656" sldId="2731"/>
            <ac:spMk id="4" creationId="{5E4B159D-BD77-D698-9289-6085F41B6128}"/>
          </ac:spMkLst>
        </pc:spChg>
        <pc:picChg chg="mod">
          <ac:chgData name="Varathan Vishnu (SG_FI_DA)" userId="c53acc57-a3c9-4308-b000-3aedaed5674c" providerId="ADAL" clId="{246090ED-77ED-4E74-8ADB-9D7DE22C0579}" dt="2025-05-25T13:25:03.736" v="2630" actId="14100"/>
          <ac:picMkLst>
            <pc:docMk/>
            <pc:sldMk cId="2746711656" sldId="2731"/>
            <ac:picMk id="8" creationId="{42C6B36D-F47C-9AFE-A688-B4A720D476E9}"/>
          </ac:picMkLst>
        </pc:picChg>
        <pc:picChg chg="mod">
          <ac:chgData name="Varathan Vishnu (SG_FI_DA)" userId="c53acc57-a3c9-4308-b000-3aedaed5674c" providerId="ADAL" clId="{246090ED-77ED-4E74-8ADB-9D7DE22C0579}" dt="2025-05-25T13:25:06.875" v="2647" actId="1035"/>
          <ac:picMkLst>
            <pc:docMk/>
            <pc:sldMk cId="2746711656" sldId="2731"/>
            <ac:picMk id="10" creationId="{0782A8CA-6076-1F3C-B4F9-1E2BB2740961}"/>
          </ac:picMkLst>
        </pc:picChg>
      </pc:sldChg>
      <pc:sldChg chg="addSp delSp modSp add mod">
        <pc:chgData name="Varathan Vishnu (SG_FI_DA)" userId="c53acc57-a3c9-4308-b000-3aedaed5674c" providerId="ADAL" clId="{246090ED-77ED-4E74-8ADB-9D7DE22C0579}" dt="2025-05-25T11:01:03.154" v="1526"/>
        <pc:sldMkLst>
          <pc:docMk/>
          <pc:sldMk cId="3913906146" sldId="2732"/>
        </pc:sldMkLst>
        <pc:spChg chg="add del mod">
          <ac:chgData name="Varathan Vishnu (SG_FI_DA)" userId="c53acc57-a3c9-4308-b000-3aedaed5674c" providerId="ADAL" clId="{246090ED-77ED-4E74-8ADB-9D7DE22C0579}" dt="2025-05-25T10:03:16.583" v="961" actId="21"/>
          <ac:spMkLst>
            <pc:docMk/>
            <pc:sldMk cId="3913906146" sldId="2732"/>
            <ac:spMk id="5" creationId="{167A99CE-7BE7-1C31-DDFC-09CED553EAE8}"/>
          </ac:spMkLst>
        </pc:spChg>
        <pc:spChg chg="add del mod">
          <ac:chgData name="Varathan Vishnu (SG_FI_DA)" userId="c53acc57-a3c9-4308-b000-3aedaed5674c" providerId="ADAL" clId="{246090ED-77ED-4E74-8ADB-9D7DE22C0579}" dt="2025-05-25T10:05:05.806" v="997" actId="21"/>
          <ac:spMkLst>
            <pc:docMk/>
            <pc:sldMk cId="3913906146" sldId="2732"/>
            <ac:spMk id="6" creationId="{EC8EEDE6-4F05-35B2-9B49-94BF5E021C69}"/>
          </ac:spMkLst>
        </pc:spChg>
        <pc:spChg chg="add del mod">
          <ac:chgData name="Varathan Vishnu (SG_FI_DA)" userId="c53acc57-a3c9-4308-b000-3aedaed5674c" providerId="ADAL" clId="{246090ED-77ED-4E74-8ADB-9D7DE22C0579}" dt="2025-05-25T10:41:01.730" v="1391" actId="21"/>
          <ac:spMkLst>
            <pc:docMk/>
            <pc:sldMk cId="3913906146" sldId="2732"/>
            <ac:spMk id="15" creationId="{CDD0CFF2-767C-BE2D-F46B-3D28267CB68A}"/>
          </ac:spMkLst>
        </pc:spChg>
        <pc:spChg chg="add del mod">
          <ac:chgData name="Varathan Vishnu (SG_FI_DA)" userId="c53acc57-a3c9-4308-b000-3aedaed5674c" providerId="ADAL" clId="{246090ED-77ED-4E74-8ADB-9D7DE22C0579}" dt="2025-05-25T10:50:43.046" v="1416" actId="21"/>
          <ac:spMkLst>
            <pc:docMk/>
            <pc:sldMk cId="3913906146" sldId="2732"/>
            <ac:spMk id="16" creationId="{9914E29D-CB9A-0780-B9D1-85A73408D9AB}"/>
          </ac:spMkLst>
        </pc:spChg>
        <pc:spChg chg="add del mod">
          <ac:chgData name="Varathan Vishnu (SG_FI_DA)" userId="c53acc57-a3c9-4308-b000-3aedaed5674c" providerId="ADAL" clId="{246090ED-77ED-4E74-8ADB-9D7DE22C0579}" dt="2025-05-25T11:00:25.780" v="1523" actId="478"/>
          <ac:spMkLst>
            <pc:docMk/>
            <pc:sldMk cId="3913906146" sldId="2732"/>
            <ac:spMk id="17" creationId="{00DD4972-79E2-5F5A-DE54-6537F6DDE376}"/>
          </ac:spMkLst>
        </pc:spChg>
        <pc:spChg chg="add mod">
          <ac:chgData name="Varathan Vishnu (SG_FI_DA)" userId="c53acc57-a3c9-4308-b000-3aedaed5674c" providerId="ADAL" clId="{246090ED-77ED-4E74-8ADB-9D7DE22C0579}" dt="2025-05-25T11:01:03.154" v="1526"/>
          <ac:spMkLst>
            <pc:docMk/>
            <pc:sldMk cId="3913906146" sldId="2732"/>
            <ac:spMk id="18" creationId="{1F711254-3890-39F0-34E0-CFC5AB5EAEAE}"/>
          </ac:spMkLst>
        </pc:spChg>
      </pc:sldChg>
      <pc:sldChg chg="addSp delSp modSp add mod ord">
        <pc:chgData name="Varathan Vishnu (SG_FI_DA)" userId="c53acc57-a3c9-4308-b000-3aedaed5674c" providerId="ADAL" clId="{246090ED-77ED-4E74-8ADB-9D7DE22C0579}" dt="2025-05-25T11:14:53.947" v="1834" actId="207"/>
        <pc:sldMkLst>
          <pc:docMk/>
          <pc:sldMk cId="3769826110" sldId="2733"/>
        </pc:sldMkLst>
        <pc:spChg chg="mod">
          <ac:chgData name="Varathan Vishnu (SG_FI_DA)" userId="c53acc57-a3c9-4308-b000-3aedaed5674c" providerId="ADAL" clId="{246090ED-77ED-4E74-8ADB-9D7DE22C0579}" dt="2025-05-25T09:45:08.973" v="739" actId="20577"/>
          <ac:spMkLst>
            <pc:docMk/>
            <pc:sldMk cId="3769826110" sldId="2733"/>
            <ac:spMk id="2" creationId="{00000000-0000-0000-0000-000000000000}"/>
          </ac:spMkLst>
        </pc:spChg>
        <pc:spChg chg="add mod">
          <ac:chgData name="Varathan Vishnu (SG_FI_DA)" userId="c53acc57-a3c9-4308-b000-3aedaed5674c" providerId="ADAL" clId="{246090ED-77ED-4E74-8ADB-9D7DE22C0579}" dt="2025-05-25T11:14:53.947" v="1834" actId="207"/>
          <ac:spMkLst>
            <pc:docMk/>
            <pc:sldMk cId="3769826110" sldId="2733"/>
            <ac:spMk id="4" creationId="{A22A9770-346D-25A9-D324-427C66AC59A4}"/>
          </ac:spMkLst>
        </pc:spChg>
        <pc:spChg chg="mod">
          <ac:chgData name="Varathan Vishnu (SG_FI_DA)" userId="c53acc57-a3c9-4308-b000-3aedaed5674c" providerId="ADAL" clId="{246090ED-77ED-4E74-8ADB-9D7DE22C0579}" dt="2025-05-25T09:46:03.080" v="749" actId="1076"/>
          <ac:spMkLst>
            <pc:docMk/>
            <pc:sldMk cId="3769826110" sldId="2733"/>
            <ac:spMk id="9" creationId="{B5DD7C35-CB79-8376-2D08-EB7B337D8A49}"/>
          </ac:spMkLst>
        </pc:spChg>
        <pc:picChg chg="mod">
          <ac:chgData name="Varathan Vishnu (SG_FI_DA)" userId="c53acc57-a3c9-4308-b000-3aedaed5674c" providerId="ADAL" clId="{246090ED-77ED-4E74-8ADB-9D7DE22C0579}" dt="2025-05-25T09:46:05.792" v="750" actId="14100"/>
          <ac:picMkLst>
            <pc:docMk/>
            <pc:sldMk cId="3769826110" sldId="2733"/>
            <ac:picMk id="5" creationId="{C45F26D4-CDD0-7C1F-DABB-EC01917CB453}"/>
          </ac:picMkLst>
        </pc:picChg>
        <pc:picChg chg="del">
          <ac:chgData name="Varathan Vishnu (SG_FI_DA)" userId="c53acc57-a3c9-4308-b000-3aedaed5674c" providerId="ADAL" clId="{246090ED-77ED-4E74-8ADB-9D7DE22C0579}" dt="2025-05-25T07:00:31.107" v="229" actId="478"/>
          <ac:picMkLst>
            <pc:docMk/>
            <pc:sldMk cId="3769826110" sldId="2733"/>
            <ac:picMk id="6" creationId="{1972DAE9-773A-5060-D17C-EB96327B061B}"/>
          </ac:picMkLst>
        </pc:picChg>
      </pc:sldChg>
      <pc:sldChg chg="addSp delSp modSp add mod ord">
        <pc:chgData name="Varathan Vishnu (SG_FI_DA)" userId="c53acc57-a3c9-4308-b000-3aedaed5674c" providerId="ADAL" clId="{246090ED-77ED-4E74-8ADB-9D7DE22C0579}" dt="2025-05-25T11:35:00.116" v="2172" actId="20577"/>
        <pc:sldMkLst>
          <pc:docMk/>
          <pc:sldMk cId="2856792596" sldId="2734"/>
        </pc:sldMkLst>
        <pc:spChg chg="mod">
          <ac:chgData name="Varathan Vishnu (SG_FI_DA)" userId="c53acc57-a3c9-4308-b000-3aedaed5674c" providerId="ADAL" clId="{246090ED-77ED-4E74-8ADB-9D7DE22C0579}" dt="2025-05-25T11:35:00.116" v="2172" actId="20577"/>
          <ac:spMkLst>
            <pc:docMk/>
            <pc:sldMk cId="2856792596" sldId="2734"/>
            <ac:spMk id="2" creationId="{00000000-0000-0000-0000-000000000000}"/>
          </ac:spMkLst>
        </pc:spChg>
        <pc:spChg chg="del">
          <ac:chgData name="Varathan Vishnu (SG_FI_DA)" userId="c53acc57-a3c9-4308-b000-3aedaed5674c" providerId="ADAL" clId="{246090ED-77ED-4E74-8ADB-9D7DE22C0579}" dt="2025-05-25T11:21:10.943" v="1856" actId="478"/>
          <ac:spMkLst>
            <pc:docMk/>
            <pc:sldMk cId="2856792596" sldId="2734"/>
            <ac:spMk id="3" creationId="{213EB5E3-2C3E-4482-69AC-E2E9DD1ADD77}"/>
          </ac:spMkLst>
        </pc:spChg>
        <pc:spChg chg="del">
          <ac:chgData name="Varathan Vishnu (SG_FI_DA)" userId="c53acc57-a3c9-4308-b000-3aedaed5674c" providerId="ADAL" clId="{246090ED-77ED-4E74-8ADB-9D7DE22C0579}" dt="2025-05-25T11:21:04.949" v="1850" actId="478"/>
          <ac:spMkLst>
            <pc:docMk/>
            <pc:sldMk cId="2856792596" sldId="2734"/>
            <ac:spMk id="8" creationId="{71C50BAC-243F-8D64-8327-53FF03716360}"/>
          </ac:spMkLst>
        </pc:spChg>
        <pc:spChg chg="del">
          <ac:chgData name="Varathan Vishnu (SG_FI_DA)" userId="c53acc57-a3c9-4308-b000-3aedaed5674c" providerId="ADAL" clId="{246090ED-77ED-4E74-8ADB-9D7DE22C0579}" dt="2025-05-25T11:21:05.937" v="1851" actId="478"/>
          <ac:spMkLst>
            <pc:docMk/>
            <pc:sldMk cId="2856792596" sldId="2734"/>
            <ac:spMk id="10" creationId="{53CE0183-71A3-FCA3-29BA-1A95433D41D4}"/>
          </ac:spMkLst>
        </pc:spChg>
        <pc:spChg chg="mod">
          <ac:chgData name="Varathan Vishnu (SG_FI_DA)" userId="c53acc57-a3c9-4308-b000-3aedaed5674c" providerId="ADAL" clId="{246090ED-77ED-4E74-8ADB-9D7DE22C0579}" dt="2025-05-25T11:33:13.610" v="2085" actId="14100"/>
          <ac:spMkLst>
            <pc:docMk/>
            <pc:sldMk cId="2856792596" sldId="2734"/>
            <ac:spMk id="13" creationId="{1A5C84E1-A2E4-B9A5-1C3C-B2E30EEA7D66}"/>
          </ac:spMkLst>
        </pc:spChg>
        <pc:spChg chg="del">
          <ac:chgData name="Varathan Vishnu (SG_FI_DA)" userId="c53acc57-a3c9-4308-b000-3aedaed5674c" providerId="ADAL" clId="{246090ED-77ED-4E74-8ADB-9D7DE22C0579}" dt="2025-05-25T11:21:10.269" v="1855" actId="478"/>
          <ac:spMkLst>
            <pc:docMk/>
            <pc:sldMk cId="2856792596" sldId="2734"/>
            <ac:spMk id="18" creationId="{EFE752FA-D164-5541-BBF3-D5564DF4AC6F}"/>
          </ac:spMkLst>
        </pc:spChg>
        <pc:spChg chg="del">
          <ac:chgData name="Varathan Vishnu (SG_FI_DA)" userId="c53acc57-a3c9-4308-b000-3aedaed5674c" providerId="ADAL" clId="{246090ED-77ED-4E74-8ADB-9D7DE22C0579}" dt="2025-05-25T11:21:12.339" v="1857" actId="478"/>
          <ac:spMkLst>
            <pc:docMk/>
            <pc:sldMk cId="2856792596" sldId="2734"/>
            <ac:spMk id="20" creationId="{B130B04C-718A-4E9F-FD32-0D72D5DE36B2}"/>
          </ac:spMkLst>
        </pc:spChg>
        <pc:spChg chg="del">
          <ac:chgData name="Varathan Vishnu (SG_FI_DA)" userId="c53acc57-a3c9-4308-b000-3aedaed5674c" providerId="ADAL" clId="{246090ED-77ED-4E74-8ADB-9D7DE22C0579}" dt="2025-05-25T11:21:07.224" v="1853" actId="478"/>
          <ac:spMkLst>
            <pc:docMk/>
            <pc:sldMk cId="2856792596" sldId="2734"/>
            <ac:spMk id="23" creationId="{98A51465-DA30-18C3-C627-5E7F1172A77E}"/>
          </ac:spMkLst>
        </pc:spChg>
        <pc:spChg chg="del">
          <ac:chgData name="Varathan Vishnu (SG_FI_DA)" userId="c53acc57-a3c9-4308-b000-3aedaed5674c" providerId="ADAL" clId="{246090ED-77ED-4E74-8ADB-9D7DE22C0579}" dt="2025-05-25T11:21:01.043" v="1848" actId="478"/>
          <ac:spMkLst>
            <pc:docMk/>
            <pc:sldMk cId="2856792596" sldId="2734"/>
            <ac:spMk id="24" creationId="{20A29BAA-90AE-24F9-556C-A57285100B98}"/>
          </ac:spMkLst>
        </pc:spChg>
        <pc:spChg chg="del">
          <ac:chgData name="Varathan Vishnu (SG_FI_DA)" userId="c53acc57-a3c9-4308-b000-3aedaed5674c" providerId="ADAL" clId="{246090ED-77ED-4E74-8ADB-9D7DE22C0579}" dt="2025-05-25T11:21:06.690" v="1852" actId="478"/>
          <ac:spMkLst>
            <pc:docMk/>
            <pc:sldMk cId="2856792596" sldId="2734"/>
            <ac:spMk id="26" creationId="{204B99F1-50CF-CEB9-4E12-F77402A76047}"/>
          </ac:spMkLst>
        </pc:spChg>
        <pc:spChg chg="add mod">
          <ac:chgData name="Varathan Vishnu (SG_FI_DA)" userId="c53acc57-a3c9-4308-b000-3aedaed5674c" providerId="ADAL" clId="{246090ED-77ED-4E74-8ADB-9D7DE22C0579}" dt="2025-05-25T11:34:09.568" v="2100" actId="1076"/>
          <ac:spMkLst>
            <pc:docMk/>
            <pc:sldMk cId="2856792596" sldId="2734"/>
            <ac:spMk id="30" creationId="{0CD9934A-1B46-86BE-A9A8-B75625C1EE95}"/>
          </ac:spMkLst>
        </pc:spChg>
        <pc:grpChg chg="del">
          <ac:chgData name="Varathan Vishnu (SG_FI_DA)" userId="c53acc57-a3c9-4308-b000-3aedaed5674c" providerId="ADAL" clId="{246090ED-77ED-4E74-8ADB-9D7DE22C0579}" dt="2025-05-25T11:21:07.962" v="1854" actId="478"/>
          <ac:grpSpMkLst>
            <pc:docMk/>
            <pc:sldMk cId="2856792596" sldId="2734"/>
            <ac:grpSpMk id="6" creationId="{532A9441-5541-9782-8582-8E00B67A9373}"/>
          </ac:grpSpMkLst>
        </pc:grpChg>
        <pc:grpChg chg="del">
          <ac:chgData name="Varathan Vishnu (SG_FI_DA)" userId="c53acc57-a3c9-4308-b000-3aedaed5674c" providerId="ADAL" clId="{246090ED-77ED-4E74-8ADB-9D7DE22C0579}" dt="2025-05-25T11:21:03.944" v="1849" actId="478"/>
          <ac:grpSpMkLst>
            <pc:docMk/>
            <pc:sldMk cId="2856792596" sldId="2734"/>
            <ac:grpSpMk id="22" creationId="{52294486-EC2D-B56E-CC98-13787DECD30E}"/>
          </ac:grpSpMkLst>
        </pc:grpChg>
        <pc:picChg chg="del">
          <ac:chgData name="Varathan Vishnu (SG_FI_DA)" userId="c53acc57-a3c9-4308-b000-3aedaed5674c" providerId="ADAL" clId="{246090ED-77ED-4E74-8ADB-9D7DE22C0579}" dt="2025-05-25T11:20:59.631" v="1847" actId="478"/>
          <ac:picMkLst>
            <pc:docMk/>
            <pc:sldMk cId="2856792596" sldId="2734"/>
            <ac:picMk id="5" creationId="{B82D9C09-BE2B-4C07-2EC6-86A9A7550459}"/>
          </ac:picMkLst>
        </pc:picChg>
        <pc:picChg chg="del mod">
          <ac:chgData name="Varathan Vishnu (SG_FI_DA)" userId="c53acc57-a3c9-4308-b000-3aedaed5674c" providerId="ADAL" clId="{246090ED-77ED-4E74-8ADB-9D7DE22C0579}" dt="2025-05-25T11:29:57.266" v="2054" actId="478"/>
          <ac:picMkLst>
            <pc:docMk/>
            <pc:sldMk cId="2856792596" sldId="2734"/>
            <ac:picMk id="27" creationId="{61CCABB5-9E43-826E-A444-979F99A6EB1A}"/>
          </ac:picMkLst>
        </pc:picChg>
        <pc:picChg chg="add del mod">
          <ac:chgData name="Varathan Vishnu (SG_FI_DA)" userId="c53acc57-a3c9-4308-b000-3aedaed5674c" providerId="ADAL" clId="{246090ED-77ED-4E74-8ADB-9D7DE22C0579}" dt="2025-05-25T11:33:18.926" v="2087" actId="478"/>
          <ac:picMkLst>
            <pc:docMk/>
            <pc:sldMk cId="2856792596" sldId="2734"/>
            <ac:picMk id="28" creationId="{AEADA3AA-7EF6-37FC-CBB5-C73544F07088}"/>
          </ac:picMkLst>
        </pc:picChg>
        <pc:picChg chg="add mod">
          <ac:chgData name="Varathan Vishnu (SG_FI_DA)" userId="c53acc57-a3c9-4308-b000-3aedaed5674c" providerId="ADAL" clId="{246090ED-77ED-4E74-8ADB-9D7DE22C0579}" dt="2025-05-25T11:34:16.059" v="2102" actId="1076"/>
          <ac:picMkLst>
            <pc:docMk/>
            <pc:sldMk cId="2856792596" sldId="2734"/>
            <ac:picMk id="3074" creationId="{9C544C29-9B1B-2FB8-E1B0-C54D0E6EA838}"/>
          </ac:picMkLst>
        </pc:picChg>
      </pc:sldChg>
      <pc:sldChg chg="delSp add del mod">
        <pc:chgData name="Varathan Vishnu (SG_FI_DA)" userId="c53acc57-a3c9-4308-b000-3aedaed5674c" providerId="ADAL" clId="{246090ED-77ED-4E74-8ADB-9D7DE22C0579}" dt="2025-05-25T10:24:20.673" v="1269" actId="47"/>
        <pc:sldMkLst>
          <pc:docMk/>
          <pc:sldMk cId="3053555573" sldId="2734"/>
        </pc:sldMkLst>
        <pc:picChg chg="del">
          <ac:chgData name="Varathan Vishnu (SG_FI_DA)" userId="c53acc57-a3c9-4308-b000-3aedaed5674c" providerId="ADAL" clId="{246090ED-77ED-4E74-8ADB-9D7DE22C0579}" dt="2025-05-25T10:15:31.653" v="1257" actId="478"/>
          <ac:picMkLst>
            <pc:docMk/>
            <pc:sldMk cId="3053555573" sldId="2734"/>
            <ac:picMk id="6" creationId="{1972DAE9-773A-5060-D17C-EB96327B061B}"/>
          </ac:picMkLst>
        </pc:picChg>
      </pc:sldChg>
      <pc:sldChg chg="addSp delSp modSp add del mod">
        <pc:chgData name="Varathan Vishnu (SG_FI_DA)" userId="c53acc57-a3c9-4308-b000-3aedaed5674c" providerId="ADAL" clId="{246090ED-77ED-4E74-8ADB-9D7DE22C0579}" dt="2025-05-25T10:24:21.744" v="1270" actId="47"/>
        <pc:sldMkLst>
          <pc:docMk/>
          <pc:sldMk cId="2767489003" sldId="2735"/>
        </pc:sldMkLst>
        <pc:spChg chg="add">
          <ac:chgData name="Varathan Vishnu (SG_FI_DA)" userId="c53acc57-a3c9-4308-b000-3aedaed5674c" providerId="ADAL" clId="{246090ED-77ED-4E74-8ADB-9D7DE22C0579}" dt="2025-05-25T10:15:45.614" v="1260"/>
          <ac:spMkLst>
            <pc:docMk/>
            <pc:sldMk cId="2767489003" sldId="2735"/>
            <ac:spMk id="3" creationId="{41BD3F6E-B6D4-2417-CFA6-2C7FD0276AAE}"/>
          </ac:spMkLst>
        </pc:spChg>
        <pc:spChg chg="add">
          <ac:chgData name="Varathan Vishnu (SG_FI_DA)" userId="c53acc57-a3c9-4308-b000-3aedaed5674c" providerId="ADAL" clId="{246090ED-77ED-4E74-8ADB-9D7DE22C0579}" dt="2025-05-25T10:15:45.614" v="1260"/>
          <ac:spMkLst>
            <pc:docMk/>
            <pc:sldMk cId="2767489003" sldId="2735"/>
            <ac:spMk id="5" creationId="{33033AF8-3E04-5E08-D1D5-5BFC408A6F4A}"/>
          </ac:spMkLst>
        </pc:spChg>
        <pc:picChg chg="del">
          <ac:chgData name="Varathan Vishnu (SG_FI_DA)" userId="c53acc57-a3c9-4308-b000-3aedaed5674c" providerId="ADAL" clId="{246090ED-77ED-4E74-8ADB-9D7DE22C0579}" dt="2025-05-25T10:15:44.987" v="1259" actId="478"/>
          <ac:picMkLst>
            <pc:docMk/>
            <pc:sldMk cId="2767489003" sldId="2735"/>
            <ac:picMk id="6" creationId="{1972DAE9-773A-5060-D17C-EB96327B061B}"/>
          </ac:picMkLst>
        </pc:picChg>
        <pc:picChg chg="add del mod">
          <ac:chgData name="Varathan Vishnu (SG_FI_DA)" userId="c53acc57-a3c9-4308-b000-3aedaed5674c" providerId="ADAL" clId="{246090ED-77ED-4E74-8ADB-9D7DE22C0579}" dt="2025-05-25T10:24:14.796" v="1268" actId="478"/>
          <ac:picMkLst>
            <pc:docMk/>
            <pc:sldMk cId="2767489003" sldId="2735"/>
            <ac:picMk id="9" creationId="{BDF5EB12-79EB-A7D6-BFD4-5055B2CDB7E3}"/>
          </ac:picMkLst>
        </pc:picChg>
        <pc:picChg chg="add del">
          <ac:chgData name="Varathan Vishnu (SG_FI_DA)" userId="c53acc57-a3c9-4308-b000-3aedaed5674c" providerId="ADAL" clId="{246090ED-77ED-4E74-8ADB-9D7DE22C0579}" dt="2025-05-25T10:16:10.855" v="1262" actId="478"/>
          <ac:picMkLst>
            <pc:docMk/>
            <pc:sldMk cId="2767489003" sldId="2735"/>
            <ac:picMk id="2049" creationId="{7FE90626-219E-A2EE-1628-B3013C6C4634}"/>
          </ac:picMkLst>
        </pc:picChg>
        <pc:picChg chg="add del">
          <ac:chgData name="Varathan Vishnu (SG_FI_DA)" userId="c53acc57-a3c9-4308-b000-3aedaed5674c" providerId="ADAL" clId="{246090ED-77ED-4E74-8ADB-9D7DE22C0579}" dt="2025-05-25T10:16:09.303" v="1261" actId="478"/>
          <ac:picMkLst>
            <pc:docMk/>
            <pc:sldMk cId="2767489003" sldId="2735"/>
            <ac:picMk id="2050" creationId="{1FCCA755-20EC-3FFF-BDA7-964F393A6B34}"/>
          </ac:picMkLst>
        </pc:picChg>
      </pc:sldChg>
      <pc:sldChg chg="addSp delSp modSp add mod">
        <pc:chgData name="Varathan Vishnu (SG_FI_DA)" userId="c53acc57-a3c9-4308-b000-3aedaed5674c" providerId="ADAL" clId="{246090ED-77ED-4E74-8ADB-9D7DE22C0579}" dt="2025-05-25T11:40:53.554" v="2250" actId="313"/>
        <pc:sldMkLst>
          <pc:docMk/>
          <pc:sldMk cId="3151282436" sldId="2735"/>
        </pc:sldMkLst>
        <pc:spChg chg="mod">
          <ac:chgData name="Varathan Vishnu (SG_FI_DA)" userId="c53acc57-a3c9-4308-b000-3aedaed5674c" providerId="ADAL" clId="{246090ED-77ED-4E74-8ADB-9D7DE22C0579}" dt="2025-05-25T11:40:53.554" v="2250" actId="313"/>
          <ac:spMkLst>
            <pc:docMk/>
            <pc:sldMk cId="3151282436" sldId="2735"/>
            <ac:spMk id="2" creationId="{00000000-0000-0000-0000-000000000000}"/>
          </ac:spMkLst>
        </pc:spChg>
        <pc:spChg chg="add del">
          <ac:chgData name="Varathan Vishnu (SG_FI_DA)" userId="c53acc57-a3c9-4308-b000-3aedaed5674c" providerId="ADAL" clId="{246090ED-77ED-4E74-8ADB-9D7DE22C0579}" dt="2025-05-25T11:35:42.759" v="2176" actId="22"/>
          <ac:spMkLst>
            <pc:docMk/>
            <pc:sldMk cId="3151282436" sldId="2735"/>
            <ac:spMk id="4" creationId="{80297CFB-FC25-D44A-196E-ED463184430B}"/>
          </ac:spMkLst>
        </pc:spChg>
        <pc:spChg chg="add mod">
          <ac:chgData name="Varathan Vishnu (SG_FI_DA)" userId="c53acc57-a3c9-4308-b000-3aedaed5674c" providerId="ADAL" clId="{246090ED-77ED-4E74-8ADB-9D7DE22C0579}" dt="2025-05-25T11:40:48.989" v="2249" actId="1076"/>
          <ac:spMkLst>
            <pc:docMk/>
            <pc:sldMk cId="3151282436" sldId="2735"/>
            <ac:spMk id="6" creationId="{52D60FCA-9608-464D-2067-EBAFEC960B2B}"/>
          </ac:spMkLst>
        </pc:spChg>
        <pc:spChg chg="add mod">
          <ac:chgData name="Varathan Vishnu (SG_FI_DA)" userId="c53acc57-a3c9-4308-b000-3aedaed5674c" providerId="ADAL" clId="{246090ED-77ED-4E74-8ADB-9D7DE22C0579}" dt="2025-05-25T11:40:42.510" v="2247" actId="1076"/>
          <ac:spMkLst>
            <pc:docMk/>
            <pc:sldMk cId="3151282436" sldId="2735"/>
            <ac:spMk id="7" creationId="{2455047C-6DF4-C304-BE89-604E373A7465}"/>
          </ac:spMkLst>
        </pc:spChg>
        <pc:picChg chg="mod">
          <ac:chgData name="Varathan Vishnu (SG_FI_DA)" userId="c53acc57-a3c9-4308-b000-3aedaed5674c" providerId="ADAL" clId="{246090ED-77ED-4E74-8ADB-9D7DE22C0579}" dt="2025-05-25T11:39:49.314" v="2237" actId="14100"/>
          <ac:picMkLst>
            <pc:docMk/>
            <pc:sldMk cId="3151282436" sldId="2735"/>
            <ac:picMk id="27" creationId="{61CCABB5-9E43-826E-A444-979F99A6EB1A}"/>
          </ac:picMkLst>
        </pc:picChg>
      </pc:sldChg>
      <pc:sldChg chg="addSp delSp modSp add mod">
        <pc:chgData name="Varathan Vishnu (SG_FI_DA)" userId="c53acc57-a3c9-4308-b000-3aedaed5674c" providerId="ADAL" clId="{246090ED-77ED-4E74-8ADB-9D7DE22C0579}" dt="2025-05-25T11:23:53.128" v="1941" actId="20577"/>
        <pc:sldMkLst>
          <pc:docMk/>
          <pc:sldMk cId="2671415618" sldId="2736"/>
        </pc:sldMkLst>
        <pc:spChg chg="mod">
          <ac:chgData name="Varathan Vishnu (SG_FI_DA)" userId="c53acc57-a3c9-4308-b000-3aedaed5674c" providerId="ADAL" clId="{246090ED-77ED-4E74-8ADB-9D7DE22C0579}" dt="2025-05-25T11:23:53.128" v="1941" actId="20577"/>
          <ac:spMkLst>
            <pc:docMk/>
            <pc:sldMk cId="2671415618" sldId="2736"/>
            <ac:spMk id="2" creationId="{00000000-0000-0000-0000-000000000000}"/>
          </ac:spMkLst>
        </pc:spChg>
        <pc:picChg chg="add del">
          <ac:chgData name="Varathan Vishnu (SG_FI_DA)" userId="c53acc57-a3c9-4308-b000-3aedaed5674c" providerId="ADAL" clId="{246090ED-77ED-4E74-8ADB-9D7DE22C0579}" dt="2025-05-25T11:22:54.869" v="1871" actId="478"/>
          <ac:picMkLst>
            <pc:docMk/>
            <pc:sldMk cId="2671415618" sldId="2736"/>
            <ac:picMk id="4" creationId="{D8754B93-9500-ADA2-6DE7-AD69F56D28D5}"/>
          </ac:picMkLst>
        </pc:picChg>
        <pc:picChg chg="add mod">
          <ac:chgData name="Varathan Vishnu (SG_FI_DA)" userId="c53acc57-a3c9-4308-b000-3aedaed5674c" providerId="ADAL" clId="{246090ED-77ED-4E74-8ADB-9D7DE22C0579}" dt="2025-05-25T11:23:27.825" v="1882" actId="14100"/>
          <ac:picMkLst>
            <pc:docMk/>
            <pc:sldMk cId="2671415618" sldId="2736"/>
            <ac:picMk id="6" creationId="{B7C82C95-413B-012D-60AB-D2C178D91D03}"/>
          </ac:picMkLst>
        </pc:picChg>
        <pc:picChg chg="add mod">
          <ac:chgData name="Varathan Vishnu (SG_FI_DA)" userId="c53acc57-a3c9-4308-b000-3aedaed5674c" providerId="ADAL" clId="{246090ED-77ED-4E74-8ADB-9D7DE22C0579}" dt="2025-05-25T11:23:34.280" v="1885" actId="14100"/>
          <ac:picMkLst>
            <pc:docMk/>
            <pc:sldMk cId="2671415618" sldId="2736"/>
            <ac:picMk id="7" creationId="{75ED94CC-972B-9AA5-1C17-DFD86F1C17E6}"/>
          </ac:picMkLst>
        </pc:picChg>
        <pc:picChg chg="del">
          <ac:chgData name="Varathan Vishnu (SG_FI_DA)" userId="c53acc57-a3c9-4308-b000-3aedaed5674c" providerId="ADAL" clId="{246090ED-77ED-4E74-8ADB-9D7DE22C0579}" dt="2025-05-25T11:22:13.602" v="1863" actId="478"/>
          <ac:picMkLst>
            <pc:docMk/>
            <pc:sldMk cId="2671415618" sldId="2736"/>
            <ac:picMk id="27" creationId="{61CCABB5-9E43-826E-A444-979F99A6EB1A}"/>
          </ac:picMkLst>
        </pc:picChg>
      </pc:sldChg>
      <pc:sldChg chg="modSp add mod ord">
        <pc:chgData name="Varathan Vishnu (SG_FI_DA)" userId="c53acc57-a3c9-4308-b000-3aedaed5674c" providerId="ADAL" clId="{246090ED-77ED-4E74-8ADB-9D7DE22C0579}" dt="2025-05-25T11:34:38.593" v="2145" actId="20577"/>
        <pc:sldMkLst>
          <pc:docMk/>
          <pc:sldMk cId="606463640" sldId="2737"/>
        </pc:sldMkLst>
        <pc:spChg chg="mod">
          <ac:chgData name="Varathan Vishnu (SG_FI_DA)" userId="c53acc57-a3c9-4308-b000-3aedaed5674c" providerId="ADAL" clId="{246090ED-77ED-4E74-8ADB-9D7DE22C0579}" dt="2025-05-25T11:34:38.593" v="2145" actId="20577"/>
          <ac:spMkLst>
            <pc:docMk/>
            <pc:sldMk cId="606463640" sldId="2737"/>
            <ac:spMk id="2" creationId="{00000000-0000-0000-0000-000000000000}"/>
          </ac:spMkLst>
        </pc:spChg>
        <pc:spChg chg="mod">
          <ac:chgData name="Varathan Vishnu (SG_FI_DA)" userId="c53acc57-a3c9-4308-b000-3aedaed5674c" providerId="ADAL" clId="{246090ED-77ED-4E74-8ADB-9D7DE22C0579}" dt="2025-05-25T11:32:52.597" v="2081" actId="14100"/>
          <ac:spMkLst>
            <pc:docMk/>
            <pc:sldMk cId="606463640" sldId="2737"/>
            <ac:spMk id="13" creationId="{1A5C84E1-A2E4-B9A5-1C3C-B2E30EEA7D66}"/>
          </ac:spMkLst>
        </pc:spChg>
        <pc:spChg chg="mod ord">
          <ac:chgData name="Varathan Vishnu (SG_FI_DA)" userId="c53acc57-a3c9-4308-b000-3aedaed5674c" providerId="ADAL" clId="{246090ED-77ED-4E74-8ADB-9D7DE22C0579}" dt="2025-05-25T11:32:59.135" v="2082" actId="1076"/>
          <ac:spMkLst>
            <pc:docMk/>
            <pc:sldMk cId="606463640" sldId="2737"/>
            <ac:spMk id="30" creationId="{0CD9934A-1B46-86BE-A9A8-B75625C1EE95}"/>
          </ac:spMkLst>
        </pc:spChg>
      </pc:sldChg>
      <pc:sldChg chg="addSp delSp modSp add mod">
        <pc:chgData name="Varathan Vishnu (SG_FI_DA)" userId="c53acc57-a3c9-4308-b000-3aedaed5674c" providerId="ADAL" clId="{246090ED-77ED-4E74-8ADB-9D7DE22C0579}" dt="2025-05-25T13:22:55.882" v="2624" actId="14100"/>
        <pc:sldMkLst>
          <pc:docMk/>
          <pc:sldMk cId="2995084656" sldId="2738"/>
        </pc:sldMkLst>
        <pc:spChg chg="mod">
          <ac:chgData name="Varathan Vishnu (SG_FI_DA)" userId="c53acc57-a3c9-4308-b000-3aedaed5674c" providerId="ADAL" clId="{246090ED-77ED-4E74-8ADB-9D7DE22C0579}" dt="2025-05-25T13:22:49.937" v="2623" actId="6549"/>
          <ac:spMkLst>
            <pc:docMk/>
            <pc:sldMk cId="2995084656" sldId="2738"/>
            <ac:spMk id="2" creationId="{00000000-0000-0000-0000-000000000000}"/>
          </ac:spMkLst>
        </pc:spChg>
        <pc:spChg chg="mod">
          <ac:chgData name="Varathan Vishnu (SG_FI_DA)" userId="c53acc57-a3c9-4308-b000-3aedaed5674c" providerId="ADAL" clId="{246090ED-77ED-4E74-8ADB-9D7DE22C0579}" dt="2025-05-25T13:22:55.882" v="2624" actId="14100"/>
          <ac:spMkLst>
            <pc:docMk/>
            <pc:sldMk cId="2995084656" sldId="2738"/>
            <ac:spMk id="3" creationId="{6AD43F85-0F79-4F8D-FB0B-1369B18ED086}"/>
          </ac:spMkLst>
        </pc:spChg>
        <pc:spChg chg="add">
          <ac:chgData name="Varathan Vishnu (SG_FI_DA)" userId="c53acc57-a3c9-4308-b000-3aedaed5674c" providerId="ADAL" clId="{246090ED-77ED-4E74-8ADB-9D7DE22C0579}" dt="2025-05-25T13:12:08.893" v="2331"/>
          <ac:spMkLst>
            <pc:docMk/>
            <pc:sldMk cId="2995084656" sldId="2738"/>
            <ac:spMk id="4" creationId="{C7AC40E9-39D2-661F-7062-D924323365C7}"/>
          </ac:spMkLst>
        </pc:spChg>
        <pc:picChg chg="add mod">
          <ac:chgData name="Varathan Vishnu (SG_FI_DA)" userId="c53acc57-a3c9-4308-b000-3aedaed5674c" providerId="ADAL" clId="{246090ED-77ED-4E74-8ADB-9D7DE22C0579}" dt="2025-05-25T13:19:59.119" v="2535" actId="14100"/>
          <ac:picMkLst>
            <pc:docMk/>
            <pc:sldMk cId="2995084656" sldId="2738"/>
            <ac:picMk id="5" creationId="{383419EA-2FC5-864F-87F6-C4EF104F543F}"/>
          </ac:picMkLst>
        </pc:picChg>
        <pc:picChg chg="del">
          <ac:chgData name="Varathan Vishnu (SG_FI_DA)" userId="c53acc57-a3c9-4308-b000-3aedaed5674c" providerId="ADAL" clId="{246090ED-77ED-4E74-8ADB-9D7DE22C0579}" dt="2025-05-25T11:46:04.952" v="2311" actId="478"/>
          <ac:picMkLst>
            <pc:docMk/>
            <pc:sldMk cId="2995084656" sldId="2738"/>
            <ac:picMk id="2051" creationId="{3C0E6960-3605-951E-B09D-8E779AD2ED65}"/>
          </ac:picMkLst>
        </pc:picChg>
        <pc:picChg chg="del">
          <ac:chgData name="Varathan Vishnu (SG_FI_DA)" userId="c53acc57-a3c9-4308-b000-3aedaed5674c" providerId="ADAL" clId="{246090ED-77ED-4E74-8ADB-9D7DE22C0579}" dt="2025-05-25T11:46:06.600" v="2312" actId="478"/>
          <ac:picMkLst>
            <pc:docMk/>
            <pc:sldMk cId="2995084656" sldId="2738"/>
            <ac:picMk id="5122" creationId="{2DD14ACB-34E2-9184-64FB-2EF916DEB5DE}"/>
          </ac:picMkLst>
        </pc:picChg>
        <pc:picChg chg="add mod">
          <ac:chgData name="Varathan Vishnu (SG_FI_DA)" userId="c53acc57-a3c9-4308-b000-3aedaed5674c" providerId="ADAL" clId="{246090ED-77ED-4E74-8ADB-9D7DE22C0579}" dt="2025-05-25T13:19:53.312" v="2533" actId="14100"/>
          <ac:picMkLst>
            <pc:docMk/>
            <pc:sldMk cId="2995084656" sldId="2738"/>
            <ac:picMk id="7169" creationId="{E1C64E43-BA8A-F5A7-08C2-B4236A91CCB2}"/>
          </ac:picMkLst>
        </pc:picChg>
        <pc:picChg chg="add mod">
          <ac:chgData name="Varathan Vishnu (SG_FI_DA)" userId="c53acc57-a3c9-4308-b000-3aedaed5674c" providerId="ADAL" clId="{246090ED-77ED-4E74-8ADB-9D7DE22C0579}" dt="2025-05-25T13:19:56.091" v="2534" actId="14100"/>
          <ac:picMkLst>
            <pc:docMk/>
            <pc:sldMk cId="2995084656" sldId="2738"/>
            <ac:picMk id="7170" creationId="{E35FD67A-E105-4146-904D-0B66796D174B}"/>
          </ac:picMkLst>
        </pc:picChg>
        <pc:picChg chg="add del mod">
          <ac:chgData name="Varathan Vishnu (SG_FI_DA)" userId="c53acc57-a3c9-4308-b000-3aedaed5674c" providerId="ADAL" clId="{246090ED-77ED-4E74-8ADB-9D7DE22C0579}" dt="2025-05-25T13:16:14.814" v="2508" actId="21"/>
          <ac:picMkLst>
            <pc:docMk/>
            <pc:sldMk cId="2995084656" sldId="2738"/>
            <ac:picMk id="7172" creationId="{383419EA-2FC5-864F-87F6-C4EF104F543F}"/>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dirty="0" smtClean="0"/>
            <a:t>Disruption or Deal?</a:t>
          </a:r>
          <a:endParaRPr lang="en-US" dirty="0"/>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622F34-C251-490E-A4AE-DFBD14544874}"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24E05E6D-51F3-459F-BB30-364D5543499E}">
      <dgm:prSet phldrT="[Text]"/>
      <dgm:spPr>
        <a:solidFill>
          <a:srgbClr val="00B050"/>
        </a:solidFill>
      </dgm:spPr>
      <dgm:t>
        <a:bodyPr/>
        <a:lstStyle/>
        <a:p>
          <a:r>
            <a:rPr lang="en-US"/>
            <a:t>Fiscal Revenues</a:t>
          </a:r>
        </a:p>
      </dgm:t>
    </dgm:pt>
    <dgm:pt modelId="{2ECCC9E9-8F87-4A15-9F34-54B2B2B5D698}" type="parTrans" cxnId="{AAFEF86A-73A0-4D57-90D7-6CB30C245E59}">
      <dgm:prSet/>
      <dgm:spPr/>
      <dgm:t>
        <a:bodyPr/>
        <a:lstStyle/>
        <a:p>
          <a:endParaRPr lang="en-US"/>
        </a:p>
      </dgm:t>
    </dgm:pt>
    <dgm:pt modelId="{EC84C9DB-41B4-4C4C-8210-B1A38B52C6FB}" type="sibTrans" cxnId="{AAFEF86A-73A0-4D57-90D7-6CB30C245E59}">
      <dgm:prSet/>
      <dgm:spPr/>
      <dgm:t>
        <a:bodyPr/>
        <a:lstStyle/>
        <a:p>
          <a:endParaRPr lang="en-US"/>
        </a:p>
      </dgm:t>
    </dgm:pt>
    <dgm:pt modelId="{A5381352-BF37-4CDD-BFAB-DD111A0E8388}">
      <dgm:prSet phldrT="[Text]"/>
      <dgm:spPr>
        <a:solidFill>
          <a:srgbClr val="FF0000"/>
        </a:solidFill>
      </dgm:spPr>
      <dgm:t>
        <a:bodyPr/>
        <a:lstStyle/>
        <a:p>
          <a:r>
            <a:rPr lang="en-US"/>
            <a:t>Geo-political Leverage</a:t>
          </a:r>
        </a:p>
      </dgm:t>
    </dgm:pt>
    <dgm:pt modelId="{E5DFBD07-F7CE-4A33-BB52-61EA4A7CDCDD}" type="parTrans" cxnId="{33FBBBA4-5292-498C-AE9C-05A6D6958575}">
      <dgm:prSet/>
      <dgm:spPr/>
      <dgm:t>
        <a:bodyPr/>
        <a:lstStyle/>
        <a:p>
          <a:endParaRPr lang="en-US"/>
        </a:p>
      </dgm:t>
    </dgm:pt>
    <dgm:pt modelId="{0D53AEA4-E176-40BF-B945-9E59B2639AB3}" type="sibTrans" cxnId="{33FBBBA4-5292-498C-AE9C-05A6D6958575}">
      <dgm:prSet/>
      <dgm:spPr/>
      <dgm:t>
        <a:bodyPr/>
        <a:lstStyle/>
        <a:p>
          <a:endParaRPr lang="en-US"/>
        </a:p>
      </dgm:t>
    </dgm:pt>
    <dgm:pt modelId="{062174BB-4B99-47AA-9644-B2473B994CFD}">
      <dgm:prSet phldrT="[Text]"/>
      <dgm:spPr>
        <a:solidFill>
          <a:srgbClr val="0070C0"/>
        </a:solidFill>
      </dgm:spPr>
      <dgm:t>
        <a:bodyPr/>
        <a:lstStyle/>
        <a:p>
          <a:r>
            <a:rPr lang="en-US"/>
            <a:t>Trade-Industrial Rebalancing</a:t>
          </a:r>
        </a:p>
      </dgm:t>
    </dgm:pt>
    <dgm:pt modelId="{DF3A1927-4E79-4FCC-93E9-7B6F8E2C2337}" type="parTrans" cxnId="{A81F5DC7-891D-4D2C-BB54-20DF71331F7D}">
      <dgm:prSet/>
      <dgm:spPr/>
      <dgm:t>
        <a:bodyPr/>
        <a:lstStyle/>
        <a:p>
          <a:endParaRPr lang="en-US"/>
        </a:p>
      </dgm:t>
    </dgm:pt>
    <dgm:pt modelId="{5140BC75-68CB-4FF1-84AC-D9D2DB2DCB9D}" type="sibTrans" cxnId="{A81F5DC7-891D-4D2C-BB54-20DF71331F7D}">
      <dgm:prSet/>
      <dgm:spPr/>
      <dgm:t>
        <a:bodyPr/>
        <a:lstStyle/>
        <a:p>
          <a:endParaRPr lang="en-US"/>
        </a:p>
      </dgm:t>
    </dgm:pt>
    <dgm:pt modelId="{4C2A4836-F629-4C29-B97E-D8C8948F7AA5}" type="pres">
      <dgm:prSet presAssocID="{2E622F34-C251-490E-A4AE-DFBD14544874}" presName="Name0" presStyleCnt="0">
        <dgm:presLayoutVars>
          <dgm:dir/>
          <dgm:resizeHandles val="exact"/>
        </dgm:presLayoutVars>
      </dgm:prSet>
      <dgm:spPr/>
      <dgm:t>
        <a:bodyPr/>
        <a:lstStyle/>
        <a:p>
          <a:endParaRPr lang="en-US"/>
        </a:p>
      </dgm:t>
    </dgm:pt>
    <dgm:pt modelId="{1F6B696B-2661-4801-A97D-9A35E4901B39}" type="pres">
      <dgm:prSet presAssocID="{24E05E6D-51F3-459F-BB30-364D5543499E}" presName="node" presStyleLbl="node1" presStyleIdx="0" presStyleCnt="3" custRadScaleRad="88449">
        <dgm:presLayoutVars>
          <dgm:bulletEnabled val="1"/>
        </dgm:presLayoutVars>
      </dgm:prSet>
      <dgm:spPr/>
      <dgm:t>
        <a:bodyPr/>
        <a:lstStyle/>
        <a:p>
          <a:endParaRPr lang="en-US"/>
        </a:p>
      </dgm:t>
    </dgm:pt>
    <dgm:pt modelId="{F8769DFD-0D42-4A5C-AD9B-954E35D45817}" type="pres">
      <dgm:prSet presAssocID="{EC84C9DB-41B4-4C4C-8210-B1A38B52C6FB}" presName="sibTrans" presStyleLbl="sibTrans2D1" presStyleIdx="0" presStyleCnt="3" custScaleX="128826" custScaleY="88034"/>
      <dgm:spPr/>
      <dgm:t>
        <a:bodyPr/>
        <a:lstStyle/>
        <a:p>
          <a:endParaRPr lang="en-US"/>
        </a:p>
      </dgm:t>
    </dgm:pt>
    <dgm:pt modelId="{AFC33866-C339-418A-89C8-3536F1FE6FF0}" type="pres">
      <dgm:prSet presAssocID="{EC84C9DB-41B4-4C4C-8210-B1A38B52C6FB}" presName="connectorText" presStyleLbl="sibTrans2D1" presStyleIdx="0" presStyleCnt="3"/>
      <dgm:spPr/>
      <dgm:t>
        <a:bodyPr/>
        <a:lstStyle/>
        <a:p>
          <a:endParaRPr lang="en-US"/>
        </a:p>
      </dgm:t>
    </dgm:pt>
    <dgm:pt modelId="{429A4359-94CE-432C-8FC6-AF909E52ABB2}" type="pres">
      <dgm:prSet presAssocID="{A5381352-BF37-4CDD-BFAB-DD111A0E8388}" presName="node" presStyleLbl="node1" presStyleIdx="1" presStyleCnt="3" custRadScaleRad="136078" custRadScaleInc="-12559">
        <dgm:presLayoutVars>
          <dgm:bulletEnabled val="1"/>
        </dgm:presLayoutVars>
      </dgm:prSet>
      <dgm:spPr/>
      <dgm:t>
        <a:bodyPr/>
        <a:lstStyle/>
        <a:p>
          <a:endParaRPr lang="en-US"/>
        </a:p>
      </dgm:t>
    </dgm:pt>
    <dgm:pt modelId="{11E10166-CFEF-4B43-B54E-7DD72C18CCD5}" type="pres">
      <dgm:prSet presAssocID="{0D53AEA4-E176-40BF-B945-9E59B2639AB3}" presName="sibTrans" presStyleLbl="sibTrans2D1" presStyleIdx="1" presStyleCnt="3" custAng="10800000" custScaleX="162427" custScaleY="94557"/>
      <dgm:spPr/>
      <dgm:t>
        <a:bodyPr/>
        <a:lstStyle/>
        <a:p>
          <a:endParaRPr lang="en-US"/>
        </a:p>
      </dgm:t>
    </dgm:pt>
    <dgm:pt modelId="{CD066566-F2AC-4DA5-BB20-671A8443154D}" type="pres">
      <dgm:prSet presAssocID="{0D53AEA4-E176-40BF-B945-9E59B2639AB3}" presName="connectorText" presStyleLbl="sibTrans2D1" presStyleIdx="1" presStyleCnt="3"/>
      <dgm:spPr/>
      <dgm:t>
        <a:bodyPr/>
        <a:lstStyle/>
        <a:p>
          <a:endParaRPr lang="en-US"/>
        </a:p>
      </dgm:t>
    </dgm:pt>
    <dgm:pt modelId="{A5A6C55D-2CB5-415E-BD7C-2AFD3EFDF07D}" type="pres">
      <dgm:prSet presAssocID="{062174BB-4B99-47AA-9644-B2473B994CFD}" presName="node" presStyleLbl="node1" presStyleIdx="2" presStyleCnt="3" custScaleY="117941" custRadScaleRad="132490" custRadScaleInc="13324">
        <dgm:presLayoutVars>
          <dgm:bulletEnabled val="1"/>
        </dgm:presLayoutVars>
      </dgm:prSet>
      <dgm:spPr/>
      <dgm:t>
        <a:bodyPr/>
        <a:lstStyle/>
        <a:p>
          <a:endParaRPr lang="en-US"/>
        </a:p>
      </dgm:t>
    </dgm:pt>
    <dgm:pt modelId="{F7B2AC07-081A-4F42-ABDD-22AD5F028937}" type="pres">
      <dgm:prSet presAssocID="{5140BC75-68CB-4FF1-84AC-D9D2DB2DCB9D}" presName="sibTrans" presStyleLbl="sibTrans2D1" presStyleIdx="2" presStyleCnt="3" custScaleX="117572" custScaleY="82389" custLinFactNeighborX="1366" custLinFactNeighborY="6997"/>
      <dgm:spPr/>
      <dgm:t>
        <a:bodyPr/>
        <a:lstStyle/>
        <a:p>
          <a:endParaRPr lang="en-US"/>
        </a:p>
      </dgm:t>
    </dgm:pt>
    <dgm:pt modelId="{65AACCEC-6FDF-414E-8BBA-BB48467A9275}" type="pres">
      <dgm:prSet presAssocID="{5140BC75-68CB-4FF1-84AC-D9D2DB2DCB9D}" presName="connectorText" presStyleLbl="sibTrans2D1" presStyleIdx="2" presStyleCnt="3"/>
      <dgm:spPr/>
      <dgm:t>
        <a:bodyPr/>
        <a:lstStyle/>
        <a:p>
          <a:endParaRPr lang="en-US"/>
        </a:p>
      </dgm:t>
    </dgm:pt>
  </dgm:ptLst>
  <dgm:cxnLst>
    <dgm:cxn modelId="{C2657A3D-116B-4B49-9B30-96D85C3E233D}" type="presOf" srcId="{A5381352-BF37-4CDD-BFAB-DD111A0E8388}" destId="{429A4359-94CE-432C-8FC6-AF909E52ABB2}" srcOrd="0" destOrd="0" presId="urn:microsoft.com/office/officeart/2005/8/layout/cycle7"/>
    <dgm:cxn modelId="{1B707256-E391-4AEF-8609-35364F74A557}" type="presOf" srcId="{062174BB-4B99-47AA-9644-B2473B994CFD}" destId="{A5A6C55D-2CB5-415E-BD7C-2AFD3EFDF07D}" srcOrd="0" destOrd="0" presId="urn:microsoft.com/office/officeart/2005/8/layout/cycle7"/>
    <dgm:cxn modelId="{F0F725F2-06F7-4B60-813C-910353ED3E28}" type="presOf" srcId="{0D53AEA4-E176-40BF-B945-9E59B2639AB3}" destId="{11E10166-CFEF-4B43-B54E-7DD72C18CCD5}" srcOrd="0" destOrd="0" presId="urn:microsoft.com/office/officeart/2005/8/layout/cycle7"/>
    <dgm:cxn modelId="{133F4083-C65A-4C28-9965-3BA5DB156B42}" type="presOf" srcId="{5140BC75-68CB-4FF1-84AC-D9D2DB2DCB9D}" destId="{65AACCEC-6FDF-414E-8BBA-BB48467A9275}" srcOrd="1" destOrd="0" presId="urn:microsoft.com/office/officeart/2005/8/layout/cycle7"/>
    <dgm:cxn modelId="{0450DFB3-9008-4950-89B7-23C51DB65560}" type="presOf" srcId="{5140BC75-68CB-4FF1-84AC-D9D2DB2DCB9D}" destId="{F7B2AC07-081A-4F42-ABDD-22AD5F028937}" srcOrd="0" destOrd="0" presId="urn:microsoft.com/office/officeart/2005/8/layout/cycle7"/>
    <dgm:cxn modelId="{5A96D511-0480-44E5-AD96-E202CB80385B}" type="presOf" srcId="{EC84C9DB-41B4-4C4C-8210-B1A38B52C6FB}" destId="{AFC33866-C339-418A-89C8-3536F1FE6FF0}" srcOrd="1" destOrd="0" presId="urn:microsoft.com/office/officeart/2005/8/layout/cycle7"/>
    <dgm:cxn modelId="{BDF334A0-A5F5-4B04-A262-AEE1C53A277C}" type="presOf" srcId="{EC84C9DB-41B4-4C4C-8210-B1A38B52C6FB}" destId="{F8769DFD-0D42-4A5C-AD9B-954E35D45817}" srcOrd="0" destOrd="0" presId="urn:microsoft.com/office/officeart/2005/8/layout/cycle7"/>
    <dgm:cxn modelId="{2B506484-9D6D-4CA6-BECA-EB244EFD2890}" type="presOf" srcId="{2E622F34-C251-490E-A4AE-DFBD14544874}" destId="{4C2A4836-F629-4C29-B97E-D8C8948F7AA5}" srcOrd="0" destOrd="0" presId="urn:microsoft.com/office/officeart/2005/8/layout/cycle7"/>
    <dgm:cxn modelId="{6E9E419F-2AA7-40AA-A8D6-A6F3D51474E2}" type="presOf" srcId="{0D53AEA4-E176-40BF-B945-9E59B2639AB3}" destId="{CD066566-F2AC-4DA5-BB20-671A8443154D}" srcOrd="1" destOrd="0" presId="urn:microsoft.com/office/officeart/2005/8/layout/cycle7"/>
    <dgm:cxn modelId="{AAFEF86A-73A0-4D57-90D7-6CB30C245E59}" srcId="{2E622F34-C251-490E-A4AE-DFBD14544874}" destId="{24E05E6D-51F3-459F-BB30-364D5543499E}" srcOrd="0" destOrd="0" parTransId="{2ECCC9E9-8F87-4A15-9F34-54B2B2B5D698}" sibTransId="{EC84C9DB-41B4-4C4C-8210-B1A38B52C6FB}"/>
    <dgm:cxn modelId="{A81F5DC7-891D-4D2C-BB54-20DF71331F7D}" srcId="{2E622F34-C251-490E-A4AE-DFBD14544874}" destId="{062174BB-4B99-47AA-9644-B2473B994CFD}" srcOrd="2" destOrd="0" parTransId="{DF3A1927-4E79-4FCC-93E9-7B6F8E2C2337}" sibTransId="{5140BC75-68CB-4FF1-84AC-D9D2DB2DCB9D}"/>
    <dgm:cxn modelId="{FD3A6A44-89BB-4FE2-AB44-755F9D7106BD}" type="presOf" srcId="{24E05E6D-51F3-459F-BB30-364D5543499E}" destId="{1F6B696B-2661-4801-A97D-9A35E4901B39}" srcOrd="0" destOrd="0" presId="urn:microsoft.com/office/officeart/2005/8/layout/cycle7"/>
    <dgm:cxn modelId="{33FBBBA4-5292-498C-AE9C-05A6D6958575}" srcId="{2E622F34-C251-490E-A4AE-DFBD14544874}" destId="{A5381352-BF37-4CDD-BFAB-DD111A0E8388}" srcOrd="1" destOrd="0" parTransId="{E5DFBD07-F7CE-4A33-BB52-61EA4A7CDCDD}" sibTransId="{0D53AEA4-E176-40BF-B945-9E59B2639AB3}"/>
    <dgm:cxn modelId="{27590C18-F4AA-4BC7-BE24-E88F7FC6AED1}" type="presParOf" srcId="{4C2A4836-F629-4C29-B97E-D8C8948F7AA5}" destId="{1F6B696B-2661-4801-A97D-9A35E4901B39}" srcOrd="0" destOrd="0" presId="urn:microsoft.com/office/officeart/2005/8/layout/cycle7"/>
    <dgm:cxn modelId="{D2D9BCF4-0975-462A-BC6E-A4904D1AC2FF}" type="presParOf" srcId="{4C2A4836-F629-4C29-B97E-D8C8948F7AA5}" destId="{F8769DFD-0D42-4A5C-AD9B-954E35D45817}" srcOrd="1" destOrd="0" presId="urn:microsoft.com/office/officeart/2005/8/layout/cycle7"/>
    <dgm:cxn modelId="{C87DF8A8-8252-48DA-81ED-6E81520DF9BB}" type="presParOf" srcId="{F8769DFD-0D42-4A5C-AD9B-954E35D45817}" destId="{AFC33866-C339-418A-89C8-3536F1FE6FF0}" srcOrd="0" destOrd="0" presId="urn:microsoft.com/office/officeart/2005/8/layout/cycle7"/>
    <dgm:cxn modelId="{01A2D5EB-6C1E-4684-93C0-8E1A87AFAB22}" type="presParOf" srcId="{4C2A4836-F629-4C29-B97E-D8C8948F7AA5}" destId="{429A4359-94CE-432C-8FC6-AF909E52ABB2}" srcOrd="2" destOrd="0" presId="urn:microsoft.com/office/officeart/2005/8/layout/cycle7"/>
    <dgm:cxn modelId="{7B649236-0213-44A3-8C41-300B58462CEB}" type="presParOf" srcId="{4C2A4836-F629-4C29-B97E-D8C8948F7AA5}" destId="{11E10166-CFEF-4B43-B54E-7DD72C18CCD5}" srcOrd="3" destOrd="0" presId="urn:microsoft.com/office/officeart/2005/8/layout/cycle7"/>
    <dgm:cxn modelId="{D12A45F2-3939-41B0-B3F0-C0A05A9A6DF2}" type="presParOf" srcId="{11E10166-CFEF-4B43-B54E-7DD72C18CCD5}" destId="{CD066566-F2AC-4DA5-BB20-671A8443154D}" srcOrd="0" destOrd="0" presId="urn:microsoft.com/office/officeart/2005/8/layout/cycle7"/>
    <dgm:cxn modelId="{67C6D9FE-D826-44F5-9EF5-52E19F71993B}" type="presParOf" srcId="{4C2A4836-F629-4C29-B97E-D8C8948F7AA5}" destId="{A5A6C55D-2CB5-415E-BD7C-2AFD3EFDF07D}" srcOrd="4" destOrd="0" presId="urn:microsoft.com/office/officeart/2005/8/layout/cycle7"/>
    <dgm:cxn modelId="{E68ED071-7D32-4DA0-B08D-953D078DB7BF}" type="presParOf" srcId="{4C2A4836-F629-4C29-B97E-D8C8948F7AA5}" destId="{F7B2AC07-081A-4F42-ABDD-22AD5F028937}" srcOrd="5" destOrd="0" presId="urn:microsoft.com/office/officeart/2005/8/layout/cycle7"/>
    <dgm:cxn modelId="{B416D978-F51E-4660-91FB-FB351F7A00B5}" type="presParOf" srcId="{F7B2AC07-081A-4F42-ABDD-22AD5F028937}" destId="{65AACCEC-6FDF-414E-8BBA-BB48467A927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1" dirty="0" smtClean="0">
              <a:solidFill>
                <a:schemeClr val="tx1"/>
              </a:solidFill>
            </a:rPr>
            <a:t>Disruption or Deal?</a:t>
          </a:r>
          <a:endParaRPr lang="en-US" b="1" dirty="0">
            <a:solidFill>
              <a:schemeClr val="tx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A8A1044-247C-42FF-902E-CB9D53A7B945}"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FE15EC01-163D-4311-8C9C-95BBB449B180}">
      <dgm:prSet phldrT="[Text]"/>
      <dgm:spPr>
        <a:solidFill>
          <a:srgbClr val="7030A0"/>
        </a:solidFill>
      </dgm:spPr>
      <dgm:t>
        <a:bodyPr/>
        <a:lstStyle/>
        <a:p>
          <a:r>
            <a:rPr lang="en-US"/>
            <a:t>ASEAN Risk Determination</a:t>
          </a:r>
        </a:p>
      </dgm:t>
    </dgm:pt>
    <dgm:pt modelId="{189FC2FD-922E-410E-8999-5AA5244BC5EE}" type="parTrans" cxnId="{F1C6812D-31CC-478D-8889-AE61529C86A8}">
      <dgm:prSet/>
      <dgm:spPr/>
      <dgm:t>
        <a:bodyPr/>
        <a:lstStyle/>
        <a:p>
          <a:endParaRPr lang="en-US"/>
        </a:p>
      </dgm:t>
    </dgm:pt>
    <dgm:pt modelId="{71BA8E0F-1E9A-410E-9EE7-E9B56E52B354}" type="sibTrans" cxnId="{F1C6812D-31CC-478D-8889-AE61529C86A8}">
      <dgm:prSet/>
      <dgm:spPr/>
      <dgm:t>
        <a:bodyPr/>
        <a:lstStyle/>
        <a:p>
          <a:endParaRPr lang="en-US"/>
        </a:p>
      </dgm:t>
    </dgm:pt>
    <dgm:pt modelId="{92E13BD4-D655-433D-B0D0-0501779172B7}">
      <dgm:prSet phldrT="[Text]"/>
      <dgm:spPr>
        <a:solidFill>
          <a:srgbClr val="C00000"/>
        </a:solidFill>
      </dgm:spPr>
      <dgm:t>
        <a:bodyPr/>
        <a:lstStyle/>
        <a:p>
          <a:r>
            <a:rPr lang="en-US"/>
            <a:t>Enabler of China</a:t>
          </a:r>
        </a:p>
      </dgm:t>
    </dgm:pt>
    <dgm:pt modelId="{2297A2A7-97D6-468D-8EA3-AA73A2279FC3}" type="parTrans" cxnId="{9FBB142C-9122-4CDC-8A5C-1F11CCB0E450}">
      <dgm:prSet/>
      <dgm:spPr/>
      <dgm:t>
        <a:bodyPr/>
        <a:lstStyle/>
        <a:p>
          <a:endParaRPr lang="en-US"/>
        </a:p>
      </dgm:t>
    </dgm:pt>
    <dgm:pt modelId="{0E392174-0648-4E13-B09C-7DEF16B41DFB}" type="sibTrans" cxnId="{9FBB142C-9122-4CDC-8A5C-1F11CCB0E450}">
      <dgm:prSet/>
      <dgm:spPr/>
      <dgm:t>
        <a:bodyPr/>
        <a:lstStyle/>
        <a:p>
          <a:endParaRPr lang="en-US"/>
        </a:p>
      </dgm:t>
    </dgm:pt>
    <dgm:pt modelId="{01D9A6A0-312B-4383-9252-7BCB6B4CACE8}">
      <dgm:prSet phldrT="[Text]"/>
      <dgm:spPr>
        <a:solidFill>
          <a:srgbClr val="00B050"/>
        </a:solidFill>
      </dgm:spPr>
      <dgm:t>
        <a:bodyPr/>
        <a:lstStyle/>
        <a:p>
          <a:r>
            <a:rPr lang="en-US"/>
            <a:t>Substitute for China</a:t>
          </a:r>
        </a:p>
      </dgm:t>
    </dgm:pt>
    <dgm:pt modelId="{216D5A5B-00CA-49E0-BB4B-DF23D3918871}" type="parTrans" cxnId="{F2E55C38-8F70-48C8-80D7-B554D65F713A}">
      <dgm:prSet/>
      <dgm:spPr/>
      <dgm:t>
        <a:bodyPr/>
        <a:lstStyle/>
        <a:p>
          <a:endParaRPr lang="en-US"/>
        </a:p>
      </dgm:t>
    </dgm:pt>
    <dgm:pt modelId="{E25344B9-2A5C-4F91-82FA-42DF51D58C21}" type="sibTrans" cxnId="{F2E55C38-8F70-48C8-80D7-B554D65F713A}">
      <dgm:prSet/>
      <dgm:spPr/>
      <dgm:t>
        <a:bodyPr/>
        <a:lstStyle/>
        <a:p>
          <a:endParaRPr lang="en-US"/>
        </a:p>
      </dgm:t>
    </dgm:pt>
    <dgm:pt modelId="{ADE89908-D567-4DF7-AA30-8296AA84CE7F}">
      <dgm:prSet/>
      <dgm:spPr/>
      <dgm:t>
        <a:bodyPr/>
        <a:lstStyle/>
        <a:p>
          <a:r>
            <a:rPr lang="en-US">
              <a:solidFill>
                <a:srgbClr val="C00000"/>
              </a:solidFill>
            </a:rPr>
            <a:t>Trade Risks Escalate</a:t>
          </a:r>
        </a:p>
      </dgm:t>
    </dgm:pt>
    <dgm:pt modelId="{8874351C-26AB-4A9E-B649-41135AF2817B}" type="parTrans" cxnId="{CEA18E65-129A-455D-9D43-63DED0C2D88B}">
      <dgm:prSet/>
      <dgm:spPr/>
      <dgm:t>
        <a:bodyPr/>
        <a:lstStyle/>
        <a:p>
          <a:endParaRPr lang="en-US"/>
        </a:p>
      </dgm:t>
    </dgm:pt>
    <dgm:pt modelId="{62B8629F-FE66-4A5F-BACD-8A6B0C42E519}" type="sibTrans" cxnId="{CEA18E65-129A-455D-9D43-63DED0C2D88B}">
      <dgm:prSet/>
      <dgm:spPr/>
      <dgm:t>
        <a:bodyPr/>
        <a:lstStyle/>
        <a:p>
          <a:endParaRPr lang="en-US"/>
        </a:p>
      </dgm:t>
    </dgm:pt>
    <dgm:pt modelId="{6CA3A2A5-76E2-47AA-BC78-D4DC24D0F0E2}">
      <dgm:prSet/>
      <dgm:spPr/>
      <dgm:t>
        <a:bodyPr/>
        <a:lstStyle/>
        <a:p>
          <a:r>
            <a:rPr lang="en-US">
              <a:solidFill>
                <a:srgbClr val="00B050"/>
              </a:solidFill>
            </a:rPr>
            <a:t>Trade Risks Subside</a:t>
          </a:r>
        </a:p>
      </dgm:t>
    </dgm:pt>
    <dgm:pt modelId="{7620EE78-8CAB-4616-A5F6-52B91814B8A3}" type="parTrans" cxnId="{EC17D9A8-0EF1-427D-B4C7-004A9BC7334E}">
      <dgm:prSet/>
      <dgm:spPr/>
      <dgm:t>
        <a:bodyPr/>
        <a:lstStyle/>
        <a:p>
          <a:endParaRPr lang="en-US"/>
        </a:p>
      </dgm:t>
    </dgm:pt>
    <dgm:pt modelId="{A5A2DFC6-60E1-4358-9008-C7854427D161}" type="sibTrans" cxnId="{EC17D9A8-0EF1-427D-B4C7-004A9BC7334E}">
      <dgm:prSet/>
      <dgm:spPr/>
      <dgm:t>
        <a:bodyPr/>
        <a:lstStyle/>
        <a:p>
          <a:endParaRPr lang="en-US"/>
        </a:p>
      </dgm:t>
    </dgm:pt>
    <dgm:pt modelId="{35A86538-788C-48F2-AF21-1EF85D30BDCC}" type="pres">
      <dgm:prSet presAssocID="{AA8A1044-247C-42FF-902E-CB9D53A7B945}" presName="hierChild1" presStyleCnt="0">
        <dgm:presLayoutVars>
          <dgm:orgChart val="1"/>
          <dgm:chPref val="1"/>
          <dgm:dir/>
          <dgm:animOne val="branch"/>
          <dgm:animLvl val="lvl"/>
          <dgm:resizeHandles/>
        </dgm:presLayoutVars>
      </dgm:prSet>
      <dgm:spPr/>
      <dgm:t>
        <a:bodyPr/>
        <a:lstStyle/>
        <a:p>
          <a:endParaRPr lang="en-US"/>
        </a:p>
      </dgm:t>
    </dgm:pt>
    <dgm:pt modelId="{5E05CCC6-817F-4891-84D8-25630837CC67}" type="pres">
      <dgm:prSet presAssocID="{FE15EC01-163D-4311-8C9C-95BBB449B180}" presName="hierRoot1" presStyleCnt="0">
        <dgm:presLayoutVars>
          <dgm:hierBranch val="init"/>
        </dgm:presLayoutVars>
      </dgm:prSet>
      <dgm:spPr/>
    </dgm:pt>
    <dgm:pt modelId="{FF5047CD-9244-44F9-8E7F-6BB93C8DCBF2}" type="pres">
      <dgm:prSet presAssocID="{FE15EC01-163D-4311-8C9C-95BBB449B180}" presName="rootComposite1" presStyleCnt="0"/>
      <dgm:spPr/>
    </dgm:pt>
    <dgm:pt modelId="{8DAD48AB-EDC8-41F1-870A-DD127DDEE7D1}" type="pres">
      <dgm:prSet presAssocID="{FE15EC01-163D-4311-8C9C-95BBB449B180}" presName="rootText1" presStyleLbl="node0" presStyleIdx="0" presStyleCnt="1" custScaleY="124727">
        <dgm:presLayoutVars>
          <dgm:chPref val="3"/>
        </dgm:presLayoutVars>
      </dgm:prSet>
      <dgm:spPr/>
      <dgm:t>
        <a:bodyPr/>
        <a:lstStyle/>
        <a:p>
          <a:endParaRPr lang="en-US"/>
        </a:p>
      </dgm:t>
    </dgm:pt>
    <dgm:pt modelId="{4FADDF40-1B0F-4C99-BDF4-9CED9E6A72BB}" type="pres">
      <dgm:prSet presAssocID="{FE15EC01-163D-4311-8C9C-95BBB449B180}" presName="rootConnector1" presStyleLbl="node1" presStyleIdx="0" presStyleCnt="0"/>
      <dgm:spPr/>
      <dgm:t>
        <a:bodyPr/>
        <a:lstStyle/>
        <a:p>
          <a:endParaRPr lang="en-US"/>
        </a:p>
      </dgm:t>
    </dgm:pt>
    <dgm:pt modelId="{EC63FE1D-6692-4DAD-AA11-0CD76CE96ED0}" type="pres">
      <dgm:prSet presAssocID="{FE15EC01-163D-4311-8C9C-95BBB449B180}" presName="hierChild2" presStyleCnt="0"/>
      <dgm:spPr/>
    </dgm:pt>
    <dgm:pt modelId="{78EF1689-2AC8-49F2-A22E-0EF01EF91BD8}" type="pres">
      <dgm:prSet presAssocID="{2297A2A7-97D6-468D-8EA3-AA73A2279FC3}" presName="Name64" presStyleLbl="parChTrans1D2" presStyleIdx="0" presStyleCnt="2"/>
      <dgm:spPr/>
      <dgm:t>
        <a:bodyPr/>
        <a:lstStyle/>
        <a:p>
          <a:endParaRPr lang="en-US"/>
        </a:p>
      </dgm:t>
    </dgm:pt>
    <dgm:pt modelId="{2D262FA4-E2E7-4012-99B4-09AEA5ECF155}" type="pres">
      <dgm:prSet presAssocID="{92E13BD4-D655-433D-B0D0-0501779172B7}" presName="hierRoot2" presStyleCnt="0">
        <dgm:presLayoutVars>
          <dgm:hierBranch val="init"/>
        </dgm:presLayoutVars>
      </dgm:prSet>
      <dgm:spPr/>
    </dgm:pt>
    <dgm:pt modelId="{8627EDEC-BFCC-4505-9075-1F98FE6B69AE}" type="pres">
      <dgm:prSet presAssocID="{92E13BD4-D655-433D-B0D0-0501779172B7}" presName="rootComposite" presStyleCnt="0"/>
      <dgm:spPr/>
    </dgm:pt>
    <dgm:pt modelId="{3DCBEE2C-8F5D-44EA-8528-3106A3795A20}" type="pres">
      <dgm:prSet presAssocID="{92E13BD4-D655-433D-B0D0-0501779172B7}" presName="rootText" presStyleLbl="node2" presStyleIdx="0" presStyleCnt="2" custScaleY="108471">
        <dgm:presLayoutVars>
          <dgm:chPref val="3"/>
        </dgm:presLayoutVars>
      </dgm:prSet>
      <dgm:spPr/>
      <dgm:t>
        <a:bodyPr/>
        <a:lstStyle/>
        <a:p>
          <a:endParaRPr lang="en-US"/>
        </a:p>
      </dgm:t>
    </dgm:pt>
    <dgm:pt modelId="{3A46D9BD-6191-436E-8232-79322AF57CB9}" type="pres">
      <dgm:prSet presAssocID="{92E13BD4-D655-433D-B0D0-0501779172B7}" presName="rootConnector" presStyleLbl="node2" presStyleIdx="0" presStyleCnt="2"/>
      <dgm:spPr/>
      <dgm:t>
        <a:bodyPr/>
        <a:lstStyle/>
        <a:p>
          <a:endParaRPr lang="en-US"/>
        </a:p>
      </dgm:t>
    </dgm:pt>
    <dgm:pt modelId="{65EB60A0-6864-4177-B76B-0FD3B70E16B4}" type="pres">
      <dgm:prSet presAssocID="{92E13BD4-D655-433D-B0D0-0501779172B7}" presName="hierChild4" presStyleCnt="0"/>
      <dgm:spPr/>
    </dgm:pt>
    <dgm:pt modelId="{23DAA67C-51A2-48EB-9FFC-15A8AA9984AA}" type="pres">
      <dgm:prSet presAssocID="{8874351C-26AB-4A9E-B649-41135AF2817B}" presName="Name64" presStyleLbl="parChTrans1D3" presStyleIdx="0" presStyleCnt="2"/>
      <dgm:spPr/>
      <dgm:t>
        <a:bodyPr/>
        <a:lstStyle/>
        <a:p>
          <a:endParaRPr lang="en-US"/>
        </a:p>
      </dgm:t>
    </dgm:pt>
    <dgm:pt modelId="{2E434D7C-042A-4BF4-A6C1-1746DE2BBAE6}" type="pres">
      <dgm:prSet presAssocID="{ADE89908-D567-4DF7-AA30-8296AA84CE7F}" presName="hierRoot2" presStyleCnt="0">
        <dgm:presLayoutVars>
          <dgm:hierBranch val="init"/>
        </dgm:presLayoutVars>
      </dgm:prSet>
      <dgm:spPr/>
    </dgm:pt>
    <dgm:pt modelId="{2641A6FD-283D-44B9-BE85-D17E6F4F7652}" type="pres">
      <dgm:prSet presAssocID="{ADE89908-D567-4DF7-AA30-8296AA84CE7F}" presName="rootComposite" presStyleCnt="0"/>
      <dgm:spPr/>
    </dgm:pt>
    <dgm:pt modelId="{82DF6A41-A472-45A7-A693-57D99115BD76}" type="pres">
      <dgm:prSet presAssocID="{ADE89908-D567-4DF7-AA30-8296AA84CE7F}" presName="rootText" presStyleLbl="node3" presStyleIdx="0" presStyleCnt="2">
        <dgm:presLayoutVars>
          <dgm:chPref val="3"/>
        </dgm:presLayoutVars>
      </dgm:prSet>
      <dgm:spPr/>
      <dgm:t>
        <a:bodyPr/>
        <a:lstStyle/>
        <a:p>
          <a:endParaRPr lang="en-US"/>
        </a:p>
      </dgm:t>
    </dgm:pt>
    <dgm:pt modelId="{16EE68CA-5953-42F8-8713-BC5E0C15B7AE}" type="pres">
      <dgm:prSet presAssocID="{ADE89908-D567-4DF7-AA30-8296AA84CE7F}" presName="rootConnector" presStyleLbl="node3" presStyleIdx="0" presStyleCnt="2"/>
      <dgm:spPr/>
      <dgm:t>
        <a:bodyPr/>
        <a:lstStyle/>
        <a:p>
          <a:endParaRPr lang="en-US"/>
        </a:p>
      </dgm:t>
    </dgm:pt>
    <dgm:pt modelId="{6FA613C6-3675-4B02-9620-15A3394DEC46}" type="pres">
      <dgm:prSet presAssocID="{ADE89908-D567-4DF7-AA30-8296AA84CE7F}" presName="hierChild4" presStyleCnt="0"/>
      <dgm:spPr/>
    </dgm:pt>
    <dgm:pt modelId="{C816FFCA-7087-4519-A695-B5D87F975AF1}" type="pres">
      <dgm:prSet presAssocID="{ADE89908-D567-4DF7-AA30-8296AA84CE7F}" presName="hierChild5" presStyleCnt="0"/>
      <dgm:spPr/>
    </dgm:pt>
    <dgm:pt modelId="{CAC1133C-B9B8-4851-ACB5-D8345F4D0D3F}" type="pres">
      <dgm:prSet presAssocID="{92E13BD4-D655-433D-B0D0-0501779172B7}" presName="hierChild5" presStyleCnt="0"/>
      <dgm:spPr/>
    </dgm:pt>
    <dgm:pt modelId="{4AF91D52-1FCD-492E-835C-9C6CD14F572A}" type="pres">
      <dgm:prSet presAssocID="{216D5A5B-00CA-49E0-BB4B-DF23D3918871}" presName="Name64" presStyleLbl="parChTrans1D2" presStyleIdx="1" presStyleCnt="2"/>
      <dgm:spPr/>
      <dgm:t>
        <a:bodyPr/>
        <a:lstStyle/>
        <a:p>
          <a:endParaRPr lang="en-US"/>
        </a:p>
      </dgm:t>
    </dgm:pt>
    <dgm:pt modelId="{6A3BDF0F-6074-4B1E-B06F-5E7B32B14864}" type="pres">
      <dgm:prSet presAssocID="{01D9A6A0-312B-4383-9252-7BCB6B4CACE8}" presName="hierRoot2" presStyleCnt="0">
        <dgm:presLayoutVars>
          <dgm:hierBranch val="init"/>
        </dgm:presLayoutVars>
      </dgm:prSet>
      <dgm:spPr/>
    </dgm:pt>
    <dgm:pt modelId="{9EB8733E-1D7A-4C77-968F-8A665E13E248}" type="pres">
      <dgm:prSet presAssocID="{01D9A6A0-312B-4383-9252-7BCB6B4CACE8}" presName="rootComposite" presStyleCnt="0"/>
      <dgm:spPr/>
    </dgm:pt>
    <dgm:pt modelId="{5833FBB7-0CB6-4FBD-9CEE-90C1A37F0404}" type="pres">
      <dgm:prSet presAssocID="{01D9A6A0-312B-4383-9252-7BCB6B4CACE8}" presName="rootText" presStyleLbl="node2" presStyleIdx="1" presStyleCnt="2">
        <dgm:presLayoutVars>
          <dgm:chPref val="3"/>
        </dgm:presLayoutVars>
      </dgm:prSet>
      <dgm:spPr/>
      <dgm:t>
        <a:bodyPr/>
        <a:lstStyle/>
        <a:p>
          <a:endParaRPr lang="en-US"/>
        </a:p>
      </dgm:t>
    </dgm:pt>
    <dgm:pt modelId="{2F4993CF-6C72-40D1-88E4-51D08D752F6A}" type="pres">
      <dgm:prSet presAssocID="{01D9A6A0-312B-4383-9252-7BCB6B4CACE8}" presName="rootConnector" presStyleLbl="node2" presStyleIdx="1" presStyleCnt="2"/>
      <dgm:spPr/>
      <dgm:t>
        <a:bodyPr/>
        <a:lstStyle/>
        <a:p>
          <a:endParaRPr lang="en-US"/>
        </a:p>
      </dgm:t>
    </dgm:pt>
    <dgm:pt modelId="{83F7F72B-3673-4324-B412-E411282327BA}" type="pres">
      <dgm:prSet presAssocID="{01D9A6A0-312B-4383-9252-7BCB6B4CACE8}" presName="hierChild4" presStyleCnt="0"/>
      <dgm:spPr/>
    </dgm:pt>
    <dgm:pt modelId="{900CE012-578B-40EB-84A7-78C04F121535}" type="pres">
      <dgm:prSet presAssocID="{7620EE78-8CAB-4616-A5F6-52B91814B8A3}" presName="Name64" presStyleLbl="parChTrans1D3" presStyleIdx="1" presStyleCnt="2"/>
      <dgm:spPr/>
      <dgm:t>
        <a:bodyPr/>
        <a:lstStyle/>
        <a:p>
          <a:endParaRPr lang="en-US"/>
        </a:p>
      </dgm:t>
    </dgm:pt>
    <dgm:pt modelId="{ADAC1E25-EC70-4114-B25C-40D0AEA76911}" type="pres">
      <dgm:prSet presAssocID="{6CA3A2A5-76E2-47AA-BC78-D4DC24D0F0E2}" presName="hierRoot2" presStyleCnt="0">
        <dgm:presLayoutVars>
          <dgm:hierBranch val="init"/>
        </dgm:presLayoutVars>
      </dgm:prSet>
      <dgm:spPr/>
    </dgm:pt>
    <dgm:pt modelId="{D4C7D828-4812-4E2F-978C-A28B5618E07D}" type="pres">
      <dgm:prSet presAssocID="{6CA3A2A5-76E2-47AA-BC78-D4DC24D0F0E2}" presName="rootComposite" presStyleCnt="0"/>
      <dgm:spPr/>
    </dgm:pt>
    <dgm:pt modelId="{217E5EDD-358E-4554-8F7E-EC83BC41E85E}" type="pres">
      <dgm:prSet presAssocID="{6CA3A2A5-76E2-47AA-BC78-D4DC24D0F0E2}" presName="rootText" presStyleLbl="node3" presStyleIdx="1" presStyleCnt="2">
        <dgm:presLayoutVars>
          <dgm:chPref val="3"/>
        </dgm:presLayoutVars>
      </dgm:prSet>
      <dgm:spPr/>
      <dgm:t>
        <a:bodyPr/>
        <a:lstStyle/>
        <a:p>
          <a:endParaRPr lang="en-US"/>
        </a:p>
      </dgm:t>
    </dgm:pt>
    <dgm:pt modelId="{2E316CA1-6BCA-43AE-A8BD-E3C58800C68B}" type="pres">
      <dgm:prSet presAssocID="{6CA3A2A5-76E2-47AA-BC78-D4DC24D0F0E2}" presName="rootConnector" presStyleLbl="node3" presStyleIdx="1" presStyleCnt="2"/>
      <dgm:spPr/>
      <dgm:t>
        <a:bodyPr/>
        <a:lstStyle/>
        <a:p>
          <a:endParaRPr lang="en-US"/>
        </a:p>
      </dgm:t>
    </dgm:pt>
    <dgm:pt modelId="{EB606E51-DB68-459A-BE5F-4E940FABFD61}" type="pres">
      <dgm:prSet presAssocID="{6CA3A2A5-76E2-47AA-BC78-D4DC24D0F0E2}" presName="hierChild4" presStyleCnt="0"/>
      <dgm:spPr/>
    </dgm:pt>
    <dgm:pt modelId="{B6E62881-D0C8-4FC9-85B2-A4929FF8F616}" type="pres">
      <dgm:prSet presAssocID="{6CA3A2A5-76E2-47AA-BC78-D4DC24D0F0E2}" presName="hierChild5" presStyleCnt="0"/>
      <dgm:spPr/>
    </dgm:pt>
    <dgm:pt modelId="{9C648875-3E24-4952-886B-62C4CFC574A5}" type="pres">
      <dgm:prSet presAssocID="{01D9A6A0-312B-4383-9252-7BCB6B4CACE8}" presName="hierChild5" presStyleCnt="0"/>
      <dgm:spPr/>
    </dgm:pt>
    <dgm:pt modelId="{D39BFE67-505B-4B66-AF1B-E10F4DFD8DC8}" type="pres">
      <dgm:prSet presAssocID="{FE15EC01-163D-4311-8C9C-95BBB449B180}" presName="hierChild3" presStyleCnt="0"/>
      <dgm:spPr/>
    </dgm:pt>
  </dgm:ptLst>
  <dgm:cxnLst>
    <dgm:cxn modelId="{F1C6812D-31CC-478D-8889-AE61529C86A8}" srcId="{AA8A1044-247C-42FF-902E-CB9D53A7B945}" destId="{FE15EC01-163D-4311-8C9C-95BBB449B180}" srcOrd="0" destOrd="0" parTransId="{189FC2FD-922E-410E-8999-5AA5244BC5EE}" sibTransId="{71BA8E0F-1E9A-410E-9EE7-E9B56E52B354}"/>
    <dgm:cxn modelId="{2957A1EF-A393-4287-B78B-3803C9A67BA1}" type="presOf" srcId="{ADE89908-D567-4DF7-AA30-8296AA84CE7F}" destId="{82DF6A41-A472-45A7-A693-57D99115BD76}" srcOrd="0" destOrd="0" presId="urn:microsoft.com/office/officeart/2009/3/layout/HorizontalOrganizationChart"/>
    <dgm:cxn modelId="{51BACD87-02A8-44E6-8C85-35285892AAC0}" type="presOf" srcId="{FE15EC01-163D-4311-8C9C-95BBB449B180}" destId="{8DAD48AB-EDC8-41F1-870A-DD127DDEE7D1}" srcOrd="0" destOrd="0" presId="urn:microsoft.com/office/officeart/2009/3/layout/HorizontalOrganizationChart"/>
    <dgm:cxn modelId="{D6C63306-2DA6-4D37-868B-6AA401F64545}" type="presOf" srcId="{01D9A6A0-312B-4383-9252-7BCB6B4CACE8}" destId="{5833FBB7-0CB6-4FBD-9CEE-90C1A37F0404}" srcOrd="0" destOrd="0" presId="urn:microsoft.com/office/officeart/2009/3/layout/HorizontalOrganizationChart"/>
    <dgm:cxn modelId="{7EAD2144-E9EB-4C84-9409-F723CC520274}" type="presOf" srcId="{6CA3A2A5-76E2-47AA-BC78-D4DC24D0F0E2}" destId="{2E316CA1-6BCA-43AE-A8BD-E3C58800C68B}" srcOrd="1" destOrd="0" presId="urn:microsoft.com/office/officeart/2009/3/layout/HorizontalOrganizationChart"/>
    <dgm:cxn modelId="{AEB5C253-B546-40A1-9744-C52F9E91BCFF}" type="presOf" srcId="{ADE89908-D567-4DF7-AA30-8296AA84CE7F}" destId="{16EE68CA-5953-42F8-8713-BC5E0C15B7AE}" srcOrd="1" destOrd="0" presId="urn:microsoft.com/office/officeart/2009/3/layout/HorizontalOrganizationChart"/>
    <dgm:cxn modelId="{CEA18E65-129A-455D-9D43-63DED0C2D88B}" srcId="{92E13BD4-D655-433D-B0D0-0501779172B7}" destId="{ADE89908-D567-4DF7-AA30-8296AA84CE7F}" srcOrd="0" destOrd="0" parTransId="{8874351C-26AB-4A9E-B649-41135AF2817B}" sibTransId="{62B8629F-FE66-4A5F-BACD-8A6B0C42E519}"/>
    <dgm:cxn modelId="{F7228536-EE3D-4F37-A03B-802B76DF7EB9}" type="presOf" srcId="{FE15EC01-163D-4311-8C9C-95BBB449B180}" destId="{4FADDF40-1B0F-4C99-BDF4-9CED9E6A72BB}" srcOrd="1" destOrd="0" presId="urn:microsoft.com/office/officeart/2009/3/layout/HorizontalOrganizationChart"/>
    <dgm:cxn modelId="{9FBB142C-9122-4CDC-8A5C-1F11CCB0E450}" srcId="{FE15EC01-163D-4311-8C9C-95BBB449B180}" destId="{92E13BD4-D655-433D-B0D0-0501779172B7}" srcOrd="0" destOrd="0" parTransId="{2297A2A7-97D6-468D-8EA3-AA73A2279FC3}" sibTransId="{0E392174-0648-4E13-B09C-7DEF16B41DFB}"/>
    <dgm:cxn modelId="{EC17D9A8-0EF1-427D-B4C7-004A9BC7334E}" srcId="{01D9A6A0-312B-4383-9252-7BCB6B4CACE8}" destId="{6CA3A2A5-76E2-47AA-BC78-D4DC24D0F0E2}" srcOrd="0" destOrd="0" parTransId="{7620EE78-8CAB-4616-A5F6-52B91814B8A3}" sibTransId="{A5A2DFC6-60E1-4358-9008-C7854427D161}"/>
    <dgm:cxn modelId="{4D57C3CD-0BEA-4E05-AEA5-82D454426F26}" type="presOf" srcId="{8874351C-26AB-4A9E-B649-41135AF2817B}" destId="{23DAA67C-51A2-48EB-9FFC-15A8AA9984AA}" srcOrd="0" destOrd="0" presId="urn:microsoft.com/office/officeart/2009/3/layout/HorizontalOrganizationChart"/>
    <dgm:cxn modelId="{0E632075-432D-498D-A5AE-09BAB22A57D3}" type="presOf" srcId="{216D5A5B-00CA-49E0-BB4B-DF23D3918871}" destId="{4AF91D52-1FCD-492E-835C-9C6CD14F572A}" srcOrd="0" destOrd="0" presId="urn:microsoft.com/office/officeart/2009/3/layout/HorizontalOrganizationChart"/>
    <dgm:cxn modelId="{AA50D903-B1DD-4956-B93F-3718F6A21EBA}" type="presOf" srcId="{01D9A6A0-312B-4383-9252-7BCB6B4CACE8}" destId="{2F4993CF-6C72-40D1-88E4-51D08D752F6A}" srcOrd="1" destOrd="0" presId="urn:microsoft.com/office/officeart/2009/3/layout/HorizontalOrganizationChart"/>
    <dgm:cxn modelId="{5F776D93-D930-4650-A03D-87A4743C433A}" type="presOf" srcId="{92E13BD4-D655-433D-B0D0-0501779172B7}" destId="{3A46D9BD-6191-436E-8232-79322AF57CB9}" srcOrd="1" destOrd="0" presId="urn:microsoft.com/office/officeart/2009/3/layout/HorizontalOrganizationChart"/>
    <dgm:cxn modelId="{4C405ED8-0AFA-44F2-8557-2A7C32D4AAA2}" type="presOf" srcId="{6CA3A2A5-76E2-47AA-BC78-D4DC24D0F0E2}" destId="{217E5EDD-358E-4554-8F7E-EC83BC41E85E}" srcOrd="0" destOrd="0" presId="urn:microsoft.com/office/officeart/2009/3/layout/HorizontalOrganizationChart"/>
    <dgm:cxn modelId="{26D4B010-90AD-448E-8C09-92C85B150741}" type="presOf" srcId="{2297A2A7-97D6-468D-8EA3-AA73A2279FC3}" destId="{78EF1689-2AC8-49F2-A22E-0EF01EF91BD8}" srcOrd="0" destOrd="0" presId="urn:microsoft.com/office/officeart/2009/3/layout/HorizontalOrganizationChart"/>
    <dgm:cxn modelId="{A91F7E52-4265-431F-B713-6D909309D71C}" type="presOf" srcId="{92E13BD4-D655-433D-B0D0-0501779172B7}" destId="{3DCBEE2C-8F5D-44EA-8528-3106A3795A20}" srcOrd="0" destOrd="0" presId="urn:microsoft.com/office/officeart/2009/3/layout/HorizontalOrganizationChart"/>
    <dgm:cxn modelId="{F2E55C38-8F70-48C8-80D7-B554D65F713A}" srcId="{FE15EC01-163D-4311-8C9C-95BBB449B180}" destId="{01D9A6A0-312B-4383-9252-7BCB6B4CACE8}" srcOrd="1" destOrd="0" parTransId="{216D5A5B-00CA-49E0-BB4B-DF23D3918871}" sibTransId="{E25344B9-2A5C-4F91-82FA-42DF51D58C21}"/>
    <dgm:cxn modelId="{93953563-B4B2-4C25-B1B6-A5869A4BD937}" type="presOf" srcId="{AA8A1044-247C-42FF-902E-CB9D53A7B945}" destId="{35A86538-788C-48F2-AF21-1EF85D30BDCC}" srcOrd="0" destOrd="0" presId="urn:microsoft.com/office/officeart/2009/3/layout/HorizontalOrganizationChart"/>
    <dgm:cxn modelId="{5AA09A1A-6A33-4BE7-B82D-3D5AFCFE6019}" type="presOf" srcId="{7620EE78-8CAB-4616-A5F6-52B91814B8A3}" destId="{900CE012-578B-40EB-84A7-78C04F121535}" srcOrd="0" destOrd="0" presId="urn:microsoft.com/office/officeart/2009/3/layout/HorizontalOrganizationChart"/>
    <dgm:cxn modelId="{2E7C7AD3-DC4B-4AF5-BF4E-2155CE40FE9F}" type="presParOf" srcId="{35A86538-788C-48F2-AF21-1EF85D30BDCC}" destId="{5E05CCC6-817F-4891-84D8-25630837CC67}" srcOrd="0" destOrd="0" presId="urn:microsoft.com/office/officeart/2009/3/layout/HorizontalOrganizationChart"/>
    <dgm:cxn modelId="{86F1BD20-345F-40F6-9D1B-3AF77EFFC364}" type="presParOf" srcId="{5E05CCC6-817F-4891-84D8-25630837CC67}" destId="{FF5047CD-9244-44F9-8E7F-6BB93C8DCBF2}" srcOrd="0" destOrd="0" presId="urn:microsoft.com/office/officeart/2009/3/layout/HorizontalOrganizationChart"/>
    <dgm:cxn modelId="{C2E710E6-9912-4B1B-8A79-FAC28249E829}" type="presParOf" srcId="{FF5047CD-9244-44F9-8E7F-6BB93C8DCBF2}" destId="{8DAD48AB-EDC8-41F1-870A-DD127DDEE7D1}" srcOrd="0" destOrd="0" presId="urn:microsoft.com/office/officeart/2009/3/layout/HorizontalOrganizationChart"/>
    <dgm:cxn modelId="{4148B6C6-D9A6-47F8-9A72-30D4CAFD5BAA}" type="presParOf" srcId="{FF5047CD-9244-44F9-8E7F-6BB93C8DCBF2}" destId="{4FADDF40-1B0F-4C99-BDF4-9CED9E6A72BB}" srcOrd="1" destOrd="0" presId="urn:microsoft.com/office/officeart/2009/3/layout/HorizontalOrganizationChart"/>
    <dgm:cxn modelId="{A0F54371-E86F-415C-956D-F04C848273E4}" type="presParOf" srcId="{5E05CCC6-817F-4891-84D8-25630837CC67}" destId="{EC63FE1D-6692-4DAD-AA11-0CD76CE96ED0}" srcOrd="1" destOrd="0" presId="urn:microsoft.com/office/officeart/2009/3/layout/HorizontalOrganizationChart"/>
    <dgm:cxn modelId="{D20CE139-2B39-4DF6-A98F-DCFC46877871}" type="presParOf" srcId="{EC63FE1D-6692-4DAD-AA11-0CD76CE96ED0}" destId="{78EF1689-2AC8-49F2-A22E-0EF01EF91BD8}" srcOrd="0" destOrd="0" presId="urn:microsoft.com/office/officeart/2009/3/layout/HorizontalOrganizationChart"/>
    <dgm:cxn modelId="{EDC28561-BE2E-4858-A7E2-096767FA2074}" type="presParOf" srcId="{EC63FE1D-6692-4DAD-AA11-0CD76CE96ED0}" destId="{2D262FA4-E2E7-4012-99B4-09AEA5ECF155}" srcOrd="1" destOrd="0" presId="urn:microsoft.com/office/officeart/2009/3/layout/HorizontalOrganizationChart"/>
    <dgm:cxn modelId="{0B52C9C6-DAA5-423B-A572-40A581007A21}" type="presParOf" srcId="{2D262FA4-E2E7-4012-99B4-09AEA5ECF155}" destId="{8627EDEC-BFCC-4505-9075-1F98FE6B69AE}" srcOrd="0" destOrd="0" presId="urn:microsoft.com/office/officeart/2009/3/layout/HorizontalOrganizationChart"/>
    <dgm:cxn modelId="{85C93969-7924-445E-91BA-0E9882B4D5DF}" type="presParOf" srcId="{8627EDEC-BFCC-4505-9075-1F98FE6B69AE}" destId="{3DCBEE2C-8F5D-44EA-8528-3106A3795A20}" srcOrd="0" destOrd="0" presId="urn:microsoft.com/office/officeart/2009/3/layout/HorizontalOrganizationChart"/>
    <dgm:cxn modelId="{C4A7E6AE-78C6-42C7-8C9B-C4F5BA13C445}" type="presParOf" srcId="{8627EDEC-BFCC-4505-9075-1F98FE6B69AE}" destId="{3A46D9BD-6191-436E-8232-79322AF57CB9}" srcOrd="1" destOrd="0" presId="urn:microsoft.com/office/officeart/2009/3/layout/HorizontalOrganizationChart"/>
    <dgm:cxn modelId="{7ADEFE2F-BAC4-41DB-82DB-669749766616}" type="presParOf" srcId="{2D262FA4-E2E7-4012-99B4-09AEA5ECF155}" destId="{65EB60A0-6864-4177-B76B-0FD3B70E16B4}" srcOrd="1" destOrd="0" presId="urn:microsoft.com/office/officeart/2009/3/layout/HorizontalOrganizationChart"/>
    <dgm:cxn modelId="{74178861-53FB-44F8-A028-EC8D239719D7}" type="presParOf" srcId="{65EB60A0-6864-4177-B76B-0FD3B70E16B4}" destId="{23DAA67C-51A2-48EB-9FFC-15A8AA9984AA}" srcOrd="0" destOrd="0" presId="urn:microsoft.com/office/officeart/2009/3/layout/HorizontalOrganizationChart"/>
    <dgm:cxn modelId="{19693013-AEC9-4D62-87D6-73D590142B17}" type="presParOf" srcId="{65EB60A0-6864-4177-B76B-0FD3B70E16B4}" destId="{2E434D7C-042A-4BF4-A6C1-1746DE2BBAE6}" srcOrd="1" destOrd="0" presId="urn:microsoft.com/office/officeart/2009/3/layout/HorizontalOrganizationChart"/>
    <dgm:cxn modelId="{00D11DD9-6BF2-4F01-81D1-8FA67F0A554F}" type="presParOf" srcId="{2E434D7C-042A-4BF4-A6C1-1746DE2BBAE6}" destId="{2641A6FD-283D-44B9-BE85-D17E6F4F7652}" srcOrd="0" destOrd="0" presId="urn:microsoft.com/office/officeart/2009/3/layout/HorizontalOrganizationChart"/>
    <dgm:cxn modelId="{AE279F58-CB9A-42E5-A862-808A72F1BED2}" type="presParOf" srcId="{2641A6FD-283D-44B9-BE85-D17E6F4F7652}" destId="{82DF6A41-A472-45A7-A693-57D99115BD76}" srcOrd="0" destOrd="0" presId="urn:microsoft.com/office/officeart/2009/3/layout/HorizontalOrganizationChart"/>
    <dgm:cxn modelId="{1F454881-67AB-4B04-9B35-8881481C3862}" type="presParOf" srcId="{2641A6FD-283D-44B9-BE85-D17E6F4F7652}" destId="{16EE68CA-5953-42F8-8713-BC5E0C15B7AE}" srcOrd="1" destOrd="0" presId="urn:microsoft.com/office/officeart/2009/3/layout/HorizontalOrganizationChart"/>
    <dgm:cxn modelId="{B1080B37-C347-4534-8E3A-BA41E8598873}" type="presParOf" srcId="{2E434D7C-042A-4BF4-A6C1-1746DE2BBAE6}" destId="{6FA613C6-3675-4B02-9620-15A3394DEC46}" srcOrd="1" destOrd="0" presId="urn:microsoft.com/office/officeart/2009/3/layout/HorizontalOrganizationChart"/>
    <dgm:cxn modelId="{70EAF286-2D2B-42DE-A669-2798623A8DD7}" type="presParOf" srcId="{2E434D7C-042A-4BF4-A6C1-1746DE2BBAE6}" destId="{C816FFCA-7087-4519-A695-B5D87F975AF1}" srcOrd="2" destOrd="0" presId="urn:microsoft.com/office/officeart/2009/3/layout/HorizontalOrganizationChart"/>
    <dgm:cxn modelId="{A9F42F3D-9BEA-440D-B85B-D31672C99E13}" type="presParOf" srcId="{2D262FA4-E2E7-4012-99B4-09AEA5ECF155}" destId="{CAC1133C-B9B8-4851-ACB5-D8345F4D0D3F}" srcOrd="2" destOrd="0" presId="urn:microsoft.com/office/officeart/2009/3/layout/HorizontalOrganizationChart"/>
    <dgm:cxn modelId="{68E710E0-B3C1-4B50-9751-4ECD0C90EF31}" type="presParOf" srcId="{EC63FE1D-6692-4DAD-AA11-0CD76CE96ED0}" destId="{4AF91D52-1FCD-492E-835C-9C6CD14F572A}" srcOrd="2" destOrd="0" presId="urn:microsoft.com/office/officeart/2009/3/layout/HorizontalOrganizationChart"/>
    <dgm:cxn modelId="{E28104A7-602E-4338-8827-AEC64476CC5B}" type="presParOf" srcId="{EC63FE1D-6692-4DAD-AA11-0CD76CE96ED0}" destId="{6A3BDF0F-6074-4B1E-B06F-5E7B32B14864}" srcOrd="3" destOrd="0" presId="urn:microsoft.com/office/officeart/2009/3/layout/HorizontalOrganizationChart"/>
    <dgm:cxn modelId="{EEE77509-DED6-4ACD-A152-536B845A1AB6}" type="presParOf" srcId="{6A3BDF0F-6074-4B1E-B06F-5E7B32B14864}" destId="{9EB8733E-1D7A-4C77-968F-8A665E13E248}" srcOrd="0" destOrd="0" presId="urn:microsoft.com/office/officeart/2009/3/layout/HorizontalOrganizationChart"/>
    <dgm:cxn modelId="{E82906E9-F806-450F-97AD-58D2A5709BAE}" type="presParOf" srcId="{9EB8733E-1D7A-4C77-968F-8A665E13E248}" destId="{5833FBB7-0CB6-4FBD-9CEE-90C1A37F0404}" srcOrd="0" destOrd="0" presId="urn:microsoft.com/office/officeart/2009/3/layout/HorizontalOrganizationChart"/>
    <dgm:cxn modelId="{529DD919-4EEF-4129-BA4F-56CF79B57D1F}" type="presParOf" srcId="{9EB8733E-1D7A-4C77-968F-8A665E13E248}" destId="{2F4993CF-6C72-40D1-88E4-51D08D752F6A}" srcOrd="1" destOrd="0" presId="urn:microsoft.com/office/officeart/2009/3/layout/HorizontalOrganizationChart"/>
    <dgm:cxn modelId="{48B13EB5-6CE6-4C47-AEE1-0A78040667F9}" type="presParOf" srcId="{6A3BDF0F-6074-4B1E-B06F-5E7B32B14864}" destId="{83F7F72B-3673-4324-B412-E411282327BA}" srcOrd="1" destOrd="0" presId="urn:microsoft.com/office/officeart/2009/3/layout/HorizontalOrganizationChart"/>
    <dgm:cxn modelId="{5CD0759F-A821-473C-9542-4410DBB34922}" type="presParOf" srcId="{83F7F72B-3673-4324-B412-E411282327BA}" destId="{900CE012-578B-40EB-84A7-78C04F121535}" srcOrd="0" destOrd="0" presId="urn:microsoft.com/office/officeart/2009/3/layout/HorizontalOrganizationChart"/>
    <dgm:cxn modelId="{E1770EA7-2C81-4649-9292-E0DB4A887266}" type="presParOf" srcId="{83F7F72B-3673-4324-B412-E411282327BA}" destId="{ADAC1E25-EC70-4114-B25C-40D0AEA76911}" srcOrd="1" destOrd="0" presId="urn:microsoft.com/office/officeart/2009/3/layout/HorizontalOrganizationChart"/>
    <dgm:cxn modelId="{72B315A3-E87F-45EF-BFC3-789C83D0049C}" type="presParOf" srcId="{ADAC1E25-EC70-4114-B25C-40D0AEA76911}" destId="{D4C7D828-4812-4E2F-978C-A28B5618E07D}" srcOrd="0" destOrd="0" presId="urn:microsoft.com/office/officeart/2009/3/layout/HorizontalOrganizationChart"/>
    <dgm:cxn modelId="{8F21E196-D0CA-41EF-9819-8729B967BDFB}" type="presParOf" srcId="{D4C7D828-4812-4E2F-978C-A28B5618E07D}" destId="{217E5EDD-358E-4554-8F7E-EC83BC41E85E}" srcOrd="0" destOrd="0" presId="urn:microsoft.com/office/officeart/2009/3/layout/HorizontalOrganizationChart"/>
    <dgm:cxn modelId="{2D8E623E-7338-4E90-8D6A-71F5D5E94344}" type="presParOf" srcId="{D4C7D828-4812-4E2F-978C-A28B5618E07D}" destId="{2E316CA1-6BCA-43AE-A8BD-E3C58800C68B}" srcOrd="1" destOrd="0" presId="urn:microsoft.com/office/officeart/2009/3/layout/HorizontalOrganizationChart"/>
    <dgm:cxn modelId="{2520FBCD-C2F5-4A42-B734-D88684DFFF3B}" type="presParOf" srcId="{ADAC1E25-EC70-4114-B25C-40D0AEA76911}" destId="{EB606E51-DB68-459A-BE5F-4E940FABFD61}" srcOrd="1" destOrd="0" presId="urn:microsoft.com/office/officeart/2009/3/layout/HorizontalOrganizationChart"/>
    <dgm:cxn modelId="{8DA97780-5465-4FB6-97D7-60B823E412B5}" type="presParOf" srcId="{ADAC1E25-EC70-4114-B25C-40D0AEA76911}" destId="{B6E62881-D0C8-4FC9-85B2-A4929FF8F616}" srcOrd="2" destOrd="0" presId="urn:microsoft.com/office/officeart/2009/3/layout/HorizontalOrganizationChart"/>
    <dgm:cxn modelId="{271BB217-8C87-47FD-8497-5708BBC50E94}" type="presParOf" srcId="{6A3BDF0F-6074-4B1E-B06F-5E7B32B14864}" destId="{9C648875-3E24-4952-886B-62C4CFC574A5}" srcOrd="2" destOrd="0" presId="urn:microsoft.com/office/officeart/2009/3/layout/HorizontalOrganizationChart"/>
    <dgm:cxn modelId="{0BBE4C5B-CE53-40A3-8E3E-38DB092C8813}" type="presParOf" srcId="{5E05CCC6-817F-4891-84D8-25630837CC67}" destId="{D39BFE67-505B-4B66-AF1B-E10F4DFD8DC8}" srcOrd="2" destOrd="0" presId="urn:microsoft.com/office/officeart/2009/3/layout/Horizontal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1" dirty="0" smtClean="0">
              <a:solidFill>
                <a:schemeClr val="tx1"/>
              </a:solidFill>
            </a:rPr>
            <a:t>Disruption or Deal?</a:t>
          </a:r>
          <a:endParaRPr lang="en-US" b="1" dirty="0">
            <a:solidFill>
              <a:schemeClr val="tx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A8A1044-247C-42FF-902E-CB9D53A7B945}"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FE15EC01-163D-4311-8C9C-95BBB449B180}">
      <dgm:prSet phldrT="[Text]"/>
      <dgm:spPr>
        <a:solidFill>
          <a:srgbClr val="7030A0"/>
        </a:solidFill>
      </dgm:spPr>
      <dgm:t>
        <a:bodyPr/>
        <a:lstStyle/>
        <a:p>
          <a:r>
            <a:rPr lang="en-US"/>
            <a:t>ASEAN Risk Determination</a:t>
          </a:r>
        </a:p>
      </dgm:t>
    </dgm:pt>
    <dgm:pt modelId="{189FC2FD-922E-410E-8999-5AA5244BC5EE}" type="parTrans" cxnId="{F1C6812D-31CC-478D-8889-AE61529C86A8}">
      <dgm:prSet/>
      <dgm:spPr/>
      <dgm:t>
        <a:bodyPr/>
        <a:lstStyle/>
        <a:p>
          <a:endParaRPr lang="en-US"/>
        </a:p>
      </dgm:t>
    </dgm:pt>
    <dgm:pt modelId="{71BA8E0F-1E9A-410E-9EE7-E9B56E52B354}" type="sibTrans" cxnId="{F1C6812D-31CC-478D-8889-AE61529C86A8}">
      <dgm:prSet/>
      <dgm:spPr/>
      <dgm:t>
        <a:bodyPr/>
        <a:lstStyle/>
        <a:p>
          <a:endParaRPr lang="en-US"/>
        </a:p>
      </dgm:t>
    </dgm:pt>
    <dgm:pt modelId="{92E13BD4-D655-433D-B0D0-0501779172B7}">
      <dgm:prSet phldrT="[Text]"/>
      <dgm:spPr>
        <a:solidFill>
          <a:srgbClr val="C00000"/>
        </a:solidFill>
      </dgm:spPr>
      <dgm:t>
        <a:bodyPr/>
        <a:lstStyle/>
        <a:p>
          <a:r>
            <a:rPr lang="en-US"/>
            <a:t>Enabler of China</a:t>
          </a:r>
        </a:p>
      </dgm:t>
    </dgm:pt>
    <dgm:pt modelId="{2297A2A7-97D6-468D-8EA3-AA73A2279FC3}" type="parTrans" cxnId="{9FBB142C-9122-4CDC-8A5C-1F11CCB0E450}">
      <dgm:prSet/>
      <dgm:spPr/>
      <dgm:t>
        <a:bodyPr/>
        <a:lstStyle/>
        <a:p>
          <a:endParaRPr lang="en-US"/>
        </a:p>
      </dgm:t>
    </dgm:pt>
    <dgm:pt modelId="{0E392174-0648-4E13-B09C-7DEF16B41DFB}" type="sibTrans" cxnId="{9FBB142C-9122-4CDC-8A5C-1F11CCB0E450}">
      <dgm:prSet/>
      <dgm:spPr/>
      <dgm:t>
        <a:bodyPr/>
        <a:lstStyle/>
        <a:p>
          <a:endParaRPr lang="en-US"/>
        </a:p>
      </dgm:t>
    </dgm:pt>
    <dgm:pt modelId="{01D9A6A0-312B-4383-9252-7BCB6B4CACE8}">
      <dgm:prSet phldrT="[Text]"/>
      <dgm:spPr>
        <a:solidFill>
          <a:srgbClr val="00B050"/>
        </a:solidFill>
      </dgm:spPr>
      <dgm:t>
        <a:bodyPr/>
        <a:lstStyle/>
        <a:p>
          <a:r>
            <a:rPr lang="en-US"/>
            <a:t>Substitute for China</a:t>
          </a:r>
        </a:p>
      </dgm:t>
    </dgm:pt>
    <dgm:pt modelId="{216D5A5B-00CA-49E0-BB4B-DF23D3918871}" type="parTrans" cxnId="{F2E55C38-8F70-48C8-80D7-B554D65F713A}">
      <dgm:prSet/>
      <dgm:spPr/>
      <dgm:t>
        <a:bodyPr/>
        <a:lstStyle/>
        <a:p>
          <a:endParaRPr lang="en-US"/>
        </a:p>
      </dgm:t>
    </dgm:pt>
    <dgm:pt modelId="{E25344B9-2A5C-4F91-82FA-42DF51D58C21}" type="sibTrans" cxnId="{F2E55C38-8F70-48C8-80D7-B554D65F713A}">
      <dgm:prSet/>
      <dgm:spPr/>
      <dgm:t>
        <a:bodyPr/>
        <a:lstStyle/>
        <a:p>
          <a:endParaRPr lang="en-US"/>
        </a:p>
      </dgm:t>
    </dgm:pt>
    <dgm:pt modelId="{35A86538-788C-48F2-AF21-1EF85D30BDCC}" type="pres">
      <dgm:prSet presAssocID="{AA8A1044-247C-42FF-902E-CB9D53A7B945}" presName="hierChild1" presStyleCnt="0">
        <dgm:presLayoutVars>
          <dgm:orgChart val="1"/>
          <dgm:chPref val="1"/>
          <dgm:dir/>
          <dgm:animOne val="branch"/>
          <dgm:animLvl val="lvl"/>
          <dgm:resizeHandles/>
        </dgm:presLayoutVars>
      </dgm:prSet>
      <dgm:spPr/>
      <dgm:t>
        <a:bodyPr/>
        <a:lstStyle/>
        <a:p>
          <a:endParaRPr lang="en-US"/>
        </a:p>
      </dgm:t>
    </dgm:pt>
    <dgm:pt modelId="{5E05CCC6-817F-4891-84D8-25630837CC67}" type="pres">
      <dgm:prSet presAssocID="{FE15EC01-163D-4311-8C9C-95BBB449B180}" presName="hierRoot1" presStyleCnt="0">
        <dgm:presLayoutVars>
          <dgm:hierBranch val="init"/>
        </dgm:presLayoutVars>
      </dgm:prSet>
      <dgm:spPr/>
    </dgm:pt>
    <dgm:pt modelId="{FF5047CD-9244-44F9-8E7F-6BB93C8DCBF2}" type="pres">
      <dgm:prSet presAssocID="{FE15EC01-163D-4311-8C9C-95BBB449B180}" presName="rootComposite1" presStyleCnt="0"/>
      <dgm:spPr/>
    </dgm:pt>
    <dgm:pt modelId="{8DAD48AB-EDC8-41F1-870A-DD127DDEE7D1}" type="pres">
      <dgm:prSet presAssocID="{FE15EC01-163D-4311-8C9C-95BBB449B180}" presName="rootText1" presStyleLbl="node0" presStyleIdx="0" presStyleCnt="1" custScaleY="124727">
        <dgm:presLayoutVars>
          <dgm:chPref val="3"/>
        </dgm:presLayoutVars>
      </dgm:prSet>
      <dgm:spPr/>
      <dgm:t>
        <a:bodyPr/>
        <a:lstStyle/>
        <a:p>
          <a:endParaRPr lang="en-US"/>
        </a:p>
      </dgm:t>
    </dgm:pt>
    <dgm:pt modelId="{4FADDF40-1B0F-4C99-BDF4-9CED9E6A72BB}" type="pres">
      <dgm:prSet presAssocID="{FE15EC01-163D-4311-8C9C-95BBB449B180}" presName="rootConnector1" presStyleLbl="node1" presStyleIdx="0" presStyleCnt="0"/>
      <dgm:spPr/>
      <dgm:t>
        <a:bodyPr/>
        <a:lstStyle/>
        <a:p>
          <a:endParaRPr lang="en-US"/>
        </a:p>
      </dgm:t>
    </dgm:pt>
    <dgm:pt modelId="{EC63FE1D-6692-4DAD-AA11-0CD76CE96ED0}" type="pres">
      <dgm:prSet presAssocID="{FE15EC01-163D-4311-8C9C-95BBB449B180}" presName="hierChild2" presStyleCnt="0"/>
      <dgm:spPr/>
    </dgm:pt>
    <dgm:pt modelId="{78EF1689-2AC8-49F2-A22E-0EF01EF91BD8}" type="pres">
      <dgm:prSet presAssocID="{2297A2A7-97D6-468D-8EA3-AA73A2279FC3}" presName="Name64" presStyleLbl="parChTrans1D2" presStyleIdx="0" presStyleCnt="2"/>
      <dgm:spPr/>
      <dgm:t>
        <a:bodyPr/>
        <a:lstStyle/>
        <a:p>
          <a:endParaRPr lang="en-US"/>
        </a:p>
      </dgm:t>
    </dgm:pt>
    <dgm:pt modelId="{2D262FA4-E2E7-4012-99B4-09AEA5ECF155}" type="pres">
      <dgm:prSet presAssocID="{92E13BD4-D655-433D-B0D0-0501779172B7}" presName="hierRoot2" presStyleCnt="0">
        <dgm:presLayoutVars>
          <dgm:hierBranch val="init"/>
        </dgm:presLayoutVars>
      </dgm:prSet>
      <dgm:spPr/>
    </dgm:pt>
    <dgm:pt modelId="{8627EDEC-BFCC-4505-9075-1F98FE6B69AE}" type="pres">
      <dgm:prSet presAssocID="{92E13BD4-D655-433D-B0D0-0501779172B7}" presName="rootComposite" presStyleCnt="0"/>
      <dgm:spPr/>
    </dgm:pt>
    <dgm:pt modelId="{3DCBEE2C-8F5D-44EA-8528-3106A3795A20}" type="pres">
      <dgm:prSet presAssocID="{92E13BD4-D655-433D-B0D0-0501779172B7}" presName="rootText" presStyleLbl="node2" presStyleIdx="0" presStyleCnt="2" custScaleY="108471">
        <dgm:presLayoutVars>
          <dgm:chPref val="3"/>
        </dgm:presLayoutVars>
      </dgm:prSet>
      <dgm:spPr/>
      <dgm:t>
        <a:bodyPr/>
        <a:lstStyle/>
        <a:p>
          <a:endParaRPr lang="en-US"/>
        </a:p>
      </dgm:t>
    </dgm:pt>
    <dgm:pt modelId="{3A46D9BD-6191-436E-8232-79322AF57CB9}" type="pres">
      <dgm:prSet presAssocID="{92E13BD4-D655-433D-B0D0-0501779172B7}" presName="rootConnector" presStyleLbl="node2" presStyleIdx="0" presStyleCnt="2"/>
      <dgm:spPr/>
      <dgm:t>
        <a:bodyPr/>
        <a:lstStyle/>
        <a:p>
          <a:endParaRPr lang="en-US"/>
        </a:p>
      </dgm:t>
    </dgm:pt>
    <dgm:pt modelId="{65EB60A0-6864-4177-B76B-0FD3B70E16B4}" type="pres">
      <dgm:prSet presAssocID="{92E13BD4-D655-433D-B0D0-0501779172B7}" presName="hierChild4" presStyleCnt="0"/>
      <dgm:spPr/>
    </dgm:pt>
    <dgm:pt modelId="{CAC1133C-B9B8-4851-ACB5-D8345F4D0D3F}" type="pres">
      <dgm:prSet presAssocID="{92E13BD4-D655-433D-B0D0-0501779172B7}" presName="hierChild5" presStyleCnt="0"/>
      <dgm:spPr/>
    </dgm:pt>
    <dgm:pt modelId="{4AF91D52-1FCD-492E-835C-9C6CD14F572A}" type="pres">
      <dgm:prSet presAssocID="{216D5A5B-00CA-49E0-BB4B-DF23D3918871}" presName="Name64" presStyleLbl="parChTrans1D2" presStyleIdx="1" presStyleCnt="2"/>
      <dgm:spPr/>
      <dgm:t>
        <a:bodyPr/>
        <a:lstStyle/>
        <a:p>
          <a:endParaRPr lang="en-US"/>
        </a:p>
      </dgm:t>
    </dgm:pt>
    <dgm:pt modelId="{6A3BDF0F-6074-4B1E-B06F-5E7B32B14864}" type="pres">
      <dgm:prSet presAssocID="{01D9A6A0-312B-4383-9252-7BCB6B4CACE8}" presName="hierRoot2" presStyleCnt="0">
        <dgm:presLayoutVars>
          <dgm:hierBranch val="init"/>
        </dgm:presLayoutVars>
      </dgm:prSet>
      <dgm:spPr/>
    </dgm:pt>
    <dgm:pt modelId="{9EB8733E-1D7A-4C77-968F-8A665E13E248}" type="pres">
      <dgm:prSet presAssocID="{01D9A6A0-312B-4383-9252-7BCB6B4CACE8}" presName="rootComposite" presStyleCnt="0"/>
      <dgm:spPr/>
    </dgm:pt>
    <dgm:pt modelId="{5833FBB7-0CB6-4FBD-9CEE-90C1A37F0404}" type="pres">
      <dgm:prSet presAssocID="{01D9A6A0-312B-4383-9252-7BCB6B4CACE8}" presName="rootText" presStyleLbl="node2" presStyleIdx="1" presStyleCnt="2">
        <dgm:presLayoutVars>
          <dgm:chPref val="3"/>
        </dgm:presLayoutVars>
      </dgm:prSet>
      <dgm:spPr/>
      <dgm:t>
        <a:bodyPr/>
        <a:lstStyle/>
        <a:p>
          <a:endParaRPr lang="en-US"/>
        </a:p>
      </dgm:t>
    </dgm:pt>
    <dgm:pt modelId="{2F4993CF-6C72-40D1-88E4-51D08D752F6A}" type="pres">
      <dgm:prSet presAssocID="{01D9A6A0-312B-4383-9252-7BCB6B4CACE8}" presName="rootConnector" presStyleLbl="node2" presStyleIdx="1" presStyleCnt="2"/>
      <dgm:spPr/>
      <dgm:t>
        <a:bodyPr/>
        <a:lstStyle/>
        <a:p>
          <a:endParaRPr lang="en-US"/>
        </a:p>
      </dgm:t>
    </dgm:pt>
    <dgm:pt modelId="{83F7F72B-3673-4324-B412-E411282327BA}" type="pres">
      <dgm:prSet presAssocID="{01D9A6A0-312B-4383-9252-7BCB6B4CACE8}" presName="hierChild4" presStyleCnt="0"/>
      <dgm:spPr/>
    </dgm:pt>
    <dgm:pt modelId="{9C648875-3E24-4952-886B-62C4CFC574A5}" type="pres">
      <dgm:prSet presAssocID="{01D9A6A0-312B-4383-9252-7BCB6B4CACE8}" presName="hierChild5" presStyleCnt="0"/>
      <dgm:spPr/>
    </dgm:pt>
    <dgm:pt modelId="{D39BFE67-505B-4B66-AF1B-E10F4DFD8DC8}" type="pres">
      <dgm:prSet presAssocID="{FE15EC01-163D-4311-8C9C-95BBB449B180}" presName="hierChild3" presStyleCnt="0"/>
      <dgm:spPr/>
    </dgm:pt>
  </dgm:ptLst>
  <dgm:cxnLst>
    <dgm:cxn modelId="{AA50D903-B1DD-4956-B93F-3718F6A21EBA}" type="presOf" srcId="{01D9A6A0-312B-4383-9252-7BCB6B4CACE8}" destId="{2F4993CF-6C72-40D1-88E4-51D08D752F6A}" srcOrd="1" destOrd="0" presId="urn:microsoft.com/office/officeart/2009/3/layout/HorizontalOrganizationChart"/>
    <dgm:cxn modelId="{9FBB142C-9122-4CDC-8A5C-1F11CCB0E450}" srcId="{FE15EC01-163D-4311-8C9C-95BBB449B180}" destId="{92E13BD4-D655-433D-B0D0-0501779172B7}" srcOrd="0" destOrd="0" parTransId="{2297A2A7-97D6-468D-8EA3-AA73A2279FC3}" sibTransId="{0E392174-0648-4E13-B09C-7DEF16B41DFB}"/>
    <dgm:cxn modelId="{5F776D93-D930-4650-A03D-87A4743C433A}" type="presOf" srcId="{92E13BD4-D655-433D-B0D0-0501779172B7}" destId="{3A46D9BD-6191-436E-8232-79322AF57CB9}" srcOrd="1" destOrd="0" presId="urn:microsoft.com/office/officeart/2009/3/layout/HorizontalOrganizationChart"/>
    <dgm:cxn modelId="{0E632075-432D-498D-A5AE-09BAB22A57D3}" type="presOf" srcId="{216D5A5B-00CA-49E0-BB4B-DF23D3918871}" destId="{4AF91D52-1FCD-492E-835C-9C6CD14F572A}" srcOrd="0" destOrd="0" presId="urn:microsoft.com/office/officeart/2009/3/layout/HorizontalOrganizationChart"/>
    <dgm:cxn modelId="{D6C63306-2DA6-4D37-868B-6AA401F64545}" type="presOf" srcId="{01D9A6A0-312B-4383-9252-7BCB6B4CACE8}" destId="{5833FBB7-0CB6-4FBD-9CEE-90C1A37F0404}" srcOrd="0" destOrd="0" presId="urn:microsoft.com/office/officeart/2009/3/layout/HorizontalOrganizationChart"/>
    <dgm:cxn modelId="{93953563-B4B2-4C25-B1B6-A5869A4BD937}" type="presOf" srcId="{AA8A1044-247C-42FF-902E-CB9D53A7B945}" destId="{35A86538-788C-48F2-AF21-1EF85D30BDCC}" srcOrd="0" destOrd="0" presId="urn:microsoft.com/office/officeart/2009/3/layout/HorizontalOrganizationChart"/>
    <dgm:cxn modelId="{F1C6812D-31CC-478D-8889-AE61529C86A8}" srcId="{AA8A1044-247C-42FF-902E-CB9D53A7B945}" destId="{FE15EC01-163D-4311-8C9C-95BBB449B180}" srcOrd="0" destOrd="0" parTransId="{189FC2FD-922E-410E-8999-5AA5244BC5EE}" sibTransId="{71BA8E0F-1E9A-410E-9EE7-E9B56E52B354}"/>
    <dgm:cxn modelId="{26D4B010-90AD-448E-8C09-92C85B150741}" type="presOf" srcId="{2297A2A7-97D6-468D-8EA3-AA73A2279FC3}" destId="{78EF1689-2AC8-49F2-A22E-0EF01EF91BD8}" srcOrd="0" destOrd="0" presId="urn:microsoft.com/office/officeart/2009/3/layout/HorizontalOrganizationChart"/>
    <dgm:cxn modelId="{F2E55C38-8F70-48C8-80D7-B554D65F713A}" srcId="{FE15EC01-163D-4311-8C9C-95BBB449B180}" destId="{01D9A6A0-312B-4383-9252-7BCB6B4CACE8}" srcOrd="1" destOrd="0" parTransId="{216D5A5B-00CA-49E0-BB4B-DF23D3918871}" sibTransId="{E25344B9-2A5C-4F91-82FA-42DF51D58C21}"/>
    <dgm:cxn modelId="{51BACD87-02A8-44E6-8C85-35285892AAC0}" type="presOf" srcId="{FE15EC01-163D-4311-8C9C-95BBB449B180}" destId="{8DAD48AB-EDC8-41F1-870A-DD127DDEE7D1}" srcOrd="0" destOrd="0" presId="urn:microsoft.com/office/officeart/2009/3/layout/HorizontalOrganizationChart"/>
    <dgm:cxn modelId="{A91F7E52-4265-431F-B713-6D909309D71C}" type="presOf" srcId="{92E13BD4-D655-433D-B0D0-0501779172B7}" destId="{3DCBEE2C-8F5D-44EA-8528-3106A3795A20}" srcOrd="0" destOrd="0" presId="urn:microsoft.com/office/officeart/2009/3/layout/HorizontalOrganizationChart"/>
    <dgm:cxn modelId="{F7228536-EE3D-4F37-A03B-802B76DF7EB9}" type="presOf" srcId="{FE15EC01-163D-4311-8C9C-95BBB449B180}" destId="{4FADDF40-1B0F-4C99-BDF4-9CED9E6A72BB}" srcOrd="1" destOrd="0" presId="urn:microsoft.com/office/officeart/2009/3/layout/HorizontalOrganizationChart"/>
    <dgm:cxn modelId="{2E7C7AD3-DC4B-4AF5-BF4E-2155CE40FE9F}" type="presParOf" srcId="{35A86538-788C-48F2-AF21-1EF85D30BDCC}" destId="{5E05CCC6-817F-4891-84D8-25630837CC67}" srcOrd="0" destOrd="0" presId="urn:microsoft.com/office/officeart/2009/3/layout/HorizontalOrganizationChart"/>
    <dgm:cxn modelId="{86F1BD20-345F-40F6-9D1B-3AF77EFFC364}" type="presParOf" srcId="{5E05CCC6-817F-4891-84D8-25630837CC67}" destId="{FF5047CD-9244-44F9-8E7F-6BB93C8DCBF2}" srcOrd="0" destOrd="0" presId="urn:microsoft.com/office/officeart/2009/3/layout/HorizontalOrganizationChart"/>
    <dgm:cxn modelId="{C2E710E6-9912-4B1B-8A79-FAC28249E829}" type="presParOf" srcId="{FF5047CD-9244-44F9-8E7F-6BB93C8DCBF2}" destId="{8DAD48AB-EDC8-41F1-870A-DD127DDEE7D1}" srcOrd="0" destOrd="0" presId="urn:microsoft.com/office/officeart/2009/3/layout/HorizontalOrganizationChart"/>
    <dgm:cxn modelId="{4148B6C6-D9A6-47F8-9A72-30D4CAFD5BAA}" type="presParOf" srcId="{FF5047CD-9244-44F9-8E7F-6BB93C8DCBF2}" destId="{4FADDF40-1B0F-4C99-BDF4-9CED9E6A72BB}" srcOrd="1" destOrd="0" presId="urn:microsoft.com/office/officeart/2009/3/layout/HorizontalOrganizationChart"/>
    <dgm:cxn modelId="{A0F54371-E86F-415C-956D-F04C848273E4}" type="presParOf" srcId="{5E05CCC6-817F-4891-84D8-25630837CC67}" destId="{EC63FE1D-6692-4DAD-AA11-0CD76CE96ED0}" srcOrd="1" destOrd="0" presId="urn:microsoft.com/office/officeart/2009/3/layout/HorizontalOrganizationChart"/>
    <dgm:cxn modelId="{D20CE139-2B39-4DF6-A98F-DCFC46877871}" type="presParOf" srcId="{EC63FE1D-6692-4DAD-AA11-0CD76CE96ED0}" destId="{78EF1689-2AC8-49F2-A22E-0EF01EF91BD8}" srcOrd="0" destOrd="0" presId="urn:microsoft.com/office/officeart/2009/3/layout/HorizontalOrganizationChart"/>
    <dgm:cxn modelId="{EDC28561-BE2E-4858-A7E2-096767FA2074}" type="presParOf" srcId="{EC63FE1D-6692-4DAD-AA11-0CD76CE96ED0}" destId="{2D262FA4-E2E7-4012-99B4-09AEA5ECF155}" srcOrd="1" destOrd="0" presId="urn:microsoft.com/office/officeart/2009/3/layout/HorizontalOrganizationChart"/>
    <dgm:cxn modelId="{0B52C9C6-DAA5-423B-A572-40A581007A21}" type="presParOf" srcId="{2D262FA4-E2E7-4012-99B4-09AEA5ECF155}" destId="{8627EDEC-BFCC-4505-9075-1F98FE6B69AE}" srcOrd="0" destOrd="0" presId="urn:microsoft.com/office/officeart/2009/3/layout/HorizontalOrganizationChart"/>
    <dgm:cxn modelId="{85C93969-7924-445E-91BA-0E9882B4D5DF}" type="presParOf" srcId="{8627EDEC-BFCC-4505-9075-1F98FE6B69AE}" destId="{3DCBEE2C-8F5D-44EA-8528-3106A3795A20}" srcOrd="0" destOrd="0" presId="urn:microsoft.com/office/officeart/2009/3/layout/HorizontalOrganizationChart"/>
    <dgm:cxn modelId="{C4A7E6AE-78C6-42C7-8C9B-C4F5BA13C445}" type="presParOf" srcId="{8627EDEC-BFCC-4505-9075-1F98FE6B69AE}" destId="{3A46D9BD-6191-436E-8232-79322AF57CB9}" srcOrd="1" destOrd="0" presId="urn:microsoft.com/office/officeart/2009/3/layout/HorizontalOrganizationChart"/>
    <dgm:cxn modelId="{7ADEFE2F-BAC4-41DB-82DB-669749766616}" type="presParOf" srcId="{2D262FA4-E2E7-4012-99B4-09AEA5ECF155}" destId="{65EB60A0-6864-4177-B76B-0FD3B70E16B4}" srcOrd="1" destOrd="0" presId="urn:microsoft.com/office/officeart/2009/3/layout/HorizontalOrganizationChart"/>
    <dgm:cxn modelId="{A9F42F3D-9BEA-440D-B85B-D31672C99E13}" type="presParOf" srcId="{2D262FA4-E2E7-4012-99B4-09AEA5ECF155}" destId="{CAC1133C-B9B8-4851-ACB5-D8345F4D0D3F}" srcOrd="2" destOrd="0" presId="urn:microsoft.com/office/officeart/2009/3/layout/HorizontalOrganizationChart"/>
    <dgm:cxn modelId="{68E710E0-B3C1-4B50-9751-4ECD0C90EF31}" type="presParOf" srcId="{EC63FE1D-6692-4DAD-AA11-0CD76CE96ED0}" destId="{4AF91D52-1FCD-492E-835C-9C6CD14F572A}" srcOrd="2" destOrd="0" presId="urn:microsoft.com/office/officeart/2009/3/layout/HorizontalOrganizationChart"/>
    <dgm:cxn modelId="{E28104A7-602E-4338-8827-AEC64476CC5B}" type="presParOf" srcId="{EC63FE1D-6692-4DAD-AA11-0CD76CE96ED0}" destId="{6A3BDF0F-6074-4B1E-B06F-5E7B32B14864}" srcOrd="3" destOrd="0" presId="urn:microsoft.com/office/officeart/2009/3/layout/HorizontalOrganizationChart"/>
    <dgm:cxn modelId="{EEE77509-DED6-4ACD-A152-536B845A1AB6}" type="presParOf" srcId="{6A3BDF0F-6074-4B1E-B06F-5E7B32B14864}" destId="{9EB8733E-1D7A-4C77-968F-8A665E13E248}" srcOrd="0" destOrd="0" presId="urn:microsoft.com/office/officeart/2009/3/layout/HorizontalOrganizationChart"/>
    <dgm:cxn modelId="{E82906E9-F806-450F-97AD-58D2A5709BAE}" type="presParOf" srcId="{9EB8733E-1D7A-4C77-968F-8A665E13E248}" destId="{5833FBB7-0CB6-4FBD-9CEE-90C1A37F0404}" srcOrd="0" destOrd="0" presId="urn:microsoft.com/office/officeart/2009/3/layout/HorizontalOrganizationChart"/>
    <dgm:cxn modelId="{529DD919-4EEF-4129-BA4F-56CF79B57D1F}" type="presParOf" srcId="{9EB8733E-1D7A-4C77-968F-8A665E13E248}" destId="{2F4993CF-6C72-40D1-88E4-51D08D752F6A}" srcOrd="1" destOrd="0" presId="urn:microsoft.com/office/officeart/2009/3/layout/HorizontalOrganizationChart"/>
    <dgm:cxn modelId="{48B13EB5-6CE6-4C47-AEE1-0A78040667F9}" type="presParOf" srcId="{6A3BDF0F-6074-4B1E-B06F-5E7B32B14864}" destId="{83F7F72B-3673-4324-B412-E411282327BA}" srcOrd="1" destOrd="0" presId="urn:microsoft.com/office/officeart/2009/3/layout/HorizontalOrganizationChart"/>
    <dgm:cxn modelId="{271BB217-8C87-47FD-8497-5708BBC50E94}" type="presParOf" srcId="{6A3BDF0F-6074-4B1E-B06F-5E7B32B14864}" destId="{9C648875-3E24-4952-886B-62C4CFC574A5}" srcOrd="2" destOrd="0" presId="urn:microsoft.com/office/officeart/2009/3/layout/HorizontalOrganizationChart"/>
    <dgm:cxn modelId="{0BBE4C5B-CE53-40A3-8E3E-38DB092C8813}" type="presParOf" srcId="{5E05CCC6-817F-4891-84D8-25630837CC67}" destId="{D39BFE67-505B-4B66-AF1B-E10F4DFD8DC8}" srcOrd="2" destOrd="0" presId="urn:microsoft.com/office/officeart/2009/3/layout/HorizontalOrganizationChar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1" dirty="0" smtClean="0">
              <a:solidFill>
                <a:schemeClr val="tx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1" dirty="0" smtClean="0">
              <a:solidFill>
                <a:schemeClr val="tx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1" dirty="0" smtClean="0">
              <a:solidFill>
                <a:schemeClr val="tx1"/>
              </a:solidFill>
            </a:rPr>
            <a:t>Tariff Shock &amp; Psyche</a:t>
          </a:r>
          <a:endParaRPr lang="en-US" b="1" dirty="0">
            <a:solidFill>
              <a:schemeClr val="tx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dirty="0" smtClean="0"/>
            <a:t>Disruption or Deal?</a:t>
          </a:r>
          <a:endParaRPr lang="en-US" dirty="0"/>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0" dirty="0" smtClean="0">
              <a:solidFill>
                <a:schemeClr val="bg1"/>
              </a:solidFill>
            </a:rPr>
            <a:t>Disruption or Deal?</a:t>
          </a:r>
          <a:endParaRPr lang="en-US" b="0" dirty="0">
            <a:solidFill>
              <a:schemeClr val="bg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b="0" dirty="0" smtClean="0">
              <a:solidFill>
                <a:schemeClr val="bg1"/>
              </a:solidFill>
            </a:rPr>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b="1" dirty="0" smtClean="0">
              <a:solidFill>
                <a:schemeClr val="tx1"/>
              </a:solidFill>
            </a:rPr>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1" dirty="0" smtClean="0">
              <a:solidFill>
                <a:schemeClr val="tx1"/>
              </a:solidFill>
            </a:rPr>
            <a:t>Tariff Shock &amp; Psyche</a:t>
          </a:r>
          <a:endParaRPr lang="en-US" b="1" dirty="0">
            <a:solidFill>
              <a:schemeClr val="tx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dirty="0" smtClean="0"/>
            <a:t>Disruption or Deal?</a:t>
          </a:r>
          <a:endParaRPr lang="en-US" dirty="0"/>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132063-7772-47DE-B21E-AEAE9AA470F3}"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ABA7264B-8E49-49AF-BC54-C065723E0E6D}">
      <dgm:prSet phldrT="[Text]"/>
      <dgm:spPr>
        <a:solidFill>
          <a:srgbClr val="FF9900">
            <a:alpha val="50000"/>
          </a:srgbClr>
        </a:solidFill>
      </dgm:spPr>
      <dgm:t>
        <a:bodyPr/>
        <a:lstStyle/>
        <a:p>
          <a:r>
            <a:rPr lang="en-US"/>
            <a:t>Reciprocal</a:t>
          </a:r>
        </a:p>
      </dgm:t>
    </dgm:pt>
    <dgm:pt modelId="{B40D4A04-226B-40F9-9504-9FF5B460C293}" type="parTrans" cxnId="{3C14588E-3624-4EE9-BEFB-6E1DC745DA3F}">
      <dgm:prSet/>
      <dgm:spPr/>
      <dgm:t>
        <a:bodyPr/>
        <a:lstStyle/>
        <a:p>
          <a:endParaRPr lang="en-US"/>
        </a:p>
      </dgm:t>
    </dgm:pt>
    <dgm:pt modelId="{9CC805E1-8D98-4A06-9A9F-F992E4F17843}" type="sibTrans" cxnId="{3C14588E-3624-4EE9-BEFB-6E1DC745DA3F}">
      <dgm:prSet/>
      <dgm:spPr/>
      <dgm:t>
        <a:bodyPr/>
        <a:lstStyle/>
        <a:p>
          <a:endParaRPr lang="en-US"/>
        </a:p>
      </dgm:t>
    </dgm:pt>
    <dgm:pt modelId="{8F9B7EBD-032F-4E59-A568-A96762B74C21}">
      <dgm:prSet phldrT="[Text]" custT="1"/>
      <dgm:spPr>
        <a:solidFill>
          <a:srgbClr val="92D050">
            <a:alpha val="50000"/>
          </a:srgbClr>
        </a:solidFill>
      </dgm:spPr>
      <dgm:t>
        <a:bodyPr/>
        <a:lstStyle/>
        <a:p>
          <a:r>
            <a:rPr lang="en-US" sz="1200" b="1"/>
            <a:t>Tariff Imbalance</a:t>
          </a:r>
        </a:p>
      </dgm:t>
    </dgm:pt>
    <dgm:pt modelId="{B7A32A85-7374-49AB-81E2-EF4759D65C18}" type="parTrans" cxnId="{D21584A4-09F9-4616-B996-525D0CF1166C}">
      <dgm:prSet/>
      <dgm:spPr/>
      <dgm:t>
        <a:bodyPr/>
        <a:lstStyle/>
        <a:p>
          <a:endParaRPr lang="en-US"/>
        </a:p>
      </dgm:t>
    </dgm:pt>
    <dgm:pt modelId="{80AC3C4E-A9A0-424C-9345-17C019C90A69}" type="sibTrans" cxnId="{D21584A4-09F9-4616-B996-525D0CF1166C}">
      <dgm:prSet/>
      <dgm:spPr/>
      <dgm:t>
        <a:bodyPr/>
        <a:lstStyle/>
        <a:p>
          <a:endParaRPr lang="en-US"/>
        </a:p>
      </dgm:t>
    </dgm:pt>
    <dgm:pt modelId="{E0464DD0-E0A9-4FCD-BAA9-E50309D78248}">
      <dgm:prSet phldrT="[Text]" custT="1"/>
      <dgm:spPr>
        <a:solidFill>
          <a:schemeClr val="tx2">
            <a:lumMod val="20000"/>
            <a:lumOff val="80000"/>
            <a:alpha val="50000"/>
          </a:schemeClr>
        </a:solidFill>
      </dgm:spPr>
      <dgm:t>
        <a:bodyPr/>
        <a:lstStyle/>
        <a:p>
          <a:r>
            <a:rPr lang="en-US" sz="1200" b="1"/>
            <a:t>VAT</a:t>
          </a:r>
        </a:p>
      </dgm:t>
    </dgm:pt>
    <dgm:pt modelId="{20F98842-5C34-4D71-AD3E-26FA7F0346C1}" type="parTrans" cxnId="{65169390-AC41-4E17-9732-EC2718E49FC7}">
      <dgm:prSet/>
      <dgm:spPr/>
      <dgm:t>
        <a:bodyPr/>
        <a:lstStyle/>
        <a:p>
          <a:endParaRPr lang="en-US"/>
        </a:p>
      </dgm:t>
    </dgm:pt>
    <dgm:pt modelId="{28245F90-A6EB-4146-8AD0-8226C150E26D}" type="sibTrans" cxnId="{65169390-AC41-4E17-9732-EC2718E49FC7}">
      <dgm:prSet/>
      <dgm:spPr/>
      <dgm:t>
        <a:bodyPr/>
        <a:lstStyle/>
        <a:p>
          <a:endParaRPr lang="en-US"/>
        </a:p>
      </dgm:t>
    </dgm:pt>
    <dgm:pt modelId="{4A1B7193-9E6A-4896-ADD6-8E294A07E997}">
      <dgm:prSet phldrT="[Text]" custT="1"/>
      <dgm:spPr>
        <a:solidFill>
          <a:schemeClr val="accent4">
            <a:lumMod val="75000"/>
            <a:alpha val="50000"/>
          </a:schemeClr>
        </a:solidFill>
      </dgm:spPr>
      <dgm:t>
        <a:bodyPr/>
        <a:lstStyle/>
        <a:p>
          <a:r>
            <a:rPr lang="en-US" sz="1200" b="1"/>
            <a:t>FX Polices</a:t>
          </a:r>
        </a:p>
      </dgm:t>
    </dgm:pt>
    <dgm:pt modelId="{01DFC92B-C64F-45CA-BEC5-F3CEDCD9C56A}" type="parTrans" cxnId="{44420B0A-0EA8-4AF3-B9B7-12428590CEB6}">
      <dgm:prSet/>
      <dgm:spPr/>
      <dgm:t>
        <a:bodyPr/>
        <a:lstStyle/>
        <a:p>
          <a:endParaRPr lang="en-US"/>
        </a:p>
      </dgm:t>
    </dgm:pt>
    <dgm:pt modelId="{68E05965-AB53-42C6-847B-5B2A6B56ED1F}" type="sibTrans" cxnId="{44420B0A-0EA8-4AF3-B9B7-12428590CEB6}">
      <dgm:prSet/>
      <dgm:spPr/>
      <dgm:t>
        <a:bodyPr/>
        <a:lstStyle/>
        <a:p>
          <a:endParaRPr lang="en-US"/>
        </a:p>
      </dgm:t>
    </dgm:pt>
    <dgm:pt modelId="{BCEFA03E-C455-4B98-9310-D7BE268DE461}">
      <dgm:prSet phldrT="[Text]" custT="1"/>
      <dgm:spPr/>
      <dgm:t>
        <a:bodyPr/>
        <a:lstStyle/>
        <a:p>
          <a:r>
            <a:rPr lang="en-US" sz="1200" b="1"/>
            <a:t>Non-Tariff Barriers</a:t>
          </a:r>
        </a:p>
      </dgm:t>
    </dgm:pt>
    <dgm:pt modelId="{182B51E1-A696-496A-A9C5-80D99D40EDDE}" type="parTrans" cxnId="{3FC65A0C-BF3C-4D56-97B3-9B1BB6A2A491}">
      <dgm:prSet/>
      <dgm:spPr/>
      <dgm:t>
        <a:bodyPr/>
        <a:lstStyle/>
        <a:p>
          <a:endParaRPr lang="en-US"/>
        </a:p>
      </dgm:t>
    </dgm:pt>
    <dgm:pt modelId="{61D8306F-4013-46AF-8E84-1B7E32F70F96}" type="sibTrans" cxnId="{3FC65A0C-BF3C-4D56-97B3-9B1BB6A2A491}">
      <dgm:prSet/>
      <dgm:spPr/>
      <dgm:t>
        <a:bodyPr/>
        <a:lstStyle/>
        <a:p>
          <a:endParaRPr lang="en-US"/>
        </a:p>
      </dgm:t>
    </dgm:pt>
    <dgm:pt modelId="{0B21E5F0-DFF1-4EFF-B0AB-0E9B6C15C20E}" type="pres">
      <dgm:prSet presAssocID="{F6132063-7772-47DE-B21E-AEAE9AA470F3}" presName="composite" presStyleCnt="0">
        <dgm:presLayoutVars>
          <dgm:chMax val="1"/>
          <dgm:dir/>
          <dgm:resizeHandles val="exact"/>
        </dgm:presLayoutVars>
      </dgm:prSet>
      <dgm:spPr/>
      <dgm:t>
        <a:bodyPr/>
        <a:lstStyle/>
        <a:p>
          <a:endParaRPr lang="en-US"/>
        </a:p>
      </dgm:t>
    </dgm:pt>
    <dgm:pt modelId="{2C5CE147-EC76-452D-9A42-42B75BA33B1E}" type="pres">
      <dgm:prSet presAssocID="{F6132063-7772-47DE-B21E-AEAE9AA470F3}" presName="radial" presStyleCnt="0">
        <dgm:presLayoutVars>
          <dgm:animLvl val="ctr"/>
        </dgm:presLayoutVars>
      </dgm:prSet>
      <dgm:spPr/>
    </dgm:pt>
    <dgm:pt modelId="{DB35AFBC-333C-40F2-BEAE-3D16A37A91CC}" type="pres">
      <dgm:prSet presAssocID="{ABA7264B-8E49-49AF-BC54-C065723E0E6D}" presName="centerShape" presStyleLbl="vennNode1" presStyleIdx="0" presStyleCnt="5"/>
      <dgm:spPr/>
      <dgm:t>
        <a:bodyPr/>
        <a:lstStyle/>
        <a:p>
          <a:endParaRPr lang="en-US"/>
        </a:p>
      </dgm:t>
    </dgm:pt>
    <dgm:pt modelId="{878DE40A-E1CE-4DDD-A84A-D59D73522F8C}" type="pres">
      <dgm:prSet presAssocID="{8F9B7EBD-032F-4E59-A568-A96762B74C21}" presName="node" presStyleLbl="vennNode1" presStyleIdx="1" presStyleCnt="5" custScaleX="131278">
        <dgm:presLayoutVars>
          <dgm:bulletEnabled val="1"/>
        </dgm:presLayoutVars>
      </dgm:prSet>
      <dgm:spPr/>
      <dgm:t>
        <a:bodyPr/>
        <a:lstStyle/>
        <a:p>
          <a:endParaRPr lang="en-US"/>
        </a:p>
      </dgm:t>
    </dgm:pt>
    <dgm:pt modelId="{795369F5-CC40-4744-BC2F-00EEA21ABB4F}" type="pres">
      <dgm:prSet presAssocID="{E0464DD0-E0A9-4FCD-BAA9-E50309D78248}" presName="node" presStyleLbl="vennNode1" presStyleIdx="2" presStyleCnt="5">
        <dgm:presLayoutVars>
          <dgm:bulletEnabled val="1"/>
        </dgm:presLayoutVars>
      </dgm:prSet>
      <dgm:spPr/>
      <dgm:t>
        <a:bodyPr/>
        <a:lstStyle/>
        <a:p>
          <a:endParaRPr lang="en-US"/>
        </a:p>
      </dgm:t>
    </dgm:pt>
    <dgm:pt modelId="{EBDD61E6-F42C-440A-9111-CEF6DF1BF6A7}" type="pres">
      <dgm:prSet presAssocID="{4A1B7193-9E6A-4896-ADD6-8E294A07E997}" presName="node" presStyleLbl="vennNode1" presStyleIdx="3" presStyleCnt="5">
        <dgm:presLayoutVars>
          <dgm:bulletEnabled val="1"/>
        </dgm:presLayoutVars>
      </dgm:prSet>
      <dgm:spPr/>
      <dgm:t>
        <a:bodyPr/>
        <a:lstStyle/>
        <a:p>
          <a:endParaRPr lang="en-US"/>
        </a:p>
      </dgm:t>
    </dgm:pt>
    <dgm:pt modelId="{D374B87B-AE63-4112-83A8-92CA526BD250}" type="pres">
      <dgm:prSet presAssocID="{BCEFA03E-C455-4B98-9310-D7BE268DE461}" presName="node" presStyleLbl="vennNode1" presStyleIdx="4" presStyleCnt="5">
        <dgm:presLayoutVars>
          <dgm:bulletEnabled val="1"/>
        </dgm:presLayoutVars>
      </dgm:prSet>
      <dgm:spPr/>
      <dgm:t>
        <a:bodyPr/>
        <a:lstStyle/>
        <a:p>
          <a:endParaRPr lang="en-US"/>
        </a:p>
      </dgm:t>
    </dgm:pt>
  </dgm:ptLst>
  <dgm:cxnLst>
    <dgm:cxn modelId="{3FC65A0C-BF3C-4D56-97B3-9B1BB6A2A491}" srcId="{ABA7264B-8E49-49AF-BC54-C065723E0E6D}" destId="{BCEFA03E-C455-4B98-9310-D7BE268DE461}" srcOrd="3" destOrd="0" parTransId="{182B51E1-A696-496A-A9C5-80D99D40EDDE}" sibTransId="{61D8306F-4013-46AF-8E84-1B7E32F70F96}"/>
    <dgm:cxn modelId="{3C14588E-3624-4EE9-BEFB-6E1DC745DA3F}" srcId="{F6132063-7772-47DE-B21E-AEAE9AA470F3}" destId="{ABA7264B-8E49-49AF-BC54-C065723E0E6D}" srcOrd="0" destOrd="0" parTransId="{B40D4A04-226B-40F9-9504-9FF5B460C293}" sibTransId="{9CC805E1-8D98-4A06-9A9F-F992E4F17843}"/>
    <dgm:cxn modelId="{0341A21A-EAC7-4BC7-B348-7E1B02AB696D}" type="presOf" srcId="{ABA7264B-8E49-49AF-BC54-C065723E0E6D}" destId="{DB35AFBC-333C-40F2-BEAE-3D16A37A91CC}" srcOrd="0" destOrd="0" presId="urn:microsoft.com/office/officeart/2005/8/layout/radial3"/>
    <dgm:cxn modelId="{65169390-AC41-4E17-9732-EC2718E49FC7}" srcId="{ABA7264B-8E49-49AF-BC54-C065723E0E6D}" destId="{E0464DD0-E0A9-4FCD-BAA9-E50309D78248}" srcOrd="1" destOrd="0" parTransId="{20F98842-5C34-4D71-AD3E-26FA7F0346C1}" sibTransId="{28245F90-A6EB-4146-8AD0-8226C150E26D}"/>
    <dgm:cxn modelId="{D21584A4-09F9-4616-B996-525D0CF1166C}" srcId="{ABA7264B-8E49-49AF-BC54-C065723E0E6D}" destId="{8F9B7EBD-032F-4E59-A568-A96762B74C21}" srcOrd="0" destOrd="0" parTransId="{B7A32A85-7374-49AB-81E2-EF4759D65C18}" sibTransId="{80AC3C4E-A9A0-424C-9345-17C019C90A69}"/>
    <dgm:cxn modelId="{CB1D4929-0D31-4D51-8FD2-4C2F9A244192}" type="presOf" srcId="{BCEFA03E-C455-4B98-9310-D7BE268DE461}" destId="{D374B87B-AE63-4112-83A8-92CA526BD250}" srcOrd="0" destOrd="0" presId="urn:microsoft.com/office/officeart/2005/8/layout/radial3"/>
    <dgm:cxn modelId="{11B9A949-5E46-423E-A95C-F771EEE6F9E8}" type="presOf" srcId="{4A1B7193-9E6A-4896-ADD6-8E294A07E997}" destId="{EBDD61E6-F42C-440A-9111-CEF6DF1BF6A7}" srcOrd="0" destOrd="0" presId="urn:microsoft.com/office/officeart/2005/8/layout/radial3"/>
    <dgm:cxn modelId="{80D5FB14-AC37-4181-B6AE-CA222A0E71BD}" type="presOf" srcId="{E0464DD0-E0A9-4FCD-BAA9-E50309D78248}" destId="{795369F5-CC40-4744-BC2F-00EEA21ABB4F}" srcOrd="0" destOrd="0" presId="urn:microsoft.com/office/officeart/2005/8/layout/radial3"/>
    <dgm:cxn modelId="{4C76C78A-0A12-49C6-B836-8AD8353CBAB4}" type="presOf" srcId="{8F9B7EBD-032F-4E59-A568-A96762B74C21}" destId="{878DE40A-E1CE-4DDD-A84A-D59D73522F8C}" srcOrd="0" destOrd="0" presId="urn:microsoft.com/office/officeart/2005/8/layout/radial3"/>
    <dgm:cxn modelId="{44420B0A-0EA8-4AF3-B9B7-12428590CEB6}" srcId="{ABA7264B-8E49-49AF-BC54-C065723E0E6D}" destId="{4A1B7193-9E6A-4896-ADD6-8E294A07E997}" srcOrd="2" destOrd="0" parTransId="{01DFC92B-C64F-45CA-BEC5-F3CEDCD9C56A}" sibTransId="{68E05965-AB53-42C6-847B-5B2A6B56ED1F}"/>
    <dgm:cxn modelId="{3CDFEA73-050E-4763-8271-DC595E6CF4F0}" type="presOf" srcId="{F6132063-7772-47DE-B21E-AEAE9AA470F3}" destId="{0B21E5F0-DFF1-4EFF-B0AB-0E9B6C15C20E}" srcOrd="0" destOrd="0" presId="urn:microsoft.com/office/officeart/2005/8/layout/radial3"/>
    <dgm:cxn modelId="{E4222287-312E-4BD0-A3C7-AE4F25451B78}" type="presParOf" srcId="{0B21E5F0-DFF1-4EFF-B0AB-0E9B6C15C20E}" destId="{2C5CE147-EC76-452D-9A42-42B75BA33B1E}" srcOrd="0" destOrd="0" presId="urn:microsoft.com/office/officeart/2005/8/layout/radial3"/>
    <dgm:cxn modelId="{2B9439DF-6934-468F-A271-000A8A8A9D12}" type="presParOf" srcId="{2C5CE147-EC76-452D-9A42-42B75BA33B1E}" destId="{DB35AFBC-333C-40F2-BEAE-3D16A37A91CC}" srcOrd="0" destOrd="0" presId="urn:microsoft.com/office/officeart/2005/8/layout/radial3"/>
    <dgm:cxn modelId="{42AB32AE-6370-4DB0-9957-A4DEA4C336FE}" type="presParOf" srcId="{2C5CE147-EC76-452D-9A42-42B75BA33B1E}" destId="{878DE40A-E1CE-4DDD-A84A-D59D73522F8C}" srcOrd="1" destOrd="0" presId="urn:microsoft.com/office/officeart/2005/8/layout/radial3"/>
    <dgm:cxn modelId="{CF9EA834-7BE1-4CC0-A016-EE210F733E34}" type="presParOf" srcId="{2C5CE147-EC76-452D-9A42-42B75BA33B1E}" destId="{795369F5-CC40-4744-BC2F-00EEA21ABB4F}" srcOrd="2" destOrd="0" presId="urn:microsoft.com/office/officeart/2005/8/layout/radial3"/>
    <dgm:cxn modelId="{C9C7998B-A287-4398-9B98-E7954341BFC0}" type="presParOf" srcId="{2C5CE147-EC76-452D-9A42-42B75BA33B1E}" destId="{EBDD61E6-F42C-440A-9111-CEF6DF1BF6A7}" srcOrd="3" destOrd="0" presId="urn:microsoft.com/office/officeart/2005/8/layout/radial3"/>
    <dgm:cxn modelId="{176F7003-BC82-49AD-A070-7C746E42AD0B}" type="presParOf" srcId="{2C5CE147-EC76-452D-9A42-42B75BA33B1E}" destId="{D374B87B-AE63-4112-83A8-92CA526BD250}"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1" dirty="0" smtClean="0">
              <a:solidFill>
                <a:schemeClr val="tx1"/>
              </a:solidFill>
            </a:rPr>
            <a:t>Tariff Shock &amp; Psyche</a:t>
          </a:r>
          <a:endParaRPr lang="en-US" b="1" dirty="0">
            <a:solidFill>
              <a:schemeClr val="tx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dirty="0" smtClean="0"/>
            <a:t>Disruption or Deal?</a:t>
          </a:r>
          <a:endParaRPr lang="en-US" dirty="0"/>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98A905-841F-4494-A601-E8BF947E1D30}" type="doc">
      <dgm:prSet loTypeId="urn:microsoft.com/office/officeart/2005/8/layout/radial4" loCatId="relationship" qsTypeId="urn:microsoft.com/office/officeart/2005/8/quickstyle/simple1" qsCatId="simple" csTypeId="urn:microsoft.com/office/officeart/2005/8/colors/accent0_3" csCatId="mainScheme" phldr="1"/>
      <dgm:spPr/>
      <dgm:t>
        <a:bodyPr/>
        <a:lstStyle/>
        <a:p>
          <a:endParaRPr lang="en-US"/>
        </a:p>
      </dgm:t>
    </dgm:pt>
    <dgm:pt modelId="{B01ADDF6-91F5-4B14-81BD-E1AFE0E9433C}">
      <dgm:prSet phldrT="[Text]"/>
      <dgm:spPr/>
      <dgm:t>
        <a:bodyPr/>
        <a:lstStyle/>
        <a:p>
          <a:r>
            <a:rPr lang="en-US"/>
            <a:t>Non-Tariff Barriers</a:t>
          </a:r>
        </a:p>
      </dgm:t>
    </dgm:pt>
    <dgm:pt modelId="{B383AAB2-8C3B-4DAE-A80C-30FA60539543}" type="parTrans" cxnId="{D9922DB3-86BA-4F16-AEEA-904F10272F7D}">
      <dgm:prSet/>
      <dgm:spPr/>
      <dgm:t>
        <a:bodyPr/>
        <a:lstStyle/>
        <a:p>
          <a:endParaRPr lang="en-US"/>
        </a:p>
      </dgm:t>
    </dgm:pt>
    <dgm:pt modelId="{2B861F6E-BE63-45E6-95C3-AC90DB150531}" type="sibTrans" cxnId="{D9922DB3-86BA-4F16-AEEA-904F10272F7D}">
      <dgm:prSet/>
      <dgm:spPr/>
      <dgm:t>
        <a:bodyPr/>
        <a:lstStyle/>
        <a:p>
          <a:endParaRPr lang="en-US"/>
        </a:p>
      </dgm:t>
    </dgm:pt>
    <dgm:pt modelId="{AE166F5C-B3CD-4DFF-9130-8C15F3DBE5CF}">
      <dgm:prSet phldrT="[Text]" custT="1"/>
      <dgm:spPr/>
      <dgm:t>
        <a:bodyPr/>
        <a:lstStyle/>
        <a:p>
          <a:r>
            <a:rPr lang="en-US" sz="1200"/>
            <a:t>Imports Policies</a:t>
          </a:r>
        </a:p>
      </dgm:t>
    </dgm:pt>
    <dgm:pt modelId="{5F7E7DFB-724C-43DC-A8E5-CC55CDCB39CB}" type="parTrans" cxnId="{AE98A722-B448-466A-8FC5-06DB45B7D248}">
      <dgm:prSet/>
      <dgm:spPr/>
      <dgm:t>
        <a:bodyPr/>
        <a:lstStyle/>
        <a:p>
          <a:endParaRPr lang="en-US"/>
        </a:p>
      </dgm:t>
    </dgm:pt>
    <dgm:pt modelId="{4773744F-90F1-4707-8895-F5CEE1921ADE}" type="sibTrans" cxnId="{AE98A722-B448-466A-8FC5-06DB45B7D248}">
      <dgm:prSet/>
      <dgm:spPr/>
      <dgm:t>
        <a:bodyPr/>
        <a:lstStyle/>
        <a:p>
          <a:endParaRPr lang="en-US"/>
        </a:p>
      </dgm:t>
    </dgm:pt>
    <dgm:pt modelId="{BA92003D-BDE4-48D4-91BD-460F5347B102}">
      <dgm:prSet phldrT="[Text]" custT="1"/>
      <dgm:spPr/>
      <dgm:t>
        <a:bodyPr/>
        <a:lstStyle/>
        <a:p>
          <a:r>
            <a:rPr lang="en-US" sz="1200"/>
            <a:t>Environmental Barriers</a:t>
          </a:r>
        </a:p>
      </dgm:t>
    </dgm:pt>
    <dgm:pt modelId="{6FAC4C0C-8EE1-4ACE-AD68-21E9419A88E9}" type="parTrans" cxnId="{E60A9E87-2B36-4098-9E73-F697E4C9EE87}">
      <dgm:prSet/>
      <dgm:spPr/>
      <dgm:t>
        <a:bodyPr/>
        <a:lstStyle/>
        <a:p>
          <a:endParaRPr lang="en-US"/>
        </a:p>
      </dgm:t>
    </dgm:pt>
    <dgm:pt modelId="{24E26C91-0D3F-46A2-A102-E6158B215E7E}" type="sibTrans" cxnId="{E60A9E87-2B36-4098-9E73-F697E4C9EE87}">
      <dgm:prSet/>
      <dgm:spPr/>
      <dgm:t>
        <a:bodyPr/>
        <a:lstStyle/>
        <a:p>
          <a:endParaRPr lang="en-US"/>
        </a:p>
      </dgm:t>
    </dgm:pt>
    <dgm:pt modelId="{AFC41E0E-A8DD-4B2B-A079-D3E4D866E377}">
      <dgm:prSet phldrT="[Text]" custT="1"/>
      <dgm:spPr/>
      <dgm:t>
        <a:bodyPr/>
        <a:lstStyle/>
        <a:p>
          <a:r>
            <a:rPr lang="en-US" sz="1200"/>
            <a:t>Other Barriers</a:t>
          </a:r>
        </a:p>
      </dgm:t>
    </dgm:pt>
    <dgm:pt modelId="{47925480-05D4-431C-A3E6-8602A068EE2B}" type="parTrans" cxnId="{5265E94C-51AF-4539-AB5B-6AEA64D30DAC}">
      <dgm:prSet/>
      <dgm:spPr/>
      <dgm:t>
        <a:bodyPr/>
        <a:lstStyle/>
        <a:p>
          <a:endParaRPr lang="en-US"/>
        </a:p>
      </dgm:t>
    </dgm:pt>
    <dgm:pt modelId="{4DA01070-1DD6-4D04-9B0C-B63402146505}" type="sibTrans" cxnId="{5265E94C-51AF-4539-AB5B-6AEA64D30DAC}">
      <dgm:prSet/>
      <dgm:spPr/>
      <dgm:t>
        <a:bodyPr/>
        <a:lstStyle/>
        <a:p>
          <a:endParaRPr lang="en-US"/>
        </a:p>
      </dgm:t>
    </dgm:pt>
    <dgm:pt modelId="{3867A10B-4B69-4C58-8C32-740358B5E0A3}">
      <dgm:prSet custT="1"/>
      <dgm:spPr/>
      <dgm:t>
        <a:bodyPr/>
        <a:lstStyle/>
        <a:p>
          <a:r>
            <a:rPr lang="en-US" sz="1200"/>
            <a:t>Sanitary/Phyto-sanitary Measures</a:t>
          </a:r>
        </a:p>
      </dgm:t>
    </dgm:pt>
    <dgm:pt modelId="{D905595A-BFF0-4B6E-89A5-FEF473B06605}" type="parTrans" cxnId="{1A8C5DB5-5EB6-407D-B74D-33FE864906BC}">
      <dgm:prSet/>
      <dgm:spPr/>
      <dgm:t>
        <a:bodyPr/>
        <a:lstStyle/>
        <a:p>
          <a:endParaRPr lang="en-US"/>
        </a:p>
      </dgm:t>
    </dgm:pt>
    <dgm:pt modelId="{87413B67-5564-4B27-B67F-1A7FC0EFDB38}" type="sibTrans" cxnId="{1A8C5DB5-5EB6-407D-B74D-33FE864906BC}">
      <dgm:prSet/>
      <dgm:spPr/>
      <dgm:t>
        <a:bodyPr/>
        <a:lstStyle/>
        <a:p>
          <a:endParaRPr lang="en-US"/>
        </a:p>
      </dgm:t>
    </dgm:pt>
    <dgm:pt modelId="{55284825-C052-4E36-9219-DD7ECDEBAE68}">
      <dgm:prSet custT="1"/>
      <dgm:spPr/>
      <dgm:t>
        <a:bodyPr/>
        <a:lstStyle/>
        <a:p>
          <a:r>
            <a:rPr lang="en-US" sz="1200" err="1"/>
            <a:t>Labour</a:t>
          </a:r>
          <a:r>
            <a:rPr lang="en-US" sz="1200"/>
            <a:t> Barriers</a:t>
          </a:r>
        </a:p>
      </dgm:t>
    </dgm:pt>
    <dgm:pt modelId="{5A23DC4D-D5E4-47BD-8CDD-B5045A033DAF}" type="parTrans" cxnId="{9412E71E-9C40-4615-AB51-41A782140314}">
      <dgm:prSet/>
      <dgm:spPr/>
      <dgm:t>
        <a:bodyPr/>
        <a:lstStyle/>
        <a:p>
          <a:endParaRPr lang="en-US"/>
        </a:p>
      </dgm:t>
    </dgm:pt>
    <dgm:pt modelId="{59DD7CDC-CDD6-417F-AE96-8C3C6C11FC42}" type="sibTrans" cxnId="{9412E71E-9C40-4615-AB51-41A782140314}">
      <dgm:prSet/>
      <dgm:spPr/>
      <dgm:t>
        <a:bodyPr/>
        <a:lstStyle/>
        <a:p>
          <a:endParaRPr lang="en-US"/>
        </a:p>
      </dgm:t>
    </dgm:pt>
    <dgm:pt modelId="{6D6EA852-6173-4B5C-8F5A-37A4C4C80C49}">
      <dgm:prSet custT="1"/>
      <dgm:spPr/>
      <dgm:t>
        <a:bodyPr/>
        <a:lstStyle/>
        <a:p>
          <a:r>
            <a:rPr lang="en-US" sz="1200"/>
            <a:t>Technical Barriers to Trade</a:t>
          </a:r>
        </a:p>
      </dgm:t>
    </dgm:pt>
    <dgm:pt modelId="{7D4C6359-21D8-4A30-82A9-09A270E543EC}" type="parTrans" cxnId="{B7B495FB-47F0-4EB7-B1FE-E3D6FB20ADD9}">
      <dgm:prSet/>
      <dgm:spPr/>
      <dgm:t>
        <a:bodyPr/>
        <a:lstStyle/>
        <a:p>
          <a:endParaRPr lang="en-US"/>
        </a:p>
      </dgm:t>
    </dgm:pt>
    <dgm:pt modelId="{2FF2A8CD-67EA-400E-B1E8-EFD683BEE196}" type="sibTrans" cxnId="{B7B495FB-47F0-4EB7-B1FE-E3D6FB20ADD9}">
      <dgm:prSet/>
      <dgm:spPr/>
      <dgm:t>
        <a:bodyPr/>
        <a:lstStyle/>
        <a:p>
          <a:endParaRPr lang="en-US"/>
        </a:p>
      </dgm:t>
    </dgm:pt>
    <dgm:pt modelId="{373B962B-7A3B-4236-803A-ACD64C8117A6}">
      <dgm:prSet custT="1"/>
      <dgm:spPr/>
      <dgm:t>
        <a:bodyPr/>
        <a:lstStyle/>
        <a:p>
          <a:r>
            <a:rPr lang="en-US" sz="1200"/>
            <a:t>Government Procurement</a:t>
          </a:r>
        </a:p>
      </dgm:t>
    </dgm:pt>
    <dgm:pt modelId="{0E2F3F25-8DA1-4675-B0C4-0EC6BDDE22AC}" type="parTrans" cxnId="{68764EA0-DDE9-4391-9E51-CF7DD49FA236}">
      <dgm:prSet/>
      <dgm:spPr/>
      <dgm:t>
        <a:bodyPr/>
        <a:lstStyle/>
        <a:p>
          <a:endParaRPr lang="en-US"/>
        </a:p>
      </dgm:t>
    </dgm:pt>
    <dgm:pt modelId="{B2E39E89-0865-4AAD-B41A-365D7015B521}" type="sibTrans" cxnId="{68764EA0-DDE9-4391-9E51-CF7DD49FA236}">
      <dgm:prSet/>
      <dgm:spPr/>
      <dgm:t>
        <a:bodyPr/>
        <a:lstStyle/>
        <a:p>
          <a:endParaRPr lang="en-US"/>
        </a:p>
      </dgm:t>
    </dgm:pt>
    <dgm:pt modelId="{5705C177-DEE7-4158-914E-58443020BC2C}">
      <dgm:prSet custT="1"/>
      <dgm:spPr/>
      <dgm:t>
        <a:bodyPr/>
        <a:lstStyle/>
        <a:p>
          <a:r>
            <a:rPr lang="en-US" sz="1200"/>
            <a:t>IP Protection</a:t>
          </a:r>
        </a:p>
      </dgm:t>
    </dgm:pt>
    <dgm:pt modelId="{9A605D61-67B0-471F-8E62-69AA68AC5ABE}" type="parTrans" cxnId="{94826C14-67DD-4C17-98DC-4D4CE09CDCF6}">
      <dgm:prSet/>
      <dgm:spPr/>
      <dgm:t>
        <a:bodyPr/>
        <a:lstStyle/>
        <a:p>
          <a:endParaRPr lang="en-US"/>
        </a:p>
      </dgm:t>
    </dgm:pt>
    <dgm:pt modelId="{1015023A-B627-4E7E-89B0-1A7A091CD27D}" type="sibTrans" cxnId="{94826C14-67DD-4C17-98DC-4D4CE09CDCF6}">
      <dgm:prSet/>
      <dgm:spPr/>
      <dgm:t>
        <a:bodyPr/>
        <a:lstStyle/>
        <a:p>
          <a:endParaRPr lang="en-US"/>
        </a:p>
      </dgm:t>
    </dgm:pt>
    <dgm:pt modelId="{1E573E5C-ABB9-4F5E-BBF6-C6849BCE6668}">
      <dgm:prSet custT="1"/>
      <dgm:spPr/>
      <dgm:t>
        <a:bodyPr/>
        <a:lstStyle/>
        <a:p>
          <a:r>
            <a:rPr lang="en-US" sz="1200"/>
            <a:t>Services Barriers</a:t>
          </a:r>
        </a:p>
      </dgm:t>
    </dgm:pt>
    <dgm:pt modelId="{AFD3C1A1-49DE-4460-93AD-3B7278A2D118}" type="parTrans" cxnId="{702CE2A1-69B3-404A-967B-D21907BCA379}">
      <dgm:prSet/>
      <dgm:spPr/>
      <dgm:t>
        <a:bodyPr/>
        <a:lstStyle/>
        <a:p>
          <a:endParaRPr lang="en-US"/>
        </a:p>
      </dgm:t>
    </dgm:pt>
    <dgm:pt modelId="{2E5ECFBA-8F2D-4258-97E2-B3C6E47B01B7}" type="sibTrans" cxnId="{702CE2A1-69B3-404A-967B-D21907BCA379}">
      <dgm:prSet/>
      <dgm:spPr/>
      <dgm:t>
        <a:bodyPr/>
        <a:lstStyle/>
        <a:p>
          <a:endParaRPr lang="en-US"/>
        </a:p>
      </dgm:t>
    </dgm:pt>
    <dgm:pt modelId="{F6728068-4E53-4DF6-BB3A-054105D0C23F}">
      <dgm:prSet custT="1"/>
      <dgm:spPr/>
      <dgm:t>
        <a:bodyPr/>
        <a:lstStyle/>
        <a:p>
          <a:r>
            <a:rPr lang="en-US" sz="1200"/>
            <a:t>E-Commerce Barriers</a:t>
          </a:r>
        </a:p>
      </dgm:t>
    </dgm:pt>
    <dgm:pt modelId="{B2413D6A-6143-41BB-B9CD-EB3F1AA370B7}" type="parTrans" cxnId="{F9188298-5F95-4A09-ACFF-80844E427358}">
      <dgm:prSet/>
      <dgm:spPr/>
      <dgm:t>
        <a:bodyPr/>
        <a:lstStyle/>
        <a:p>
          <a:endParaRPr lang="en-US"/>
        </a:p>
      </dgm:t>
    </dgm:pt>
    <dgm:pt modelId="{676927B9-5E05-4803-864D-3F821A90CEA6}" type="sibTrans" cxnId="{F9188298-5F95-4A09-ACFF-80844E427358}">
      <dgm:prSet/>
      <dgm:spPr/>
      <dgm:t>
        <a:bodyPr/>
        <a:lstStyle/>
        <a:p>
          <a:endParaRPr lang="en-US"/>
        </a:p>
      </dgm:t>
    </dgm:pt>
    <dgm:pt modelId="{DC2D653A-AC9A-498E-BC29-81226D25D2A1}">
      <dgm:prSet custT="1"/>
      <dgm:spPr/>
      <dgm:t>
        <a:bodyPr/>
        <a:lstStyle/>
        <a:p>
          <a:r>
            <a:rPr lang="en-US" sz="1200"/>
            <a:t>Investment Barriers</a:t>
          </a:r>
        </a:p>
      </dgm:t>
    </dgm:pt>
    <dgm:pt modelId="{B31157B7-757B-4C6B-918A-55A8D44E2F04}" type="parTrans" cxnId="{5389EF87-F8A5-4D0B-B672-8AC9EE7DD117}">
      <dgm:prSet/>
      <dgm:spPr/>
      <dgm:t>
        <a:bodyPr/>
        <a:lstStyle/>
        <a:p>
          <a:endParaRPr lang="en-US"/>
        </a:p>
      </dgm:t>
    </dgm:pt>
    <dgm:pt modelId="{B8B9B981-A8F9-4A50-9C90-EBE184E72911}" type="sibTrans" cxnId="{5389EF87-F8A5-4D0B-B672-8AC9EE7DD117}">
      <dgm:prSet/>
      <dgm:spPr/>
      <dgm:t>
        <a:bodyPr/>
        <a:lstStyle/>
        <a:p>
          <a:endParaRPr lang="en-US"/>
        </a:p>
      </dgm:t>
    </dgm:pt>
    <dgm:pt modelId="{7FE9572B-9ECF-4F5D-9C28-1E32AA1BFE47}">
      <dgm:prSet custT="1"/>
      <dgm:spPr/>
      <dgm:t>
        <a:bodyPr/>
        <a:lstStyle/>
        <a:p>
          <a:r>
            <a:rPr lang="en-US" sz="1200"/>
            <a:t>Subsidies</a:t>
          </a:r>
        </a:p>
      </dgm:t>
    </dgm:pt>
    <dgm:pt modelId="{711401DF-6A9F-4F10-8CCE-AAE282A764D8}" type="parTrans" cxnId="{D97E5093-C2AF-4CD4-8637-C29BCDCD589C}">
      <dgm:prSet/>
      <dgm:spPr/>
      <dgm:t>
        <a:bodyPr/>
        <a:lstStyle/>
        <a:p>
          <a:endParaRPr lang="en-US"/>
        </a:p>
      </dgm:t>
    </dgm:pt>
    <dgm:pt modelId="{5D0F5B44-8ACE-4CA0-B620-707909C24600}" type="sibTrans" cxnId="{D97E5093-C2AF-4CD4-8637-C29BCDCD589C}">
      <dgm:prSet/>
      <dgm:spPr/>
      <dgm:t>
        <a:bodyPr/>
        <a:lstStyle/>
        <a:p>
          <a:endParaRPr lang="en-US"/>
        </a:p>
      </dgm:t>
    </dgm:pt>
    <dgm:pt modelId="{E584B787-048B-49DD-A87A-421833D9F36D}">
      <dgm:prSet custT="1"/>
      <dgm:spPr/>
      <dgm:t>
        <a:bodyPr/>
        <a:lstStyle/>
        <a:p>
          <a:r>
            <a:rPr lang="en-US" sz="1200"/>
            <a:t>Anti-Competitive Practices</a:t>
          </a:r>
        </a:p>
      </dgm:t>
    </dgm:pt>
    <dgm:pt modelId="{5A9AA510-BCF5-46F1-96BE-ECD07F4B336D}" type="parTrans" cxnId="{8D87CC14-2512-40E5-8EE1-822CA2847664}">
      <dgm:prSet/>
      <dgm:spPr/>
      <dgm:t>
        <a:bodyPr/>
        <a:lstStyle/>
        <a:p>
          <a:endParaRPr lang="en-US"/>
        </a:p>
      </dgm:t>
    </dgm:pt>
    <dgm:pt modelId="{9535BD3D-54C5-463D-9376-17FEFAF0C591}" type="sibTrans" cxnId="{8D87CC14-2512-40E5-8EE1-822CA2847664}">
      <dgm:prSet/>
      <dgm:spPr/>
      <dgm:t>
        <a:bodyPr/>
        <a:lstStyle/>
        <a:p>
          <a:endParaRPr lang="en-US"/>
        </a:p>
      </dgm:t>
    </dgm:pt>
    <dgm:pt modelId="{170C9EE1-4892-443F-BDB6-B93E1B3C18EF}">
      <dgm:prSet custT="1"/>
      <dgm:spPr/>
      <dgm:t>
        <a:bodyPr/>
        <a:lstStyle/>
        <a:p>
          <a:r>
            <a:rPr lang="en-US" sz="1200"/>
            <a:t>State-Owned Enterprises</a:t>
          </a:r>
        </a:p>
      </dgm:t>
    </dgm:pt>
    <dgm:pt modelId="{9B935A88-57F0-4684-AE27-B0ECA96E505B}" type="parTrans" cxnId="{08358948-9479-484F-B9BF-60BB949E4C1B}">
      <dgm:prSet/>
      <dgm:spPr/>
      <dgm:t>
        <a:bodyPr/>
        <a:lstStyle/>
        <a:p>
          <a:endParaRPr lang="en-US"/>
        </a:p>
      </dgm:t>
    </dgm:pt>
    <dgm:pt modelId="{755F3607-FA17-4340-A804-6ED574C367C8}" type="sibTrans" cxnId="{08358948-9479-484F-B9BF-60BB949E4C1B}">
      <dgm:prSet/>
      <dgm:spPr/>
      <dgm:t>
        <a:bodyPr/>
        <a:lstStyle/>
        <a:p>
          <a:endParaRPr lang="en-US"/>
        </a:p>
      </dgm:t>
    </dgm:pt>
    <dgm:pt modelId="{FB6BA295-497D-40AE-A1A4-BC5404BEE569}" type="pres">
      <dgm:prSet presAssocID="{1598A905-841F-4494-A601-E8BF947E1D30}" presName="cycle" presStyleCnt="0">
        <dgm:presLayoutVars>
          <dgm:chMax val="1"/>
          <dgm:dir/>
          <dgm:animLvl val="ctr"/>
          <dgm:resizeHandles val="exact"/>
        </dgm:presLayoutVars>
      </dgm:prSet>
      <dgm:spPr/>
      <dgm:t>
        <a:bodyPr/>
        <a:lstStyle/>
        <a:p>
          <a:endParaRPr lang="en-US"/>
        </a:p>
      </dgm:t>
    </dgm:pt>
    <dgm:pt modelId="{BD47B7D5-F87C-41C0-BBA1-2F0DE64B74A5}" type="pres">
      <dgm:prSet presAssocID="{B01ADDF6-91F5-4B14-81BD-E1AFE0E9433C}" presName="centerShape" presStyleLbl="node0" presStyleIdx="0" presStyleCnt="1" custScaleX="288646" custScaleY="210499" custLinFactNeighborX="0" custLinFactNeighborY="-241"/>
      <dgm:spPr/>
      <dgm:t>
        <a:bodyPr/>
        <a:lstStyle/>
        <a:p>
          <a:endParaRPr lang="en-US"/>
        </a:p>
      </dgm:t>
    </dgm:pt>
    <dgm:pt modelId="{3E36D59D-4B15-4D3C-B5D7-4892A3369ACD}" type="pres">
      <dgm:prSet presAssocID="{5F7E7DFB-724C-43DC-A8E5-CC55CDCB39CB}" presName="parTrans" presStyleLbl="bgSibTrans2D1" presStyleIdx="0" presStyleCnt="14" custScaleX="80728" custScaleY="111082" custLinFactNeighborX="13503" custLinFactNeighborY="1926"/>
      <dgm:spPr/>
      <dgm:t>
        <a:bodyPr/>
        <a:lstStyle/>
        <a:p>
          <a:endParaRPr lang="en-US"/>
        </a:p>
      </dgm:t>
    </dgm:pt>
    <dgm:pt modelId="{332658F9-B94B-4E49-A86F-560BBD095F42}" type="pres">
      <dgm:prSet presAssocID="{AE166F5C-B3CD-4DFF-9130-8C15F3DBE5CF}" presName="node" presStyleLbl="node1" presStyleIdx="0" presStyleCnt="14" custScaleX="177685" custScaleY="137519" custRadScaleRad="81637" custRadScaleInc="-6317">
        <dgm:presLayoutVars>
          <dgm:bulletEnabled val="1"/>
        </dgm:presLayoutVars>
      </dgm:prSet>
      <dgm:spPr/>
      <dgm:t>
        <a:bodyPr/>
        <a:lstStyle/>
        <a:p>
          <a:endParaRPr lang="en-US"/>
        </a:p>
      </dgm:t>
    </dgm:pt>
    <dgm:pt modelId="{1D073937-0936-4F35-9028-0653881EC789}" type="pres">
      <dgm:prSet presAssocID="{D905595A-BFF0-4B6E-89A5-FEF473B06605}" presName="parTrans" presStyleLbl="bgSibTrans2D1" presStyleIdx="1" presStyleCnt="14"/>
      <dgm:spPr/>
      <dgm:t>
        <a:bodyPr/>
        <a:lstStyle/>
        <a:p>
          <a:endParaRPr lang="en-US"/>
        </a:p>
      </dgm:t>
    </dgm:pt>
    <dgm:pt modelId="{2EFC516D-63BB-40D4-B434-8517A171BA5B}" type="pres">
      <dgm:prSet presAssocID="{3867A10B-4B69-4C58-8C32-740358B5E0A3}" presName="node" presStyleLbl="node1" presStyleIdx="1" presStyleCnt="14" custScaleX="181208" custScaleY="126620" custRadScaleRad="83304" custRadScaleInc="6085">
        <dgm:presLayoutVars>
          <dgm:bulletEnabled val="1"/>
        </dgm:presLayoutVars>
      </dgm:prSet>
      <dgm:spPr/>
      <dgm:t>
        <a:bodyPr/>
        <a:lstStyle/>
        <a:p>
          <a:endParaRPr lang="en-US"/>
        </a:p>
      </dgm:t>
    </dgm:pt>
    <dgm:pt modelId="{023DC0A1-984C-4114-83DA-2E7413E9A2D7}" type="pres">
      <dgm:prSet presAssocID="{7D4C6359-21D8-4A30-82A9-09A270E543EC}" presName="parTrans" presStyleLbl="bgSibTrans2D1" presStyleIdx="2" presStyleCnt="14"/>
      <dgm:spPr/>
      <dgm:t>
        <a:bodyPr/>
        <a:lstStyle/>
        <a:p>
          <a:endParaRPr lang="en-US"/>
        </a:p>
      </dgm:t>
    </dgm:pt>
    <dgm:pt modelId="{A23EE08A-B377-4F81-B16E-26C4A0910378}" type="pres">
      <dgm:prSet presAssocID="{6D6EA852-6173-4B5C-8F5A-37A4C4C80C49}" presName="node" presStyleLbl="node1" presStyleIdx="2" presStyleCnt="14" custScaleX="176655" custScaleY="120398" custRadScaleRad="89494" custRadScaleInc="14569">
        <dgm:presLayoutVars>
          <dgm:bulletEnabled val="1"/>
        </dgm:presLayoutVars>
      </dgm:prSet>
      <dgm:spPr/>
      <dgm:t>
        <a:bodyPr/>
        <a:lstStyle/>
        <a:p>
          <a:endParaRPr lang="en-US"/>
        </a:p>
      </dgm:t>
    </dgm:pt>
    <dgm:pt modelId="{7ADF7542-86A8-44AA-9887-74B63D75A242}" type="pres">
      <dgm:prSet presAssocID="{0E2F3F25-8DA1-4675-B0C4-0EC6BDDE22AC}" presName="parTrans" presStyleLbl="bgSibTrans2D1" presStyleIdx="3" presStyleCnt="14"/>
      <dgm:spPr/>
      <dgm:t>
        <a:bodyPr/>
        <a:lstStyle/>
        <a:p>
          <a:endParaRPr lang="en-US"/>
        </a:p>
      </dgm:t>
    </dgm:pt>
    <dgm:pt modelId="{2434516E-D631-48B9-89DA-E0067B32D0BC}" type="pres">
      <dgm:prSet presAssocID="{373B962B-7A3B-4236-803A-ACD64C8117A6}" presName="node" presStyleLbl="node1" presStyleIdx="3" presStyleCnt="14" custScaleX="165161">
        <dgm:presLayoutVars>
          <dgm:bulletEnabled val="1"/>
        </dgm:presLayoutVars>
      </dgm:prSet>
      <dgm:spPr/>
      <dgm:t>
        <a:bodyPr/>
        <a:lstStyle/>
        <a:p>
          <a:endParaRPr lang="en-US"/>
        </a:p>
      </dgm:t>
    </dgm:pt>
    <dgm:pt modelId="{9781BC3D-C1A0-48A2-AE46-3FE4C26E090A}" type="pres">
      <dgm:prSet presAssocID="{9A605D61-67B0-471F-8E62-69AA68AC5ABE}" presName="parTrans" presStyleLbl="bgSibTrans2D1" presStyleIdx="4" presStyleCnt="14"/>
      <dgm:spPr/>
      <dgm:t>
        <a:bodyPr/>
        <a:lstStyle/>
        <a:p>
          <a:endParaRPr lang="en-US"/>
        </a:p>
      </dgm:t>
    </dgm:pt>
    <dgm:pt modelId="{13B2F143-B768-484D-A33A-68393EEEA6EE}" type="pres">
      <dgm:prSet presAssocID="{5705C177-DEE7-4158-914E-58443020BC2C}" presName="node" presStyleLbl="node1" presStyleIdx="4" presStyleCnt="14" custScaleX="142807" custScaleY="88377" custRadScaleRad="101384" custRadScaleInc="-9781">
        <dgm:presLayoutVars>
          <dgm:bulletEnabled val="1"/>
        </dgm:presLayoutVars>
      </dgm:prSet>
      <dgm:spPr/>
      <dgm:t>
        <a:bodyPr/>
        <a:lstStyle/>
        <a:p>
          <a:endParaRPr lang="en-US"/>
        </a:p>
      </dgm:t>
    </dgm:pt>
    <dgm:pt modelId="{EFD78167-3A8A-44A0-A7E0-90364527C53E}" type="pres">
      <dgm:prSet presAssocID="{AFD3C1A1-49DE-4460-93AD-3B7278A2D118}" presName="parTrans" presStyleLbl="bgSibTrans2D1" presStyleIdx="5" presStyleCnt="14"/>
      <dgm:spPr/>
      <dgm:t>
        <a:bodyPr/>
        <a:lstStyle/>
        <a:p>
          <a:endParaRPr lang="en-US"/>
        </a:p>
      </dgm:t>
    </dgm:pt>
    <dgm:pt modelId="{9AC472D3-6F99-4A10-9322-5FD4DBC035F0}" type="pres">
      <dgm:prSet presAssocID="{1E573E5C-ABB9-4F5E-BBF6-C6849BCE6668}" presName="node" presStyleLbl="node1" presStyleIdx="5" presStyleCnt="14" custScaleX="110356" custRadScaleRad="98682" custRadScaleInc="-862">
        <dgm:presLayoutVars>
          <dgm:bulletEnabled val="1"/>
        </dgm:presLayoutVars>
      </dgm:prSet>
      <dgm:spPr/>
      <dgm:t>
        <a:bodyPr/>
        <a:lstStyle/>
        <a:p>
          <a:endParaRPr lang="en-US"/>
        </a:p>
      </dgm:t>
    </dgm:pt>
    <dgm:pt modelId="{01D4424D-B101-44B3-BA22-47933A40DED9}" type="pres">
      <dgm:prSet presAssocID="{B2413D6A-6143-41BB-B9CD-EB3F1AA370B7}" presName="parTrans" presStyleLbl="bgSibTrans2D1" presStyleIdx="6" presStyleCnt="14"/>
      <dgm:spPr/>
      <dgm:t>
        <a:bodyPr/>
        <a:lstStyle/>
        <a:p>
          <a:endParaRPr lang="en-US"/>
        </a:p>
      </dgm:t>
    </dgm:pt>
    <dgm:pt modelId="{BFD56FEE-E960-4CF7-B3C9-22890463F12A}" type="pres">
      <dgm:prSet presAssocID="{F6728068-4E53-4DF6-BB3A-054105D0C23F}" presName="node" presStyleLbl="node1" presStyleIdx="6" presStyleCnt="14" custScaleX="137309" custScaleY="128236" custRadScaleRad="95634" custRadScaleInc="5674">
        <dgm:presLayoutVars>
          <dgm:bulletEnabled val="1"/>
        </dgm:presLayoutVars>
      </dgm:prSet>
      <dgm:spPr/>
      <dgm:t>
        <a:bodyPr/>
        <a:lstStyle/>
        <a:p>
          <a:endParaRPr lang="en-US"/>
        </a:p>
      </dgm:t>
    </dgm:pt>
    <dgm:pt modelId="{649DF9B2-A860-4543-898F-CEAC9E86DB87}" type="pres">
      <dgm:prSet presAssocID="{B31157B7-757B-4C6B-918A-55A8D44E2F04}" presName="parTrans" presStyleLbl="bgSibTrans2D1" presStyleIdx="7" presStyleCnt="14"/>
      <dgm:spPr/>
      <dgm:t>
        <a:bodyPr/>
        <a:lstStyle/>
        <a:p>
          <a:endParaRPr lang="en-US"/>
        </a:p>
      </dgm:t>
    </dgm:pt>
    <dgm:pt modelId="{516DD599-4960-412F-9780-32D5AA381528}" type="pres">
      <dgm:prSet presAssocID="{DC2D653A-AC9A-498E-BC29-81226D25D2A1}" presName="node" presStyleLbl="node1" presStyleIdx="7" presStyleCnt="14" custScaleX="119484" custRadScaleRad="97049" custRadScaleInc="17751">
        <dgm:presLayoutVars>
          <dgm:bulletEnabled val="1"/>
        </dgm:presLayoutVars>
      </dgm:prSet>
      <dgm:spPr/>
      <dgm:t>
        <a:bodyPr/>
        <a:lstStyle/>
        <a:p>
          <a:endParaRPr lang="en-US"/>
        </a:p>
      </dgm:t>
    </dgm:pt>
    <dgm:pt modelId="{842C1556-343B-4F95-AC3D-E56A105CD07B}" type="pres">
      <dgm:prSet presAssocID="{711401DF-6A9F-4F10-8CCE-AAE282A764D8}" presName="parTrans" presStyleLbl="bgSibTrans2D1" presStyleIdx="8" presStyleCnt="14"/>
      <dgm:spPr/>
      <dgm:t>
        <a:bodyPr/>
        <a:lstStyle/>
        <a:p>
          <a:endParaRPr lang="en-US"/>
        </a:p>
      </dgm:t>
    </dgm:pt>
    <dgm:pt modelId="{CB12AE0A-EF33-4132-AA09-6C9033CD228E}" type="pres">
      <dgm:prSet presAssocID="{7FE9572B-9ECF-4F5D-9C28-1E32AA1BFE47}" presName="node" presStyleLbl="node1" presStyleIdx="8" presStyleCnt="14" custRadScaleRad="101451" custRadScaleInc="16044">
        <dgm:presLayoutVars>
          <dgm:bulletEnabled val="1"/>
        </dgm:presLayoutVars>
      </dgm:prSet>
      <dgm:spPr/>
      <dgm:t>
        <a:bodyPr/>
        <a:lstStyle/>
        <a:p>
          <a:endParaRPr lang="en-US"/>
        </a:p>
      </dgm:t>
    </dgm:pt>
    <dgm:pt modelId="{975C580F-179D-412C-9B7C-D5D192E96B30}" type="pres">
      <dgm:prSet presAssocID="{5A9AA510-BCF5-46F1-96BE-ECD07F4B336D}" presName="parTrans" presStyleLbl="bgSibTrans2D1" presStyleIdx="9" presStyleCnt="14"/>
      <dgm:spPr/>
      <dgm:t>
        <a:bodyPr/>
        <a:lstStyle/>
        <a:p>
          <a:endParaRPr lang="en-US"/>
        </a:p>
      </dgm:t>
    </dgm:pt>
    <dgm:pt modelId="{4F6AE53C-0F5C-470D-A485-035309BE1A5E}" type="pres">
      <dgm:prSet presAssocID="{E584B787-048B-49DD-A87A-421833D9F36D}" presName="node" presStyleLbl="node1" presStyleIdx="9" presStyleCnt="14" custScaleX="120014" custRadScaleRad="103047" custRadScaleInc="15412">
        <dgm:presLayoutVars>
          <dgm:bulletEnabled val="1"/>
        </dgm:presLayoutVars>
      </dgm:prSet>
      <dgm:spPr/>
      <dgm:t>
        <a:bodyPr/>
        <a:lstStyle/>
        <a:p>
          <a:endParaRPr lang="en-US"/>
        </a:p>
      </dgm:t>
    </dgm:pt>
    <dgm:pt modelId="{9435090F-819B-4EEF-9B4D-3034005BF09D}" type="pres">
      <dgm:prSet presAssocID="{9B935A88-57F0-4684-AE27-B0ECA96E505B}" presName="parTrans" presStyleLbl="bgSibTrans2D1" presStyleIdx="10" presStyleCnt="14"/>
      <dgm:spPr/>
      <dgm:t>
        <a:bodyPr/>
        <a:lstStyle/>
        <a:p>
          <a:endParaRPr lang="en-US"/>
        </a:p>
      </dgm:t>
    </dgm:pt>
    <dgm:pt modelId="{7DED6F61-6660-43A8-A461-A495BB74B89B}" type="pres">
      <dgm:prSet presAssocID="{170C9EE1-4892-443F-BDB6-B93E1B3C18EF}" presName="node" presStyleLbl="node1" presStyleIdx="10" presStyleCnt="14" custScaleX="127137" custRadScaleRad="99899" custRadScaleInc="12381">
        <dgm:presLayoutVars>
          <dgm:bulletEnabled val="1"/>
        </dgm:presLayoutVars>
      </dgm:prSet>
      <dgm:spPr/>
      <dgm:t>
        <a:bodyPr/>
        <a:lstStyle/>
        <a:p>
          <a:endParaRPr lang="en-US"/>
        </a:p>
      </dgm:t>
    </dgm:pt>
    <dgm:pt modelId="{CEEC7DFC-6191-4A10-87AD-7A0275ED3843}" type="pres">
      <dgm:prSet presAssocID="{5A23DC4D-D5E4-47BD-8CDD-B5045A033DAF}" presName="parTrans" presStyleLbl="bgSibTrans2D1" presStyleIdx="11" presStyleCnt="14"/>
      <dgm:spPr/>
      <dgm:t>
        <a:bodyPr/>
        <a:lstStyle/>
        <a:p>
          <a:endParaRPr lang="en-US"/>
        </a:p>
      </dgm:t>
    </dgm:pt>
    <dgm:pt modelId="{1003ED57-EA6B-48F8-81DE-15EF5A0BF982}" type="pres">
      <dgm:prSet presAssocID="{55284825-C052-4E36-9219-DD7ECDEBAE68}" presName="node" presStyleLbl="node1" presStyleIdx="11" presStyleCnt="14" custRadScaleRad="96365" custRadScaleInc="3260">
        <dgm:presLayoutVars>
          <dgm:bulletEnabled val="1"/>
        </dgm:presLayoutVars>
      </dgm:prSet>
      <dgm:spPr/>
      <dgm:t>
        <a:bodyPr/>
        <a:lstStyle/>
        <a:p>
          <a:endParaRPr lang="en-US"/>
        </a:p>
      </dgm:t>
    </dgm:pt>
    <dgm:pt modelId="{1A72CA35-B312-437D-A1D3-9351A6C6B64A}" type="pres">
      <dgm:prSet presAssocID="{6FAC4C0C-8EE1-4ACE-AD68-21E9419A88E9}" presName="parTrans" presStyleLbl="bgSibTrans2D1" presStyleIdx="12" presStyleCnt="14"/>
      <dgm:spPr/>
      <dgm:t>
        <a:bodyPr/>
        <a:lstStyle/>
        <a:p>
          <a:endParaRPr lang="en-US"/>
        </a:p>
      </dgm:t>
    </dgm:pt>
    <dgm:pt modelId="{B07A4C84-2504-47AA-AD11-2482AE67C38F}" type="pres">
      <dgm:prSet presAssocID="{BA92003D-BDE4-48D4-91BD-460F5347B102}" presName="node" presStyleLbl="node1" presStyleIdx="12" presStyleCnt="14" custScaleX="146290" custRadScaleRad="88151" custRadScaleInc="-7250">
        <dgm:presLayoutVars>
          <dgm:bulletEnabled val="1"/>
        </dgm:presLayoutVars>
      </dgm:prSet>
      <dgm:spPr/>
      <dgm:t>
        <a:bodyPr/>
        <a:lstStyle/>
        <a:p>
          <a:endParaRPr lang="en-US"/>
        </a:p>
      </dgm:t>
    </dgm:pt>
    <dgm:pt modelId="{171F859E-02FD-4CE6-BB40-11315272FCB0}" type="pres">
      <dgm:prSet presAssocID="{47925480-05D4-431C-A3E6-8602A068EE2B}" presName="parTrans" presStyleLbl="bgSibTrans2D1" presStyleIdx="13" presStyleCnt="14"/>
      <dgm:spPr/>
      <dgm:t>
        <a:bodyPr/>
        <a:lstStyle/>
        <a:p>
          <a:endParaRPr lang="en-US"/>
        </a:p>
      </dgm:t>
    </dgm:pt>
    <dgm:pt modelId="{9E4B2868-38E7-4C2A-81DB-4B180CB58995}" type="pres">
      <dgm:prSet presAssocID="{AFC41E0E-A8DD-4B2B-A079-D3E4D866E377}" presName="node" presStyleLbl="node1" presStyleIdx="13" presStyleCnt="14" custRadScaleRad="90759" custRadScaleInc="-8524">
        <dgm:presLayoutVars>
          <dgm:bulletEnabled val="1"/>
        </dgm:presLayoutVars>
      </dgm:prSet>
      <dgm:spPr/>
      <dgm:t>
        <a:bodyPr/>
        <a:lstStyle/>
        <a:p>
          <a:endParaRPr lang="en-US"/>
        </a:p>
      </dgm:t>
    </dgm:pt>
  </dgm:ptLst>
  <dgm:cxnLst>
    <dgm:cxn modelId="{E88698C2-A084-43C4-AAAE-EEC385EDC80C}" type="presOf" srcId="{711401DF-6A9F-4F10-8CCE-AAE282A764D8}" destId="{842C1556-343B-4F95-AC3D-E56A105CD07B}" srcOrd="0" destOrd="0" presId="urn:microsoft.com/office/officeart/2005/8/layout/radial4"/>
    <dgm:cxn modelId="{72685EB5-3F7D-4B64-913F-EA912FF9AAB0}" type="presOf" srcId="{373B962B-7A3B-4236-803A-ACD64C8117A6}" destId="{2434516E-D631-48B9-89DA-E0067B32D0BC}" srcOrd="0" destOrd="0" presId="urn:microsoft.com/office/officeart/2005/8/layout/radial4"/>
    <dgm:cxn modelId="{07115ED4-EE1A-4E6D-9254-14B5F3E2D33D}" type="presOf" srcId="{B31157B7-757B-4C6B-918A-55A8D44E2F04}" destId="{649DF9B2-A860-4543-898F-CEAC9E86DB87}" srcOrd="0" destOrd="0" presId="urn:microsoft.com/office/officeart/2005/8/layout/radial4"/>
    <dgm:cxn modelId="{B468B602-6FC9-4186-B7C2-1DFCA71DFD37}" type="presOf" srcId="{AFD3C1A1-49DE-4460-93AD-3B7278A2D118}" destId="{EFD78167-3A8A-44A0-A7E0-90364527C53E}" srcOrd="0" destOrd="0" presId="urn:microsoft.com/office/officeart/2005/8/layout/radial4"/>
    <dgm:cxn modelId="{C5D5837D-A6AB-409D-9773-9F3A32F4359E}" type="presOf" srcId="{5A23DC4D-D5E4-47BD-8CDD-B5045A033DAF}" destId="{CEEC7DFC-6191-4A10-87AD-7A0275ED3843}" srcOrd="0" destOrd="0" presId="urn:microsoft.com/office/officeart/2005/8/layout/radial4"/>
    <dgm:cxn modelId="{2ED3B040-8DE6-4E47-80D1-B35BF37AFF27}" type="presOf" srcId="{170C9EE1-4892-443F-BDB6-B93E1B3C18EF}" destId="{7DED6F61-6660-43A8-A461-A495BB74B89B}" srcOrd="0" destOrd="0" presId="urn:microsoft.com/office/officeart/2005/8/layout/radial4"/>
    <dgm:cxn modelId="{DFC3972C-1E71-4367-9FED-10EFEE88A076}" type="presOf" srcId="{6FAC4C0C-8EE1-4ACE-AD68-21E9419A88E9}" destId="{1A72CA35-B312-437D-A1D3-9351A6C6B64A}" srcOrd="0" destOrd="0" presId="urn:microsoft.com/office/officeart/2005/8/layout/radial4"/>
    <dgm:cxn modelId="{299E26AE-4838-465B-BC4B-11625AEB7D17}" type="presOf" srcId="{7FE9572B-9ECF-4F5D-9C28-1E32AA1BFE47}" destId="{CB12AE0A-EF33-4132-AA09-6C9033CD228E}" srcOrd="0" destOrd="0" presId="urn:microsoft.com/office/officeart/2005/8/layout/radial4"/>
    <dgm:cxn modelId="{68764EA0-DDE9-4391-9E51-CF7DD49FA236}" srcId="{B01ADDF6-91F5-4B14-81BD-E1AFE0E9433C}" destId="{373B962B-7A3B-4236-803A-ACD64C8117A6}" srcOrd="3" destOrd="0" parTransId="{0E2F3F25-8DA1-4675-B0C4-0EC6BDDE22AC}" sibTransId="{B2E39E89-0865-4AAD-B41A-365D7015B521}"/>
    <dgm:cxn modelId="{D97E5093-C2AF-4CD4-8637-C29BCDCD589C}" srcId="{B01ADDF6-91F5-4B14-81BD-E1AFE0E9433C}" destId="{7FE9572B-9ECF-4F5D-9C28-1E32AA1BFE47}" srcOrd="8" destOrd="0" parTransId="{711401DF-6A9F-4F10-8CCE-AAE282A764D8}" sibTransId="{5D0F5B44-8ACE-4CA0-B620-707909C24600}"/>
    <dgm:cxn modelId="{298015D1-E5FE-41E0-AD2E-D92551F82249}" type="presOf" srcId="{5705C177-DEE7-4158-914E-58443020BC2C}" destId="{13B2F143-B768-484D-A33A-68393EEEA6EE}" srcOrd="0" destOrd="0" presId="urn:microsoft.com/office/officeart/2005/8/layout/radial4"/>
    <dgm:cxn modelId="{B00D3B2D-ACB3-49EC-B1E1-287CAAD2855D}" type="presOf" srcId="{6D6EA852-6173-4B5C-8F5A-37A4C4C80C49}" destId="{A23EE08A-B377-4F81-B16E-26C4A0910378}" srcOrd="0" destOrd="0" presId="urn:microsoft.com/office/officeart/2005/8/layout/radial4"/>
    <dgm:cxn modelId="{AE98A722-B448-466A-8FC5-06DB45B7D248}" srcId="{B01ADDF6-91F5-4B14-81BD-E1AFE0E9433C}" destId="{AE166F5C-B3CD-4DFF-9130-8C15F3DBE5CF}" srcOrd="0" destOrd="0" parTransId="{5F7E7DFB-724C-43DC-A8E5-CC55CDCB39CB}" sibTransId="{4773744F-90F1-4707-8895-F5CEE1921ADE}"/>
    <dgm:cxn modelId="{F53A0DFA-F053-4BEA-A96F-810CB95A7553}" type="presOf" srcId="{3867A10B-4B69-4C58-8C32-740358B5E0A3}" destId="{2EFC516D-63BB-40D4-B434-8517A171BA5B}" srcOrd="0" destOrd="0" presId="urn:microsoft.com/office/officeart/2005/8/layout/radial4"/>
    <dgm:cxn modelId="{1073CE74-9E50-40A2-A576-48E92062EE81}" type="presOf" srcId="{E584B787-048B-49DD-A87A-421833D9F36D}" destId="{4F6AE53C-0F5C-470D-A485-035309BE1A5E}" srcOrd="0" destOrd="0" presId="urn:microsoft.com/office/officeart/2005/8/layout/radial4"/>
    <dgm:cxn modelId="{0E2C8F7B-0141-4458-9E9B-FB6A2311D39D}" type="presOf" srcId="{47925480-05D4-431C-A3E6-8602A068EE2B}" destId="{171F859E-02FD-4CE6-BB40-11315272FCB0}" srcOrd="0" destOrd="0" presId="urn:microsoft.com/office/officeart/2005/8/layout/radial4"/>
    <dgm:cxn modelId="{BE8A218B-C04E-4EBB-9EBD-D5C3D7C38F4B}" type="presOf" srcId="{B2413D6A-6143-41BB-B9CD-EB3F1AA370B7}" destId="{01D4424D-B101-44B3-BA22-47933A40DED9}" srcOrd="0" destOrd="0" presId="urn:microsoft.com/office/officeart/2005/8/layout/radial4"/>
    <dgm:cxn modelId="{9309A9F6-0E8F-4998-9D2B-E9B537FF7C77}" type="presOf" srcId="{F6728068-4E53-4DF6-BB3A-054105D0C23F}" destId="{BFD56FEE-E960-4CF7-B3C9-22890463F12A}" srcOrd="0" destOrd="0" presId="urn:microsoft.com/office/officeart/2005/8/layout/radial4"/>
    <dgm:cxn modelId="{08358948-9479-484F-B9BF-60BB949E4C1B}" srcId="{B01ADDF6-91F5-4B14-81BD-E1AFE0E9433C}" destId="{170C9EE1-4892-443F-BDB6-B93E1B3C18EF}" srcOrd="10" destOrd="0" parTransId="{9B935A88-57F0-4684-AE27-B0ECA96E505B}" sibTransId="{755F3607-FA17-4340-A804-6ED574C367C8}"/>
    <dgm:cxn modelId="{F625C1AB-71D1-44EB-80F0-9C6DBEE8374E}" type="presOf" srcId="{DC2D653A-AC9A-498E-BC29-81226D25D2A1}" destId="{516DD599-4960-412F-9780-32D5AA381528}" srcOrd="0" destOrd="0" presId="urn:microsoft.com/office/officeart/2005/8/layout/radial4"/>
    <dgm:cxn modelId="{F9188298-5F95-4A09-ACFF-80844E427358}" srcId="{B01ADDF6-91F5-4B14-81BD-E1AFE0E9433C}" destId="{F6728068-4E53-4DF6-BB3A-054105D0C23F}" srcOrd="6" destOrd="0" parTransId="{B2413D6A-6143-41BB-B9CD-EB3F1AA370B7}" sibTransId="{676927B9-5E05-4803-864D-3F821A90CEA6}"/>
    <dgm:cxn modelId="{D9922DB3-86BA-4F16-AEEA-904F10272F7D}" srcId="{1598A905-841F-4494-A601-E8BF947E1D30}" destId="{B01ADDF6-91F5-4B14-81BD-E1AFE0E9433C}" srcOrd="0" destOrd="0" parTransId="{B383AAB2-8C3B-4DAE-A80C-30FA60539543}" sibTransId="{2B861F6E-BE63-45E6-95C3-AC90DB150531}"/>
    <dgm:cxn modelId="{1AC8ACE6-2575-41F0-AC0B-3A18CC751350}" type="presOf" srcId="{5A9AA510-BCF5-46F1-96BE-ECD07F4B336D}" destId="{975C580F-179D-412C-9B7C-D5D192E96B30}" srcOrd="0" destOrd="0" presId="urn:microsoft.com/office/officeart/2005/8/layout/radial4"/>
    <dgm:cxn modelId="{B7B495FB-47F0-4EB7-B1FE-E3D6FB20ADD9}" srcId="{B01ADDF6-91F5-4B14-81BD-E1AFE0E9433C}" destId="{6D6EA852-6173-4B5C-8F5A-37A4C4C80C49}" srcOrd="2" destOrd="0" parTransId="{7D4C6359-21D8-4A30-82A9-09A270E543EC}" sibTransId="{2FF2A8CD-67EA-400E-B1E8-EFD683BEE196}"/>
    <dgm:cxn modelId="{9412E71E-9C40-4615-AB51-41A782140314}" srcId="{B01ADDF6-91F5-4B14-81BD-E1AFE0E9433C}" destId="{55284825-C052-4E36-9219-DD7ECDEBAE68}" srcOrd="11" destOrd="0" parTransId="{5A23DC4D-D5E4-47BD-8CDD-B5045A033DAF}" sibTransId="{59DD7CDC-CDD6-417F-AE96-8C3C6C11FC42}"/>
    <dgm:cxn modelId="{59677641-E404-4B79-941A-7BB5D7B449F4}" type="presOf" srcId="{1E573E5C-ABB9-4F5E-BBF6-C6849BCE6668}" destId="{9AC472D3-6F99-4A10-9322-5FD4DBC035F0}" srcOrd="0" destOrd="0" presId="urn:microsoft.com/office/officeart/2005/8/layout/radial4"/>
    <dgm:cxn modelId="{A1A7AF3B-4800-4EB1-8FD9-A4952A35694F}" type="presOf" srcId="{1598A905-841F-4494-A601-E8BF947E1D30}" destId="{FB6BA295-497D-40AE-A1A4-BC5404BEE569}" srcOrd="0" destOrd="0" presId="urn:microsoft.com/office/officeart/2005/8/layout/radial4"/>
    <dgm:cxn modelId="{12F0A0BD-5E29-4B7E-B2AB-00E039AB9EFB}" type="presOf" srcId="{D905595A-BFF0-4B6E-89A5-FEF473B06605}" destId="{1D073937-0936-4F35-9028-0653881EC789}" srcOrd="0" destOrd="0" presId="urn:microsoft.com/office/officeart/2005/8/layout/radial4"/>
    <dgm:cxn modelId="{94826C14-67DD-4C17-98DC-4D4CE09CDCF6}" srcId="{B01ADDF6-91F5-4B14-81BD-E1AFE0E9433C}" destId="{5705C177-DEE7-4158-914E-58443020BC2C}" srcOrd="4" destOrd="0" parTransId="{9A605D61-67B0-471F-8E62-69AA68AC5ABE}" sibTransId="{1015023A-B627-4E7E-89B0-1A7A091CD27D}"/>
    <dgm:cxn modelId="{590519C0-EF7C-4161-84D8-4F46FDDE9677}" type="presOf" srcId="{0E2F3F25-8DA1-4675-B0C4-0EC6BDDE22AC}" destId="{7ADF7542-86A8-44AA-9887-74B63D75A242}" srcOrd="0" destOrd="0" presId="urn:microsoft.com/office/officeart/2005/8/layout/radial4"/>
    <dgm:cxn modelId="{702CE2A1-69B3-404A-967B-D21907BCA379}" srcId="{B01ADDF6-91F5-4B14-81BD-E1AFE0E9433C}" destId="{1E573E5C-ABB9-4F5E-BBF6-C6849BCE6668}" srcOrd="5" destOrd="0" parTransId="{AFD3C1A1-49DE-4460-93AD-3B7278A2D118}" sibTransId="{2E5ECFBA-8F2D-4258-97E2-B3C6E47B01B7}"/>
    <dgm:cxn modelId="{E60A9E87-2B36-4098-9E73-F697E4C9EE87}" srcId="{B01ADDF6-91F5-4B14-81BD-E1AFE0E9433C}" destId="{BA92003D-BDE4-48D4-91BD-460F5347B102}" srcOrd="12" destOrd="0" parTransId="{6FAC4C0C-8EE1-4ACE-AD68-21E9419A88E9}" sibTransId="{24E26C91-0D3F-46A2-A102-E6158B215E7E}"/>
    <dgm:cxn modelId="{70FC7F29-311A-4268-B980-47D7B29E84EB}" type="presOf" srcId="{9B935A88-57F0-4684-AE27-B0ECA96E505B}" destId="{9435090F-819B-4EEF-9B4D-3034005BF09D}" srcOrd="0" destOrd="0" presId="urn:microsoft.com/office/officeart/2005/8/layout/radial4"/>
    <dgm:cxn modelId="{2A46E328-F848-4FCB-8553-787F70ED34C0}" type="presOf" srcId="{5F7E7DFB-724C-43DC-A8E5-CC55CDCB39CB}" destId="{3E36D59D-4B15-4D3C-B5D7-4892A3369ACD}" srcOrd="0" destOrd="0" presId="urn:microsoft.com/office/officeart/2005/8/layout/radial4"/>
    <dgm:cxn modelId="{75C30BA8-CA9A-4EBC-885E-09109FAFAF35}" type="presOf" srcId="{7D4C6359-21D8-4A30-82A9-09A270E543EC}" destId="{023DC0A1-984C-4114-83DA-2E7413E9A2D7}" srcOrd="0" destOrd="0" presId="urn:microsoft.com/office/officeart/2005/8/layout/radial4"/>
    <dgm:cxn modelId="{5389EF87-F8A5-4D0B-B672-8AC9EE7DD117}" srcId="{B01ADDF6-91F5-4B14-81BD-E1AFE0E9433C}" destId="{DC2D653A-AC9A-498E-BC29-81226D25D2A1}" srcOrd="7" destOrd="0" parTransId="{B31157B7-757B-4C6B-918A-55A8D44E2F04}" sibTransId="{B8B9B981-A8F9-4A50-9C90-EBE184E72911}"/>
    <dgm:cxn modelId="{EEF02B96-CB72-45F1-8725-D02B43510334}" type="presOf" srcId="{9A605D61-67B0-471F-8E62-69AA68AC5ABE}" destId="{9781BC3D-C1A0-48A2-AE46-3FE4C26E090A}" srcOrd="0" destOrd="0" presId="urn:microsoft.com/office/officeart/2005/8/layout/radial4"/>
    <dgm:cxn modelId="{D9C2276B-114C-4DA9-93DA-F853A9657804}" type="presOf" srcId="{55284825-C052-4E36-9219-DD7ECDEBAE68}" destId="{1003ED57-EA6B-48F8-81DE-15EF5A0BF982}" srcOrd="0" destOrd="0" presId="urn:microsoft.com/office/officeart/2005/8/layout/radial4"/>
    <dgm:cxn modelId="{8D87CC14-2512-40E5-8EE1-822CA2847664}" srcId="{B01ADDF6-91F5-4B14-81BD-E1AFE0E9433C}" destId="{E584B787-048B-49DD-A87A-421833D9F36D}" srcOrd="9" destOrd="0" parTransId="{5A9AA510-BCF5-46F1-96BE-ECD07F4B336D}" sibTransId="{9535BD3D-54C5-463D-9376-17FEFAF0C591}"/>
    <dgm:cxn modelId="{85EE6DBB-3642-4F02-8B2C-20EE0A6534B8}" type="presOf" srcId="{B01ADDF6-91F5-4B14-81BD-E1AFE0E9433C}" destId="{BD47B7D5-F87C-41C0-BBA1-2F0DE64B74A5}" srcOrd="0" destOrd="0" presId="urn:microsoft.com/office/officeart/2005/8/layout/radial4"/>
    <dgm:cxn modelId="{9B350AA0-11D4-4C00-8A1C-564AD94F3562}" type="presOf" srcId="{AFC41E0E-A8DD-4B2B-A079-D3E4D866E377}" destId="{9E4B2868-38E7-4C2A-81DB-4B180CB58995}" srcOrd="0" destOrd="0" presId="urn:microsoft.com/office/officeart/2005/8/layout/radial4"/>
    <dgm:cxn modelId="{789B1B45-B400-46EA-83DC-FDBD028DB232}" type="presOf" srcId="{BA92003D-BDE4-48D4-91BD-460F5347B102}" destId="{B07A4C84-2504-47AA-AD11-2482AE67C38F}" srcOrd="0" destOrd="0" presId="urn:microsoft.com/office/officeart/2005/8/layout/radial4"/>
    <dgm:cxn modelId="{1A8C5DB5-5EB6-407D-B74D-33FE864906BC}" srcId="{B01ADDF6-91F5-4B14-81BD-E1AFE0E9433C}" destId="{3867A10B-4B69-4C58-8C32-740358B5E0A3}" srcOrd="1" destOrd="0" parTransId="{D905595A-BFF0-4B6E-89A5-FEF473B06605}" sibTransId="{87413B67-5564-4B27-B67F-1A7FC0EFDB38}"/>
    <dgm:cxn modelId="{5265E94C-51AF-4539-AB5B-6AEA64D30DAC}" srcId="{B01ADDF6-91F5-4B14-81BD-E1AFE0E9433C}" destId="{AFC41E0E-A8DD-4B2B-A079-D3E4D866E377}" srcOrd="13" destOrd="0" parTransId="{47925480-05D4-431C-A3E6-8602A068EE2B}" sibTransId="{4DA01070-1DD6-4D04-9B0C-B63402146505}"/>
    <dgm:cxn modelId="{E7B55B20-00AF-441A-94D3-CEC6EE29FD40}" type="presOf" srcId="{AE166F5C-B3CD-4DFF-9130-8C15F3DBE5CF}" destId="{332658F9-B94B-4E49-A86F-560BBD095F42}" srcOrd="0" destOrd="0" presId="urn:microsoft.com/office/officeart/2005/8/layout/radial4"/>
    <dgm:cxn modelId="{E66C9681-EB17-4256-87FB-6F5E0B983BBF}" type="presParOf" srcId="{FB6BA295-497D-40AE-A1A4-BC5404BEE569}" destId="{BD47B7D5-F87C-41C0-BBA1-2F0DE64B74A5}" srcOrd="0" destOrd="0" presId="urn:microsoft.com/office/officeart/2005/8/layout/radial4"/>
    <dgm:cxn modelId="{FB38598A-BF49-4DC7-B9FD-559E14C0BC9A}" type="presParOf" srcId="{FB6BA295-497D-40AE-A1A4-BC5404BEE569}" destId="{3E36D59D-4B15-4D3C-B5D7-4892A3369ACD}" srcOrd="1" destOrd="0" presId="urn:microsoft.com/office/officeart/2005/8/layout/radial4"/>
    <dgm:cxn modelId="{4E3A6378-FC52-49F5-BF49-A4D5E0914EB5}" type="presParOf" srcId="{FB6BA295-497D-40AE-A1A4-BC5404BEE569}" destId="{332658F9-B94B-4E49-A86F-560BBD095F42}" srcOrd="2" destOrd="0" presId="urn:microsoft.com/office/officeart/2005/8/layout/radial4"/>
    <dgm:cxn modelId="{4914E3CB-DD70-4FF8-B4AD-BB237F212B95}" type="presParOf" srcId="{FB6BA295-497D-40AE-A1A4-BC5404BEE569}" destId="{1D073937-0936-4F35-9028-0653881EC789}" srcOrd="3" destOrd="0" presId="urn:microsoft.com/office/officeart/2005/8/layout/radial4"/>
    <dgm:cxn modelId="{7007EF39-CCF3-4879-A92A-872238434E88}" type="presParOf" srcId="{FB6BA295-497D-40AE-A1A4-BC5404BEE569}" destId="{2EFC516D-63BB-40D4-B434-8517A171BA5B}" srcOrd="4" destOrd="0" presId="urn:microsoft.com/office/officeart/2005/8/layout/radial4"/>
    <dgm:cxn modelId="{A9FE9932-6E32-4FD6-8606-A06282EC1BDB}" type="presParOf" srcId="{FB6BA295-497D-40AE-A1A4-BC5404BEE569}" destId="{023DC0A1-984C-4114-83DA-2E7413E9A2D7}" srcOrd="5" destOrd="0" presId="urn:microsoft.com/office/officeart/2005/8/layout/radial4"/>
    <dgm:cxn modelId="{851E8662-3FCD-4203-8AD6-C946D3A428F5}" type="presParOf" srcId="{FB6BA295-497D-40AE-A1A4-BC5404BEE569}" destId="{A23EE08A-B377-4F81-B16E-26C4A0910378}" srcOrd="6" destOrd="0" presId="urn:microsoft.com/office/officeart/2005/8/layout/radial4"/>
    <dgm:cxn modelId="{DECBECF1-1354-4B47-ACD4-0D8F5FF145CF}" type="presParOf" srcId="{FB6BA295-497D-40AE-A1A4-BC5404BEE569}" destId="{7ADF7542-86A8-44AA-9887-74B63D75A242}" srcOrd="7" destOrd="0" presId="urn:microsoft.com/office/officeart/2005/8/layout/radial4"/>
    <dgm:cxn modelId="{29B169A8-C855-40AA-BB79-314DC433AA79}" type="presParOf" srcId="{FB6BA295-497D-40AE-A1A4-BC5404BEE569}" destId="{2434516E-D631-48B9-89DA-E0067B32D0BC}" srcOrd="8" destOrd="0" presId="urn:microsoft.com/office/officeart/2005/8/layout/radial4"/>
    <dgm:cxn modelId="{CA2C6B54-D564-42F5-900E-E314EBA48615}" type="presParOf" srcId="{FB6BA295-497D-40AE-A1A4-BC5404BEE569}" destId="{9781BC3D-C1A0-48A2-AE46-3FE4C26E090A}" srcOrd="9" destOrd="0" presId="urn:microsoft.com/office/officeart/2005/8/layout/radial4"/>
    <dgm:cxn modelId="{8AC93ED9-56B6-47DD-8789-54CA515513F5}" type="presParOf" srcId="{FB6BA295-497D-40AE-A1A4-BC5404BEE569}" destId="{13B2F143-B768-484D-A33A-68393EEEA6EE}" srcOrd="10" destOrd="0" presId="urn:microsoft.com/office/officeart/2005/8/layout/radial4"/>
    <dgm:cxn modelId="{5C0AC635-D1F1-4FCA-8E8A-2056BEA271A3}" type="presParOf" srcId="{FB6BA295-497D-40AE-A1A4-BC5404BEE569}" destId="{EFD78167-3A8A-44A0-A7E0-90364527C53E}" srcOrd="11" destOrd="0" presId="urn:microsoft.com/office/officeart/2005/8/layout/radial4"/>
    <dgm:cxn modelId="{6F4CC139-3E3A-4575-A688-3EC7CC229C8A}" type="presParOf" srcId="{FB6BA295-497D-40AE-A1A4-BC5404BEE569}" destId="{9AC472D3-6F99-4A10-9322-5FD4DBC035F0}" srcOrd="12" destOrd="0" presId="urn:microsoft.com/office/officeart/2005/8/layout/radial4"/>
    <dgm:cxn modelId="{6767EA41-1CF3-491E-8AE7-61743654D844}" type="presParOf" srcId="{FB6BA295-497D-40AE-A1A4-BC5404BEE569}" destId="{01D4424D-B101-44B3-BA22-47933A40DED9}" srcOrd="13" destOrd="0" presId="urn:microsoft.com/office/officeart/2005/8/layout/radial4"/>
    <dgm:cxn modelId="{E827BB22-D60F-45A4-BCF6-5CF70ED14425}" type="presParOf" srcId="{FB6BA295-497D-40AE-A1A4-BC5404BEE569}" destId="{BFD56FEE-E960-4CF7-B3C9-22890463F12A}" srcOrd="14" destOrd="0" presId="urn:microsoft.com/office/officeart/2005/8/layout/radial4"/>
    <dgm:cxn modelId="{1BBA1E9D-F2D3-4907-B3F0-93BDC2C1797B}" type="presParOf" srcId="{FB6BA295-497D-40AE-A1A4-BC5404BEE569}" destId="{649DF9B2-A860-4543-898F-CEAC9E86DB87}" srcOrd="15" destOrd="0" presId="urn:microsoft.com/office/officeart/2005/8/layout/radial4"/>
    <dgm:cxn modelId="{E2D2CA9C-48E7-4BD9-983F-C8D9FE6E1F2B}" type="presParOf" srcId="{FB6BA295-497D-40AE-A1A4-BC5404BEE569}" destId="{516DD599-4960-412F-9780-32D5AA381528}" srcOrd="16" destOrd="0" presId="urn:microsoft.com/office/officeart/2005/8/layout/radial4"/>
    <dgm:cxn modelId="{60E16432-3B53-4189-95B4-137EA2BDDECA}" type="presParOf" srcId="{FB6BA295-497D-40AE-A1A4-BC5404BEE569}" destId="{842C1556-343B-4F95-AC3D-E56A105CD07B}" srcOrd="17" destOrd="0" presId="urn:microsoft.com/office/officeart/2005/8/layout/radial4"/>
    <dgm:cxn modelId="{422B9743-FD27-4F29-A24F-493ABB5C1D20}" type="presParOf" srcId="{FB6BA295-497D-40AE-A1A4-BC5404BEE569}" destId="{CB12AE0A-EF33-4132-AA09-6C9033CD228E}" srcOrd="18" destOrd="0" presId="urn:microsoft.com/office/officeart/2005/8/layout/radial4"/>
    <dgm:cxn modelId="{A20E06F8-9A13-4FE1-ADD4-84350E46CE7E}" type="presParOf" srcId="{FB6BA295-497D-40AE-A1A4-BC5404BEE569}" destId="{975C580F-179D-412C-9B7C-D5D192E96B30}" srcOrd="19" destOrd="0" presId="urn:microsoft.com/office/officeart/2005/8/layout/radial4"/>
    <dgm:cxn modelId="{9AAE1D27-4C47-46DB-BB02-A1156AAB9889}" type="presParOf" srcId="{FB6BA295-497D-40AE-A1A4-BC5404BEE569}" destId="{4F6AE53C-0F5C-470D-A485-035309BE1A5E}" srcOrd="20" destOrd="0" presId="urn:microsoft.com/office/officeart/2005/8/layout/radial4"/>
    <dgm:cxn modelId="{1A43B369-0672-4993-AEFB-68C6D4652876}" type="presParOf" srcId="{FB6BA295-497D-40AE-A1A4-BC5404BEE569}" destId="{9435090F-819B-4EEF-9B4D-3034005BF09D}" srcOrd="21" destOrd="0" presId="urn:microsoft.com/office/officeart/2005/8/layout/radial4"/>
    <dgm:cxn modelId="{B0B53251-EB61-44AF-A53D-0276C6897493}" type="presParOf" srcId="{FB6BA295-497D-40AE-A1A4-BC5404BEE569}" destId="{7DED6F61-6660-43A8-A461-A495BB74B89B}" srcOrd="22" destOrd="0" presId="urn:microsoft.com/office/officeart/2005/8/layout/radial4"/>
    <dgm:cxn modelId="{A83443D7-A0F5-47D3-A9E6-26EC1C0E2652}" type="presParOf" srcId="{FB6BA295-497D-40AE-A1A4-BC5404BEE569}" destId="{CEEC7DFC-6191-4A10-87AD-7A0275ED3843}" srcOrd="23" destOrd="0" presId="urn:microsoft.com/office/officeart/2005/8/layout/radial4"/>
    <dgm:cxn modelId="{8953F2A8-599C-4926-BF5A-ABF3F91515F3}" type="presParOf" srcId="{FB6BA295-497D-40AE-A1A4-BC5404BEE569}" destId="{1003ED57-EA6B-48F8-81DE-15EF5A0BF982}" srcOrd="24" destOrd="0" presId="urn:microsoft.com/office/officeart/2005/8/layout/radial4"/>
    <dgm:cxn modelId="{22BB0FBF-C97E-4A9A-BF14-7F4EFB2A02EC}" type="presParOf" srcId="{FB6BA295-497D-40AE-A1A4-BC5404BEE569}" destId="{1A72CA35-B312-437D-A1D3-9351A6C6B64A}" srcOrd="25" destOrd="0" presId="urn:microsoft.com/office/officeart/2005/8/layout/radial4"/>
    <dgm:cxn modelId="{38FA4B6C-AC3A-4D79-A68A-2444E2950A26}" type="presParOf" srcId="{FB6BA295-497D-40AE-A1A4-BC5404BEE569}" destId="{B07A4C84-2504-47AA-AD11-2482AE67C38F}" srcOrd="26" destOrd="0" presId="urn:microsoft.com/office/officeart/2005/8/layout/radial4"/>
    <dgm:cxn modelId="{083D6194-4AFF-434A-A542-E820DDE60293}" type="presParOf" srcId="{FB6BA295-497D-40AE-A1A4-BC5404BEE569}" destId="{171F859E-02FD-4CE6-BB40-11315272FCB0}" srcOrd="27" destOrd="0" presId="urn:microsoft.com/office/officeart/2005/8/layout/radial4"/>
    <dgm:cxn modelId="{06E47252-7835-4D55-8606-6FC1AEE2DFA1}" type="presParOf" srcId="{FB6BA295-497D-40AE-A1A4-BC5404BEE569}" destId="{9E4B2868-38E7-4C2A-81DB-4B180CB58995}" srcOrd="2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1" dirty="0" smtClean="0">
              <a:solidFill>
                <a:schemeClr val="tx1"/>
              </a:solidFill>
            </a:rPr>
            <a:t>Tariff Shock &amp; Psyche</a:t>
          </a:r>
          <a:endParaRPr lang="en-US" b="1" dirty="0">
            <a:solidFill>
              <a:schemeClr val="tx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dirty="0" smtClean="0"/>
            <a:t>Disruption or Deal?</a:t>
          </a:r>
          <a:endParaRPr lang="en-US" dirty="0"/>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622F34-C251-490E-A4AE-DFBD14544874}"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24E05E6D-51F3-459F-BB30-364D5543499E}">
      <dgm:prSet phldrT="[Text]"/>
      <dgm:spPr>
        <a:solidFill>
          <a:srgbClr val="00B050"/>
        </a:solidFill>
      </dgm:spPr>
      <dgm:t>
        <a:bodyPr/>
        <a:lstStyle/>
        <a:p>
          <a:r>
            <a:rPr lang="en-US"/>
            <a:t>Fiscal Revenues</a:t>
          </a:r>
        </a:p>
      </dgm:t>
    </dgm:pt>
    <dgm:pt modelId="{2ECCC9E9-8F87-4A15-9F34-54B2B2B5D698}" type="parTrans" cxnId="{AAFEF86A-73A0-4D57-90D7-6CB30C245E59}">
      <dgm:prSet/>
      <dgm:spPr/>
      <dgm:t>
        <a:bodyPr/>
        <a:lstStyle/>
        <a:p>
          <a:endParaRPr lang="en-US"/>
        </a:p>
      </dgm:t>
    </dgm:pt>
    <dgm:pt modelId="{EC84C9DB-41B4-4C4C-8210-B1A38B52C6FB}" type="sibTrans" cxnId="{AAFEF86A-73A0-4D57-90D7-6CB30C245E59}">
      <dgm:prSet/>
      <dgm:spPr/>
      <dgm:t>
        <a:bodyPr/>
        <a:lstStyle/>
        <a:p>
          <a:endParaRPr lang="en-US"/>
        </a:p>
      </dgm:t>
    </dgm:pt>
    <dgm:pt modelId="{A5381352-BF37-4CDD-BFAB-DD111A0E8388}">
      <dgm:prSet phldrT="[Text]"/>
      <dgm:spPr>
        <a:solidFill>
          <a:srgbClr val="FF0000"/>
        </a:solidFill>
      </dgm:spPr>
      <dgm:t>
        <a:bodyPr/>
        <a:lstStyle/>
        <a:p>
          <a:r>
            <a:rPr lang="en-US" dirty="0"/>
            <a:t>Geo-political Leverage</a:t>
          </a:r>
        </a:p>
      </dgm:t>
    </dgm:pt>
    <dgm:pt modelId="{E5DFBD07-F7CE-4A33-BB52-61EA4A7CDCDD}" type="parTrans" cxnId="{33FBBBA4-5292-498C-AE9C-05A6D6958575}">
      <dgm:prSet/>
      <dgm:spPr/>
      <dgm:t>
        <a:bodyPr/>
        <a:lstStyle/>
        <a:p>
          <a:endParaRPr lang="en-US"/>
        </a:p>
      </dgm:t>
    </dgm:pt>
    <dgm:pt modelId="{0D53AEA4-E176-40BF-B945-9E59B2639AB3}" type="sibTrans" cxnId="{33FBBBA4-5292-498C-AE9C-05A6D6958575}">
      <dgm:prSet/>
      <dgm:spPr/>
      <dgm:t>
        <a:bodyPr/>
        <a:lstStyle/>
        <a:p>
          <a:endParaRPr lang="en-US"/>
        </a:p>
      </dgm:t>
    </dgm:pt>
    <dgm:pt modelId="{062174BB-4B99-47AA-9644-B2473B994CFD}">
      <dgm:prSet phldrT="[Text]"/>
      <dgm:spPr>
        <a:solidFill>
          <a:srgbClr val="0070C0"/>
        </a:solidFill>
      </dgm:spPr>
      <dgm:t>
        <a:bodyPr/>
        <a:lstStyle/>
        <a:p>
          <a:r>
            <a:rPr lang="en-US"/>
            <a:t>Trade-Industrial Rebalancing</a:t>
          </a:r>
        </a:p>
      </dgm:t>
    </dgm:pt>
    <dgm:pt modelId="{DF3A1927-4E79-4FCC-93E9-7B6F8E2C2337}" type="parTrans" cxnId="{A81F5DC7-891D-4D2C-BB54-20DF71331F7D}">
      <dgm:prSet/>
      <dgm:spPr/>
      <dgm:t>
        <a:bodyPr/>
        <a:lstStyle/>
        <a:p>
          <a:endParaRPr lang="en-US"/>
        </a:p>
      </dgm:t>
    </dgm:pt>
    <dgm:pt modelId="{5140BC75-68CB-4FF1-84AC-D9D2DB2DCB9D}" type="sibTrans" cxnId="{A81F5DC7-891D-4D2C-BB54-20DF71331F7D}">
      <dgm:prSet/>
      <dgm:spPr/>
      <dgm:t>
        <a:bodyPr/>
        <a:lstStyle/>
        <a:p>
          <a:endParaRPr lang="en-US"/>
        </a:p>
      </dgm:t>
    </dgm:pt>
    <dgm:pt modelId="{4C2A4836-F629-4C29-B97E-D8C8948F7AA5}" type="pres">
      <dgm:prSet presAssocID="{2E622F34-C251-490E-A4AE-DFBD14544874}" presName="Name0" presStyleCnt="0">
        <dgm:presLayoutVars>
          <dgm:dir/>
          <dgm:resizeHandles val="exact"/>
        </dgm:presLayoutVars>
      </dgm:prSet>
      <dgm:spPr/>
      <dgm:t>
        <a:bodyPr/>
        <a:lstStyle/>
        <a:p>
          <a:endParaRPr lang="en-US"/>
        </a:p>
      </dgm:t>
    </dgm:pt>
    <dgm:pt modelId="{1F6B696B-2661-4801-A97D-9A35E4901B39}" type="pres">
      <dgm:prSet presAssocID="{24E05E6D-51F3-459F-BB30-364D5543499E}" presName="node" presStyleLbl="node1" presStyleIdx="0" presStyleCnt="3" custRadScaleRad="88449">
        <dgm:presLayoutVars>
          <dgm:bulletEnabled val="1"/>
        </dgm:presLayoutVars>
      </dgm:prSet>
      <dgm:spPr/>
      <dgm:t>
        <a:bodyPr/>
        <a:lstStyle/>
        <a:p>
          <a:endParaRPr lang="en-US"/>
        </a:p>
      </dgm:t>
    </dgm:pt>
    <dgm:pt modelId="{F8769DFD-0D42-4A5C-AD9B-954E35D45817}" type="pres">
      <dgm:prSet presAssocID="{EC84C9DB-41B4-4C4C-8210-B1A38B52C6FB}" presName="sibTrans" presStyleLbl="sibTrans2D1" presStyleIdx="0" presStyleCnt="3" custScaleX="128826" custScaleY="88034"/>
      <dgm:spPr/>
      <dgm:t>
        <a:bodyPr/>
        <a:lstStyle/>
        <a:p>
          <a:endParaRPr lang="en-US"/>
        </a:p>
      </dgm:t>
    </dgm:pt>
    <dgm:pt modelId="{AFC33866-C339-418A-89C8-3536F1FE6FF0}" type="pres">
      <dgm:prSet presAssocID="{EC84C9DB-41B4-4C4C-8210-B1A38B52C6FB}" presName="connectorText" presStyleLbl="sibTrans2D1" presStyleIdx="0" presStyleCnt="3"/>
      <dgm:spPr/>
      <dgm:t>
        <a:bodyPr/>
        <a:lstStyle/>
        <a:p>
          <a:endParaRPr lang="en-US"/>
        </a:p>
      </dgm:t>
    </dgm:pt>
    <dgm:pt modelId="{429A4359-94CE-432C-8FC6-AF909E52ABB2}" type="pres">
      <dgm:prSet presAssocID="{A5381352-BF37-4CDD-BFAB-DD111A0E8388}" presName="node" presStyleLbl="node1" presStyleIdx="1" presStyleCnt="3" custRadScaleRad="136078" custRadScaleInc="-12559">
        <dgm:presLayoutVars>
          <dgm:bulletEnabled val="1"/>
        </dgm:presLayoutVars>
      </dgm:prSet>
      <dgm:spPr/>
      <dgm:t>
        <a:bodyPr/>
        <a:lstStyle/>
        <a:p>
          <a:endParaRPr lang="en-US"/>
        </a:p>
      </dgm:t>
    </dgm:pt>
    <dgm:pt modelId="{11E10166-CFEF-4B43-B54E-7DD72C18CCD5}" type="pres">
      <dgm:prSet presAssocID="{0D53AEA4-E176-40BF-B945-9E59B2639AB3}" presName="sibTrans" presStyleLbl="sibTrans2D1" presStyleIdx="1" presStyleCnt="3" custScaleX="162427" custScaleY="94557"/>
      <dgm:spPr/>
      <dgm:t>
        <a:bodyPr/>
        <a:lstStyle/>
        <a:p>
          <a:endParaRPr lang="en-US"/>
        </a:p>
      </dgm:t>
    </dgm:pt>
    <dgm:pt modelId="{CD066566-F2AC-4DA5-BB20-671A8443154D}" type="pres">
      <dgm:prSet presAssocID="{0D53AEA4-E176-40BF-B945-9E59B2639AB3}" presName="connectorText" presStyleLbl="sibTrans2D1" presStyleIdx="1" presStyleCnt="3"/>
      <dgm:spPr/>
      <dgm:t>
        <a:bodyPr/>
        <a:lstStyle/>
        <a:p>
          <a:endParaRPr lang="en-US"/>
        </a:p>
      </dgm:t>
    </dgm:pt>
    <dgm:pt modelId="{A5A6C55D-2CB5-415E-BD7C-2AFD3EFDF07D}" type="pres">
      <dgm:prSet presAssocID="{062174BB-4B99-47AA-9644-B2473B994CFD}" presName="node" presStyleLbl="node1" presStyleIdx="2" presStyleCnt="3" custScaleY="117941" custRadScaleRad="132490" custRadScaleInc="13324">
        <dgm:presLayoutVars>
          <dgm:bulletEnabled val="1"/>
        </dgm:presLayoutVars>
      </dgm:prSet>
      <dgm:spPr/>
      <dgm:t>
        <a:bodyPr/>
        <a:lstStyle/>
        <a:p>
          <a:endParaRPr lang="en-US"/>
        </a:p>
      </dgm:t>
    </dgm:pt>
    <dgm:pt modelId="{F7B2AC07-081A-4F42-ABDD-22AD5F028937}" type="pres">
      <dgm:prSet presAssocID="{5140BC75-68CB-4FF1-84AC-D9D2DB2DCB9D}" presName="sibTrans" presStyleLbl="sibTrans2D1" presStyleIdx="2" presStyleCnt="3" custScaleX="117572" custScaleY="82389" custLinFactNeighborX="1366" custLinFactNeighborY="6997"/>
      <dgm:spPr/>
      <dgm:t>
        <a:bodyPr/>
        <a:lstStyle/>
        <a:p>
          <a:endParaRPr lang="en-US"/>
        </a:p>
      </dgm:t>
    </dgm:pt>
    <dgm:pt modelId="{65AACCEC-6FDF-414E-8BBA-BB48467A9275}" type="pres">
      <dgm:prSet presAssocID="{5140BC75-68CB-4FF1-84AC-D9D2DB2DCB9D}" presName="connectorText" presStyleLbl="sibTrans2D1" presStyleIdx="2" presStyleCnt="3"/>
      <dgm:spPr/>
      <dgm:t>
        <a:bodyPr/>
        <a:lstStyle/>
        <a:p>
          <a:endParaRPr lang="en-US"/>
        </a:p>
      </dgm:t>
    </dgm:pt>
  </dgm:ptLst>
  <dgm:cxnLst>
    <dgm:cxn modelId="{C2657A3D-116B-4B49-9B30-96D85C3E233D}" type="presOf" srcId="{A5381352-BF37-4CDD-BFAB-DD111A0E8388}" destId="{429A4359-94CE-432C-8FC6-AF909E52ABB2}" srcOrd="0" destOrd="0" presId="urn:microsoft.com/office/officeart/2005/8/layout/cycle7"/>
    <dgm:cxn modelId="{1B707256-E391-4AEF-8609-35364F74A557}" type="presOf" srcId="{062174BB-4B99-47AA-9644-B2473B994CFD}" destId="{A5A6C55D-2CB5-415E-BD7C-2AFD3EFDF07D}" srcOrd="0" destOrd="0" presId="urn:microsoft.com/office/officeart/2005/8/layout/cycle7"/>
    <dgm:cxn modelId="{F0F725F2-06F7-4B60-813C-910353ED3E28}" type="presOf" srcId="{0D53AEA4-E176-40BF-B945-9E59B2639AB3}" destId="{11E10166-CFEF-4B43-B54E-7DD72C18CCD5}" srcOrd="0" destOrd="0" presId="urn:microsoft.com/office/officeart/2005/8/layout/cycle7"/>
    <dgm:cxn modelId="{133F4083-C65A-4C28-9965-3BA5DB156B42}" type="presOf" srcId="{5140BC75-68CB-4FF1-84AC-D9D2DB2DCB9D}" destId="{65AACCEC-6FDF-414E-8BBA-BB48467A9275}" srcOrd="1" destOrd="0" presId="urn:microsoft.com/office/officeart/2005/8/layout/cycle7"/>
    <dgm:cxn modelId="{0450DFB3-9008-4950-89B7-23C51DB65560}" type="presOf" srcId="{5140BC75-68CB-4FF1-84AC-D9D2DB2DCB9D}" destId="{F7B2AC07-081A-4F42-ABDD-22AD5F028937}" srcOrd="0" destOrd="0" presId="urn:microsoft.com/office/officeart/2005/8/layout/cycle7"/>
    <dgm:cxn modelId="{5A96D511-0480-44E5-AD96-E202CB80385B}" type="presOf" srcId="{EC84C9DB-41B4-4C4C-8210-B1A38B52C6FB}" destId="{AFC33866-C339-418A-89C8-3536F1FE6FF0}" srcOrd="1" destOrd="0" presId="urn:microsoft.com/office/officeart/2005/8/layout/cycle7"/>
    <dgm:cxn modelId="{BDF334A0-A5F5-4B04-A262-AEE1C53A277C}" type="presOf" srcId="{EC84C9DB-41B4-4C4C-8210-B1A38B52C6FB}" destId="{F8769DFD-0D42-4A5C-AD9B-954E35D45817}" srcOrd="0" destOrd="0" presId="urn:microsoft.com/office/officeart/2005/8/layout/cycle7"/>
    <dgm:cxn modelId="{2B506484-9D6D-4CA6-BECA-EB244EFD2890}" type="presOf" srcId="{2E622F34-C251-490E-A4AE-DFBD14544874}" destId="{4C2A4836-F629-4C29-B97E-D8C8948F7AA5}" srcOrd="0" destOrd="0" presId="urn:microsoft.com/office/officeart/2005/8/layout/cycle7"/>
    <dgm:cxn modelId="{6E9E419F-2AA7-40AA-A8D6-A6F3D51474E2}" type="presOf" srcId="{0D53AEA4-E176-40BF-B945-9E59B2639AB3}" destId="{CD066566-F2AC-4DA5-BB20-671A8443154D}" srcOrd="1" destOrd="0" presId="urn:microsoft.com/office/officeart/2005/8/layout/cycle7"/>
    <dgm:cxn modelId="{AAFEF86A-73A0-4D57-90D7-6CB30C245E59}" srcId="{2E622F34-C251-490E-A4AE-DFBD14544874}" destId="{24E05E6D-51F3-459F-BB30-364D5543499E}" srcOrd="0" destOrd="0" parTransId="{2ECCC9E9-8F87-4A15-9F34-54B2B2B5D698}" sibTransId="{EC84C9DB-41B4-4C4C-8210-B1A38B52C6FB}"/>
    <dgm:cxn modelId="{A81F5DC7-891D-4D2C-BB54-20DF71331F7D}" srcId="{2E622F34-C251-490E-A4AE-DFBD14544874}" destId="{062174BB-4B99-47AA-9644-B2473B994CFD}" srcOrd="2" destOrd="0" parTransId="{DF3A1927-4E79-4FCC-93E9-7B6F8E2C2337}" sibTransId="{5140BC75-68CB-4FF1-84AC-D9D2DB2DCB9D}"/>
    <dgm:cxn modelId="{FD3A6A44-89BB-4FE2-AB44-755F9D7106BD}" type="presOf" srcId="{24E05E6D-51F3-459F-BB30-364D5543499E}" destId="{1F6B696B-2661-4801-A97D-9A35E4901B39}" srcOrd="0" destOrd="0" presId="urn:microsoft.com/office/officeart/2005/8/layout/cycle7"/>
    <dgm:cxn modelId="{33FBBBA4-5292-498C-AE9C-05A6D6958575}" srcId="{2E622F34-C251-490E-A4AE-DFBD14544874}" destId="{A5381352-BF37-4CDD-BFAB-DD111A0E8388}" srcOrd="1" destOrd="0" parTransId="{E5DFBD07-F7CE-4A33-BB52-61EA4A7CDCDD}" sibTransId="{0D53AEA4-E176-40BF-B945-9E59B2639AB3}"/>
    <dgm:cxn modelId="{27590C18-F4AA-4BC7-BE24-E88F7FC6AED1}" type="presParOf" srcId="{4C2A4836-F629-4C29-B97E-D8C8948F7AA5}" destId="{1F6B696B-2661-4801-A97D-9A35E4901B39}" srcOrd="0" destOrd="0" presId="urn:microsoft.com/office/officeart/2005/8/layout/cycle7"/>
    <dgm:cxn modelId="{D2D9BCF4-0975-462A-BC6E-A4904D1AC2FF}" type="presParOf" srcId="{4C2A4836-F629-4C29-B97E-D8C8948F7AA5}" destId="{F8769DFD-0D42-4A5C-AD9B-954E35D45817}" srcOrd="1" destOrd="0" presId="urn:microsoft.com/office/officeart/2005/8/layout/cycle7"/>
    <dgm:cxn modelId="{C87DF8A8-8252-48DA-81ED-6E81520DF9BB}" type="presParOf" srcId="{F8769DFD-0D42-4A5C-AD9B-954E35D45817}" destId="{AFC33866-C339-418A-89C8-3536F1FE6FF0}" srcOrd="0" destOrd="0" presId="urn:microsoft.com/office/officeart/2005/8/layout/cycle7"/>
    <dgm:cxn modelId="{01A2D5EB-6C1E-4684-93C0-8E1A87AFAB22}" type="presParOf" srcId="{4C2A4836-F629-4C29-B97E-D8C8948F7AA5}" destId="{429A4359-94CE-432C-8FC6-AF909E52ABB2}" srcOrd="2" destOrd="0" presId="urn:microsoft.com/office/officeart/2005/8/layout/cycle7"/>
    <dgm:cxn modelId="{7B649236-0213-44A3-8C41-300B58462CEB}" type="presParOf" srcId="{4C2A4836-F629-4C29-B97E-D8C8948F7AA5}" destId="{11E10166-CFEF-4B43-B54E-7DD72C18CCD5}" srcOrd="3" destOrd="0" presId="urn:microsoft.com/office/officeart/2005/8/layout/cycle7"/>
    <dgm:cxn modelId="{D12A45F2-3939-41B0-B3F0-C0A05A9A6DF2}" type="presParOf" srcId="{11E10166-CFEF-4B43-B54E-7DD72C18CCD5}" destId="{CD066566-F2AC-4DA5-BB20-671A8443154D}" srcOrd="0" destOrd="0" presId="urn:microsoft.com/office/officeart/2005/8/layout/cycle7"/>
    <dgm:cxn modelId="{67C6D9FE-D826-44F5-9EF5-52E19F71993B}" type="presParOf" srcId="{4C2A4836-F629-4C29-B97E-D8C8948F7AA5}" destId="{A5A6C55D-2CB5-415E-BD7C-2AFD3EFDF07D}" srcOrd="4" destOrd="0" presId="urn:microsoft.com/office/officeart/2005/8/layout/cycle7"/>
    <dgm:cxn modelId="{E68ED071-7D32-4DA0-B08D-953D078DB7BF}" type="presParOf" srcId="{4C2A4836-F629-4C29-B97E-D8C8948F7AA5}" destId="{F7B2AC07-081A-4F42-ABDD-22AD5F028937}" srcOrd="5" destOrd="0" presId="urn:microsoft.com/office/officeart/2005/8/layout/cycle7"/>
    <dgm:cxn modelId="{B416D978-F51E-4660-91FB-FB351F7A00B5}" type="presParOf" srcId="{F7B2AC07-081A-4F42-ABDD-22AD5F028937}" destId="{65AACCEC-6FDF-414E-8BBA-BB48467A927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B2106B-5F88-403C-90D7-185BEF2CAD23}" type="doc">
      <dgm:prSet loTypeId="urn:microsoft.com/office/officeart/2005/8/layout/hChevron3" loCatId="process" qsTypeId="urn:microsoft.com/office/officeart/2005/8/quickstyle/simple1" qsCatId="simple" csTypeId="urn:microsoft.com/office/officeart/2005/8/colors/accent1_2" csCatId="accent1" phldr="1"/>
      <dgm:spPr/>
    </dgm:pt>
    <dgm:pt modelId="{47E41374-3AD4-41F7-88CD-5051C5CCBC6A}">
      <dgm:prSet phldrT="[Text]"/>
      <dgm:spPr/>
      <dgm:t>
        <a:bodyPr/>
        <a:lstStyle/>
        <a:p>
          <a:r>
            <a:rPr lang="en-US" b="0" dirty="0" smtClean="0">
              <a:solidFill>
                <a:schemeClr val="bg1"/>
              </a:solidFill>
            </a:rPr>
            <a:t>Tariff Shock &amp; Psyche</a:t>
          </a:r>
          <a:endParaRPr lang="en-US" b="0" dirty="0">
            <a:solidFill>
              <a:schemeClr val="bg1"/>
            </a:solidFill>
          </a:endParaRPr>
        </a:p>
      </dgm:t>
    </dgm:pt>
    <dgm:pt modelId="{392027F9-7208-497C-B50E-7CEF2F9468C0}" type="parTrans" cxnId="{20997E7B-F16C-46D5-AD37-808B1E105AF6}">
      <dgm:prSet/>
      <dgm:spPr/>
      <dgm:t>
        <a:bodyPr/>
        <a:lstStyle/>
        <a:p>
          <a:endParaRPr lang="en-US"/>
        </a:p>
      </dgm:t>
    </dgm:pt>
    <dgm:pt modelId="{E08EBD2C-33F2-4520-9ACE-3FE5F530503F}" type="sibTrans" cxnId="{20997E7B-F16C-46D5-AD37-808B1E105AF6}">
      <dgm:prSet/>
      <dgm:spPr/>
      <dgm:t>
        <a:bodyPr/>
        <a:lstStyle/>
        <a:p>
          <a:endParaRPr lang="en-US"/>
        </a:p>
      </dgm:t>
    </dgm:pt>
    <dgm:pt modelId="{3D40A42B-B8EF-422D-9EBD-64B5FA6CC515}">
      <dgm:prSet phldrT="[Text]"/>
      <dgm:spPr/>
      <dgm:t>
        <a:bodyPr/>
        <a:lstStyle/>
        <a:p>
          <a:r>
            <a:rPr lang="en-US" b="1" dirty="0" smtClean="0">
              <a:solidFill>
                <a:schemeClr val="tx1"/>
              </a:solidFill>
            </a:rPr>
            <a:t>Disruption or Deal?</a:t>
          </a:r>
          <a:endParaRPr lang="en-US" b="1" dirty="0">
            <a:solidFill>
              <a:schemeClr val="tx1"/>
            </a:solidFill>
          </a:endParaRPr>
        </a:p>
      </dgm:t>
    </dgm:pt>
    <dgm:pt modelId="{AE5EBB2C-3B3A-4CCA-96CE-1075460839BA}" type="parTrans" cxnId="{96757426-D38F-4023-ACD0-221CD41B321B}">
      <dgm:prSet/>
      <dgm:spPr/>
      <dgm:t>
        <a:bodyPr/>
        <a:lstStyle/>
        <a:p>
          <a:endParaRPr lang="en-US"/>
        </a:p>
      </dgm:t>
    </dgm:pt>
    <dgm:pt modelId="{31029C0A-D135-4CA4-AAEB-983B3E77C3A5}" type="sibTrans" cxnId="{96757426-D38F-4023-ACD0-221CD41B321B}">
      <dgm:prSet/>
      <dgm:spPr/>
      <dgm:t>
        <a:bodyPr/>
        <a:lstStyle/>
        <a:p>
          <a:endParaRPr lang="en-US"/>
        </a:p>
      </dgm:t>
    </dgm:pt>
    <dgm:pt modelId="{78E56921-D0E6-453F-9CF1-57DC1B04E70C}">
      <dgm:prSet phldrT="[Text]"/>
      <dgm:spPr/>
      <dgm:t>
        <a:bodyPr/>
        <a:lstStyle/>
        <a:p>
          <a:r>
            <a:rPr lang="en-US" dirty="0" smtClean="0"/>
            <a:t>Beyond Trade</a:t>
          </a:r>
        </a:p>
      </dgm:t>
    </dgm:pt>
    <dgm:pt modelId="{DD0D1A88-E45C-4634-B952-8D380C226852}" type="parTrans" cxnId="{CE8016CD-8927-4AF4-B496-31DD10D509AF}">
      <dgm:prSet/>
      <dgm:spPr/>
      <dgm:t>
        <a:bodyPr/>
        <a:lstStyle/>
        <a:p>
          <a:endParaRPr lang="en-US"/>
        </a:p>
      </dgm:t>
    </dgm:pt>
    <dgm:pt modelId="{9DDC762A-A1E7-4DE5-9240-2D0BD2C0B7B3}" type="sibTrans" cxnId="{CE8016CD-8927-4AF4-B496-31DD10D509AF}">
      <dgm:prSet/>
      <dgm:spPr/>
      <dgm:t>
        <a:bodyPr/>
        <a:lstStyle/>
        <a:p>
          <a:endParaRPr lang="en-US"/>
        </a:p>
      </dgm:t>
    </dgm:pt>
    <dgm:pt modelId="{679A1D66-BE3D-4FF4-9C81-BB6FF895549D}">
      <dgm:prSet phldrT="[Text]"/>
      <dgm:spPr/>
      <dgm:t>
        <a:bodyPr/>
        <a:lstStyle/>
        <a:p>
          <a:r>
            <a:rPr lang="en-US" dirty="0" smtClean="0"/>
            <a:t>Market Outcomes</a:t>
          </a:r>
        </a:p>
      </dgm:t>
    </dgm:pt>
    <dgm:pt modelId="{51AD3C94-8EBB-4E46-94B4-E93A254644D0}" type="parTrans" cxnId="{D22B0D94-D011-478A-A497-61BB150470A9}">
      <dgm:prSet/>
      <dgm:spPr/>
      <dgm:t>
        <a:bodyPr/>
        <a:lstStyle/>
        <a:p>
          <a:endParaRPr lang="en-US"/>
        </a:p>
      </dgm:t>
    </dgm:pt>
    <dgm:pt modelId="{DAE75B37-F3A3-44DA-9C86-561340A3CCFD}" type="sibTrans" cxnId="{D22B0D94-D011-478A-A497-61BB150470A9}">
      <dgm:prSet/>
      <dgm:spPr/>
      <dgm:t>
        <a:bodyPr/>
        <a:lstStyle/>
        <a:p>
          <a:endParaRPr lang="en-US"/>
        </a:p>
      </dgm:t>
    </dgm:pt>
    <dgm:pt modelId="{5E64B0A6-4423-4DBA-88F9-909269198702}" type="pres">
      <dgm:prSet presAssocID="{ACB2106B-5F88-403C-90D7-185BEF2CAD23}" presName="Name0" presStyleCnt="0">
        <dgm:presLayoutVars>
          <dgm:dir/>
          <dgm:resizeHandles val="exact"/>
        </dgm:presLayoutVars>
      </dgm:prSet>
      <dgm:spPr/>
    </dgm:pt>
    <dgm:pt modelId="{5F71C765-3301-43A9-8DB6-55D199F79E99}" type="pres">
      <dgm:prSet presAssocID="{47E41374-3AD4-41F7-88CD-5051C5CCBC6A}" presName="parTxOnly" presStyleLbl="node1" presStyleIdx="0" presStyleCnt="4">
        <dgm:presLayoutVars>
          <dgm:bulletEnabled val="1"/>
        </dgm:presLayoutVars>
      </dgm:prSet>
      <dgm:spPr/>
      <dgm:t>
        <a:bodyPr/>
        <a:lstStyle/>
        <a:p>
          <a:endParaRPr lang="en-US"/>
        </a:p>
      </dgm:t>
    </dgm:pt>
    <dgm:pt modelId="{65717735-3CBF-4A82-B110-C90DAAF80DE9}" type="pres">
      <dgm:prSet presAssocID="{E08EBD2C-33F2-4520-9ACE-3FE5F530503F}" presName="parSpace" presStyleCnt="0"/>
      <dgm:spPr/>
    </dgm:pt>
    <dgm:pt modelId="{11AD129A-4218-4563-B02D-11FE0A99BC75}" type="pres">
      <dgm:prSet presAssocID="{3D40A42B-B8EF-422D-9EBD-64B5FA6CC515}" presName="parTxOnly" presStyleLbl="node1" presStyleIdx="1" presStyleCnt="4">
        <dgm:presLayoutVars>
          <dgm:bulletEnabled val="1"/>
        </dgm:presLayoutVars>
      </dgm:prSet>
      <dgm:spPr/>
      <dgm:t>
        <a:bodyPr/>
        <a:lstStyle/>
        <a:p>
          <a:endParaRPr lang="en-US"/>
        </a:p>
      </dgm:t>
    </dgm:pt>
    <dgm:pt modelId="{D7D94737-78E4-4F8B-9B4A-074CA8E43D16}" type="pres">
      <dgm:prSet presAssocID="{31029C0A-D135-4CA4-AAEB-983B3E77C3A5}" presName="parSpace" presStyleCnt="0"/>
      <dgm:spPr/>
    </dgm:pt>
    <dgm:pt modelId="{0B98CBCD-1BEE-4445-91EE-50DF69A217B6}" type="pres">
      <dgm:prSet presAssocID="{78E56921-D0E6-453F-9CF1-57DC1B04E70C}" presName="parTxOnly" presStyleLbl="node1" presStyleIdx="2" presStyleCnt="4">
        <dgm:presLayoutVars>
          <dgm:bulletEnabled val="1"/>
        </dgm:presLayoutVars>
      </dgm:prSet>
      <dgm:spPr/>
      <dgm:t>
        <a:bodyPr/>
        <a:lstStyle/>
        <a:p>
          <a:endParaRPr lang="en-US"/>
        </a:p>
      </dgm:t>
    </dgm:pt>
    <dgm:pt modelId="{95939E98-673D-49E5-AD5F-59FB3746F84C}" type="pres">
      <dgm:prSet presAssocID="{9DDC762A-A1E7-4DE5-9240-2D0BD2C0B7B3}" presName="parSpace" presStyleCnt="0"/>
      <dgm:spPr/>
    </dgm:pt>
    <dgm:pt modelId="{BD6C0443-2C8C-4F82-BBF9-6D352BBA2AA1}" type="pres">
      <dgm:prSet presAssocID="{679A1D66-BE3D-4FF4-9C81-BB6FF895549D}" presName="parTxOnly" presStyleLbl="node1" presStyleIdx="3" presStyleCnt="4">
        <dgm:presLayoutVars>
          <dgm:bulletEnabled val="1"/>
        </dgm:presLayoutVars>
      </dgm:prSet>
      <dgm:spPr/>
      <dgm:t>
        <a:bodyPr/>
        <a:lstStyle/>
        <a:p>
          <a:endParaRPr lang="en-US"/>
        </a:p>
      </dgm:t>
    </dgm:pt>
  </dgm:ptLst>
  <dgm:cxnLst>
    <dgm:cxn modelId="{0B2CE9DE-1B00-495B-9207-03FC8941F8B6}" type="presOf" srcId="{ACB2106B-5F88-403C-90D7-185BEF2CAD23}" destId="{5E64B0A6-4423-4DBA-88F9-909269198702}" srcOrd="0" destOrd="0" presId="urn:microsoft.com/office/officeart/2005/8/layout/hChevron3"/>
    <dgm:cxn modelId="{4BC9834D-9B58-4A2A-A7E9-F6B63575685A}" type="presOf" srcId="{3D40A42B-B8EF-422D-9EBD-64B5FA6CC515}" destId="{11AD129A-4218-4563-B02D-11FE0A99BC75}" srcOrd="0" destOrd="0" presId="urn:microsoft.com/office/officeart/2005/8/layout/hChevron3"/>
    <dgm:cxn modelId="{CDACBF2D-83A2-42D6-9852-C2BA4F0319FB}" type="presOf" srcId="{78E56921-D0E6-453F-9CF1-57DC1B04E70C}" destId="{0B98CBCD-1BEE-4445-91EE-50DF69A217B6}" srcOrd="0" destOrd="0" presId="urn:microsoft.com/office/officeart/2005/8/layout/hChevron3"/>
    <dgm:cxn modelId="{9076EB19-8122-405C-92B8-985E912CD466}" type="presOf" srcId="{47E41374-3AD4-41F7-88CD-5051C5CCBC6A}" destId="{5F71C765-3301-43A9-8DB6-55D199F79E99}" srcOrd="0" destOrd="0" presId="urn:microsoft.com/office/officeart/2005/8/layout/hChevron3"/>
    <dgm:cxn modelId="{20997E7B-F16C-46D5-AD37-808B1E105AF6}" srcId="{ACB2106B-5F88-403C-90D7-185BEF2CAD23}" destId="{47E41374-3AD4-41F7-88CD-5051C5CCBC6A}" srcOrd="0" destOrd="0" parTransId="{392027F9-7208-497C-B50E-7CEF2F9468C0}" sibTransId="{E08EBD2C-33F2-4520-9ACE-3FE5F530503F}"/>
    <dgm:cxn modelId="{96757426-D38F-4023-ACD0-221CD41B321B}" srcId="{ACB2106B-5F88-403C-90D7-185BEF2CAD23}" destId="{3D40A42B-B8EF-422D-9EBD-64B5FA6CC515}" srcOrd="1" destOrd="0" parTransId="{AE5EBB2C-3B3A-4CCA-96CE-1075460839BA}" sibTransId="{31029C0A-D135-4CA4-AAEB-983B3E77C3A5}"/>
    <dgm:cxn modelId="{CE8016CD-8927-4AF4-B496-31DD10D509AF}" srcId="{ACB2106B-5F88-403C-90D7-185BEF2CAD23}" destId="{78E56921-D0E6-453F-9CF1-57DC1B04E70C}" srcOrd="2" destOrd="0" parTransId="{DD0D1A88-E45C-4634-B952-8D380C226852}" sibTransId="{9DDC762A-A1E7-4DE5-9240-2D0BD2C0B7B3}"/>
    <dgm:cxn modelId="{D22B0D94-D011-478A-A497-61BB150470A9}" srcId="{ACB2106B-5F88-403C-90D7-185BEF2CAD23}" destId="{679A1D66-BE3D-4FF4-9C81-BB6FF895549D}" srcOrd="3" destOrd="0" parTransId="{51AD3C94-8EBB-4E46-94B4-E93A254644D0}" sibTransId="{DAE75B37-F3A3-44DA-9C86-561340A3CCFD}"/>
    <dgm:cxn modelId="{90D07719-5242-428F-8E6A-0149959651AB}" type="presOf" srcId="{679A1D66-BE3D-4FF4-9C81-BB6FF895549D}" destId="{BD6C0443-2C8C-4F82-BBF9-6D352BBA2AA1}" srcOrd="0" destOrd="0" presId="urn:microsoft.com/office/officeart/2005/8/layout/hChevron3"/>
    <dgm:cxn modelId="{B89B87B3-AA2D-46B5-8910-22BBD5EE5635}" type="presParOf" srcId="{5E64B0A6-4423-4DBA-88F9-909269198702}" destId="{5F71C765-3301-43A9-8DB6-55D199F79E99}" srcOrd="0" destOrd="0" presId="urn:microsoft.com/office/officeart/2005/8/layout/hChevron3"/>
    <dgm:cxn modelId="{1E78D853-05C4-4F68-8966-625606CA8945}" type="presParOf" srcId="{5E64B0A6-4423-4DBA-88F9-909269198702}" destId="{65717735-3CBF-4A82-B110-C90DAAF80DE9}" srcOrd="1" destOrd="0" presId="urn:microsoft.com/office/officeart/2005/8/layout/hChevron3"/>
    <dgm:cxn modelId="{14828187-6FBE-43A2-B2AD-60105C3B079B}" type="presParOf" srcId="{5E64B0A6-4423-4DBA-88F9-909269198702}" destId="{11AD129A-4218-4563-B02D-11FE0A99BC75}" srcOrd="2" destOrd="0" presId="urn:microsoft.com/office/officeart/2005/8/layout/hChevron3"/>
    <dgm:cxn modelId="{A8EDAC5D-2832-4506-BD23-4A8998E06B84}" type="presParOf" srcId="{5E64B0A6-4423-4DBA-88F9-909269198702}" destId="{D7D94737-78E4-4F8B-9B4A-074CA8E43D16}" srcOrd="3" destOrd="0" presId="urn:microsoft.com/office/officeart/2005/8/layout/hChevron3"/>
    <dgm:cxn modelId="{4C31C93F-97A9-4668-B04B-AADD2517FB91}" type="presParOf" srcId="{5E64B0A6-4423-4DBA-88F9-909269198702}" destId="{0B98CBCD-1BEE-4445-91EE-50DF69A217B6}" srcOrd="4" destOrd="0" presId="urn:microsoft.com/office/officeart/2005/8/layout/hChevron3"/>
    <dgm:cxn modelId="{F6CC1FE8-B99D-427B-896D-78B1318803C6}" type="presParOf" srcId="{5E64B0A6-4423-4DBA-88F9-909269198702}" destId="{95939E98-673D-49E5-AD5F-59FB3746F84C}" srcOrd="5" destOrd="0" presId="urn:microsoft.com/office/officeart/2005/8/layout/hChevron3"/>
    <dgm:cxn modelId="{C971D27C-F8C5-4157-A74A-918E654F6793}" type="presParOf" srcId="{5E64B0A6-4423-4DBA-88F9-909269198702}" destId="{BD6C0443-2C8C-4F82-BBF9-6D352BBA2AA1}"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0" kern="1200" dirty="0" smtClean="0">
              <a:solidFill>
                <a:schemeClr val="bg1"/>
              </a:solidFill>
            </a:rPr>
            <a:t>Tariff Shock &amp; Psyche</a:t>
          </a:r>
          <a:endParaRPr lang="en-US" sz="13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Disruption or Deal?</a:t>
          </a:r>
          <a:endParaRPr lang="en-US" sz="1300" kern="1200" dirty="0"/>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B696B-2661-4801-A97D-9A35E4901B39}">
      <dsp:nvSpPr>
        <dsp:cNvPr id="0" name=""/>
        <dsp:cNvSpPr/>
      </dsp:nvSpPr>
      <dsp:spPr>
        <a:xfrm>
          <a:off x="2514406" y="181351"/>
          <a:ext cx="2049543" cy="1024771"/>
        </a:xfrm>
        <a:prstGeom prst="roundRect">
          <a:avLst>
            <a:gd name="adj" fmla="val 10000"/>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Fiscal Revenues</a:t>
          </a:r>
        </a:p>
      </dsp:txBody>
      <dsp:txXfrm>
        <a:off x="2544421" y="211366"/>
        <a:ext cx="1989513" cy="964741"/>
      </dsp:txXfrm>
    </dsp:sp>
    <dsp:sp modelId="{F8769DFD-0D42-4A5C-AD9B-954E35D45817}">
      <dsp:nvSpPr>
        <dsp:cNvPr id="0" name=""/>
        <dsp:cNvSpPr/>
      </dsp:nvSpPr>
      <dsp:spPr>
        <a:xfrm rot="2889573">
          <a:off x="3676594" y="1908823"/>
          <a:ext cx="2183794" cy="31575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771319" y="1971973"/>
        <a:ext cx="1994344" cy="189451"/>
      </dsp:txXfrm>
    </dsp:sp>
    <dsp:sp modelId="{429A4359-94CE-432C-8FC6-AF909E52ABB2}">
      <dsp:nvSpPr>
        <dsp:cNvPr id="0" name=""/>
        <dsp:cNvSpPr/>
      </dsp:nvSpPr>
      <dsp:spPr>
        <a:xfrm>
          <a:off x="4973034" y="2927273"/>
          <a:ext cx="2049543" cy="1024771"/>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Geo-political Leverage</a:t>
          </a:r>
        </a:p>
      </dsp:txBody>
      <dsp:txXfrm>
        <a:off x="5003049" y="2957288"/>
        <a:ext cx="1989513" cy="964741"/>
      </dsp:txXfrm>
    </dsp:sp>
    <dsp:sp modelId="{11E10166-CFEF-4B43-B54E-7DD72C18CCD5}">
      <dsp:nvSpPr>
        <dsp:cNvPr id="0" name=""/>
        <dsp:cNvSpPr/>
      </dsp:nvSpPr>
      <dsp:spPr>
        <a:xfrm rot="32545">
          <a:off x="2190974" y="3247079"/>
          <a:ext cx="2753382" cy="33914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292718" y="3314908"/>
        <a:ext cx="2549894" cy="203489"/>
      </dsp:txXfrm>
    </dsp:sp>
    <dsp:sp modelId="{A5A6C55D-2CB5-415E-BD7C-2AFD3EFDF07D}">
      <dsp:nvSpPr>
        <dsp:cNvPr id="0" name=""/>
        <dsp:cNvSpPr/>
      </dsp:nvSpPr>
      <dsp:spPr>
        <a:xfrm>
          <a:off x="112753" y="2789332"/>
          <a:ext cx="2049543" cy="1208626"/>
        </a:xfrm>
        <a:prstGeom prst="roundRect">
          <a:avLst>
            <a:gd name="adj" fmla="val 10000"/>
          </a:avLst>
        </a:prstGeom>
        <a:solidFill>
          <a:srgbClr val="0070C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Trade-Industrial Rebalancing</a:t>
          </a:r>
        </a:p>
      </dsp:txBody>
      <dsp:txXfrm>
        <a:off x="148152" y="2824731"/>
        <a:ext cx="1978745" cy="1137828"/>
      </dsp:txXfrm>
    </dsp:sp>
    <dsp:sp modelId="{F7B2AC07-081A-4F42-ABDD-22AD5F028937}">
      <dsp:nvSpPr>
        <dsp:cNvPr id="0" name=""/>
        <dsp:cNvSpPr/>
      </dsp:nvSpPr>
      <dsp:spPr>
        <a:xfrm rot="18699246">
          <a:off x="1405882" y="1875072"/>
          <a:ext cx="1993022" cy="29550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494533" y="1934173"/>
        <a:ext cx="1815720" cy="1773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Disruption or Deal?</a:t>
          </a:r>
          <a:endParaRPr lang="en-US" sz="1200" b="1" kern="1200" dirty="0">
            <a:solidFill>
              <a:schemeClr val="tx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Market Outcomes</a:t>
          </a:r>
        </a:p>
      </dsp:txBody>
      <dsp:txXfrm>
        <a:off x="3758628" y="1248592"/>
        <a:ext cx="867044" cy="57802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0CE012-578B-40EB-84A7-78C04F121535}">
      <dsp:nvSpPr>
        <dsp:cNvPr id="0" name=""/>
        <dsp:cNvSpPr/>
      </dsp:nvSpPr>
      <dsp:spPr>
        <a:xfrm>
          <a:off x="3866555" y="2177310"/>
          <a:ext cx="351289" cy="91440"/>
        </a:xfrm>
        <a:custGeom>
          <a:avLst/>
          <a:gdLst/>
          <a:ahLst/>
          <a:cxnLst/>
          <a:rect l="0" t="0" r="0" b="0"/>
          <a:pathLst>
            <a:path>
              <a:moveTo>
                <a:pt x="0" y="45720"/>
              </a:moveTo>
              <a:lnTo>
                <a:pt x="351289" y="45720"/>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F91D52-1FCD-492E-835C-9C6CD14F572A}">
      <dsp:nvSpPr>
        <dsp:cNvPr id="0" name=""/>
        <dsp:cNvSpPr/>
      </dsp:nvSpPr>
      <dsp:spPr>
        <a:xfrm>
          <a:off x="1758818" y="1822703"/>
          <a:ext cx="351289" cy="400326"/>
        </a:xfrm>
        <a:custGeom>
          <a:avLst/>
          <a:gdLst/>
          <a:ahLst/>
          <a:cxnLst/>
          <a:rect l="0" t="0" r="0" b="0"/>
          <a:pathLst>
            <a:path>
              <a:moveTo>
                <a:pt x="0" y="0"/>
              </a:moveTo>
              <a:lnTo>
                <a:pt x="175644" y="0"/>
              </a:lnTo>
              <a:lnTo>
                <a:pt x="175644" y="400326"/>
              </a:lnTo>
              <a:lnTo>
                <a:pt x="351289" y="400326"/>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DAA67C-51A2-48EB-9FFC-15A8AA9984AA}">
      <dsp:nvSpPr>
        <dsp:cNvPr id="0" name=""/>
        <dsp:cNvSpPr/>
      </dsp:nvSpPr>
      <dsp:spPr>
        <a:xfrm>
          <a:off x="3866555" y="1399347"/>
          <a:ext cx="351289" cy="91440"/>
        </a:xfrm>
        <a:custGeom>
          <a:avLst/>
          <a:gdLst/>
          <a:ahLst/>
          <a:cxnLst/>
          <a:rect l="0" t="0" r="0" b="0"/>
          <a:pathLst>
            <a:path>
              <a:moveTo>
                <a:pt x="0" y="45720"/>
              </a:moveTo>
              <a:lnTo>
                <a:pt x="351289" y="45720"/>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EF1689-2AC8-49F2-A22E-0EF01EF91BD8}">
      <dsp:nvSpPr>
        <dsp:cNvPr id="0" name=""/>
        <dsp:cNvSpPr/>
      </dsp:nvSpPr>
      <dsp:spPr>
        <a:xfrm>
          <a:off x="1758818" y="1445067"/>
          <a:ext cx="351289" cy="377636"/>
        </a:xfrm>
        <a:custGeom>
          <a:avLst/>
          <a:gdLst/>
          <a:ahLst/>
          <a:cxnLst/>
          <a:rect l="0" t="0" r="0" b="0"/>
          <a:pathLst>
            <a:path>
              <a:moveTo>
                <a:pt x="0" y="377636"/>
              </a:moveTo>
              <a:lnTo>
                <a:pt x="175644" y="377636"/>
              </a:lnTo>
              <a:lnTo>
                <a:pt x="175644" y="0"/>
              </a:lnTo>
              <a:lnTo>
                <a:pt x="351289" y="0"/>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AD48AB-EDC8-41F1-870A-DD127DDEE7D1}">
      <dsp:nvSpPr>
        <dsp:cNvPr id="0" name=""/>
        <dsp:cNvSpPr/>
      </dsp:nvSpPr>
      <dsp:spPr>
        <a:xfrm>
          <a:off x="2371" y="1488611"/>
          <a:ext cx="1756447" cy="668183"/>
        </a:xfrm>
        <a:prstGeom prst="rect">
          <a:avLst/>
        </a:prstGeom>
        <a:solidFill>
          <a:srgbClr val="7030A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a:t>ASEAN Risk Determination</a:t>
          </a:r>
        </a:p>
      </dsp:txBody>
      <dsp:txXfrm>
        <a:off x="2371" y="1488611"/>
        <a:ext cx="1756447" cy="668183"/>
      </dsp:txXfrm>
    </dsp:sp>
    <dsp:sp modelId="{3DCBEE2C-8F5D-44EA-8528-3106A3795A20}">
      <dsp:nvSpPr>
        <dsp:cNvPr id="0" name=""/>
        <dsp:cNvSpPr/>
      </dsp:nvSpPr>
      <dsp:spPr>
        <a:xfrm>
          <a:off x="2110108" y="1154518"/>
          <a:ext cx="1756447" cy="581097"/>
        </a:xfrm>
        <a:prstGeom prst="rect">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a:t>Enabler of China</a:t>
          </a:r>
        </a:p>
      </dsp:txBody>
      <dsp:txXfrm>
        <a:off x="2110108" y="1154518"/>
        <a:ext cx="1756447" cy="581097"/>
      </dsp:txXfrm>
    </dsp:sp>
    <dsp:sp modelId="{82DF6A41-A472-45A7-A693-57D99115BD76}">
      <dsp:nvSpPr>
        <dsp:cNvPr id="0" name=""/>
        <dsp:cNvSpPr/>
      </dsp:nvSpPr>
      <dsp:spPr>
        <a:xfrm>
          <a:off x="4217845" y="1177209"/>
          <a:ext cx="1756447" cy="535716"/>
        </a:xfrm>
        <a:prstGeom prst="rect">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a:solidFill>
                <a:srgbClr val="C00000"/>
              </a:solidFill>
            </a:rPr>
            <a:t>Trade Risks Escalate</a:t>
          </a:r>
        </a:p>
      </dsp:txBody>
      <dsp:txXfrm>
        <a:off x="4217845" y="1177209"/>
        <a:ext cx="1756447" cy="535716"/>
      </dsp:txXfrm>
    </dsp:sp>
    <dsp:sp modelId="{5833FBB7-0CB6-4FBD-9CEE-90C1A37F0404}">
      <dsp:nvSpPr>
        <dsp:cNvPr id="0" name=""/>
        <dsp:cNvSpPr/>
      </dsp:nvSpPr>
      <dsp:spPr>
        <a:xfrm>
          <a:off x="2110108" y="1955171"/>
          <a:ext cx="1756447" cy="535716"/>
        </a:xfrm>
        <a:prstGeom prst="rect">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a:t>Substitute for China</a:t>
          </a:r>
        </a:p>
      </dsp:txBody>
      <dsp:txXfrm>
        <a:off x="2110108" y="1955171"/>
        <a:ext cx="1756447" cy="535716"/>
      </dsp:txXfrm>
    </dsp:sp>
    <dsp:sp modelId="{217E5EDD-358E-4554-8F7E-EC83BC41E85E}">
      <dsp:nvSpPr>
        <dsp:cNvPr id="0" name=""/>
        <dsp:cNvSpPr/>
      </dsp:nvSpPr>
      <dsp:spPr>
        <a:xfrm>
          <a:off x="4217845" y="1955171"/>
          <a:ext cx="1756447" cy="535716"/>
        </a:xfrm>
        <a:prstGeom prst="rect">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a:solidFill>
                <a:srgbClr val="00B050"/>
              </a:solidFill>
            </a:rPr>
            <a:t>Trade Risks Subside</a:t>
          </a:r>
        </a:p>
      </dsp:txBody>
      <dsp:txXfrm>
        <a:off x="4217845" y="1955171"/>
        <a:ext cx="1756447" cy="53571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Disruption or Deal?</a:t>
          </a:r>
          <a:endParaRPr lang="en-US" sz="1200" b="1" kern="1200" dirty="0">
            <a:solidFill>
              <a:schemeClr val="tx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Market Outcomes</a:t>
          </a:r>
        </a:p>
      </dsp:txBody>
      <dsp:txXfrm>
        <a:off x="3758628" y="1248592"/>
        <a:ext cx="867044" cy="57802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91D52-1FCD-492E-835C-9C6CD14F572A}">
      <dsp:nvSpPr>
        <dsp:cNvPr id="0" name=""/>
        <dsp:cNvSpPr/>
      </dsp:nvSpPr>
      <dsp:spPr>
        <a:xfrm>
          <a:off x="1586995" y="1119171"/>
          <a:ext cx="317058" cy="361316"/>
        </a:xfrm>
        <a:custGeom>
          <a:avLst/>
          <a:gdLst/>
          <a:ahLst/>
          <a:cxnLst/>
          <a:rect l="0" t="0" r="0" b="0"/>
          <a:pathLst>
            <a:path>
              <a:moveTo>
                <a:pt x="0" y="0"/>
              </a:moveTo>
              <a:lnTo>
                <a:pt x="158529" y="0"/>
              </a:lnTo>
              <a:lnTo>
                <a:pt x="158529" y="361316"/>
              </a:lnTo>
              <a:lnTo>
                <a:pt x="317058" y="361316"/>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EF1689-2AC8-49F2-A22E-0EF01EF91BD8}">
      <dsp:nvSpPr>
        <dsp:cNvPr id="0" name=""/>
        <dsp:cNvSpPr/>
      </dsp:nvSpPr>
      <dsp:spPr>
        <a:xfrm>
          <a:off x="1586995" y="778333"/>
          <a:ext cx="317058" cy="340837"/>
        </a:xfrm>
        <a:custGeom>
          <a:avLst/>
          <a:gdLst/>
          <a:ahLst/>
          <a:cxnLst/>
          <a:rect l="0" t="0" r="0" b="0"/>
          <a:pathLst>
            <a:path>
              <a:moveTo>
                <a:pt x="0" y="340837"/>
              </a:moveTo>
              <a:lnTo>
                <a:pt x="158529" y="340837"/>
              </a:lnTo>
              <a:lnTo>
                <a:pt x="158529" y="0"/>
              </a:lnTo>
              <a:lnTo>
                <a:pt x="317058" y="0"/>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AD48AB-EDC8-41F1-870A-DD127DDEE7D1}">
      <dsp:nvSpPr>
        <dsp:cNvPr id="0" name=""/>
        <dsp:cNvSpPr/>
      </dsp:nvSpPr>
      <dsp:spPr>
        <a:xfrm>
          <a:off x="1704" y="817635"/>
          <a:ext cx="1585290" cy="603072"/>
        </a:xfrm>
        <a:prstGeom prst="rect">
          <a:avLst/>
        </a:prstGeom>
        <a:solidFill>
          <a:srgbClr val="7030A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a:t>ASEAN Risk Determination</a:t>
          </a:r>
        </a:p>
      </dsp:txBody>
      <dsp:txXfrm>
        <a:off x="1704" y="817635"/>
        <a:ext cx="1585290" cy="603072"/>
      </dsp:txXfrm>
    </dsp:sp>
    <dsp:sp modelId="{3DCBEE2C-8F5D-44EA-8528-3106A3795A20}">
      <dsp:nvSpPr>
        <dsp:cNvPr id="0" name=""/>
        <dsp:cNvSpPr/>
      </dsp:nvSpPr>
      <dsp:spPr>
        <a:xfrm>
          <a:off x="1904053" y="516097"/>
          <a:ext cx="1585290" cy="524472"/>
        </a:xfrm>
        <a:prstGeom prst="rect">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a:t>Enabler of China</a:t>
          </a:r>
        </a:p>
      </dsp:txBody>
      <dsp:txXfrm>
        <a:off x="1904053" y="516097"/>
        <a:ext cx="1585290" cy="524472"/>
      </dsp:txXfrm>
    </dsp:sp>
    <dsp:sp modelId="{5833FBB7-0CB6-4FBD-9CEE-90C1A37F0404}">
      <dsp:nvSpPr>
        <dsp:cNvPr id="0" name=""/>
        <dsp:cNvSpPr/>
      </dsp:nvSpPr>
      <dsp:spPr>
        <a:xfrm>
          <a:off x="1904053" y="1238731"/>
          <a:ext cx="1585290" cy="483513"/>
        </a:xfrm>
        <a:prstGeom prst="rect">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a:t>Substitute for China</a:t>
          </a:r>
        </a:p>
      </dsp:txBody>
      <dsp:txXfrm>
        <a:off x="1904053" y="1238731"/>
        <a:ext cx="1585290" cy="48351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0" kern="1200" dirty="0" smtClean="0">
              <a:solidFill>
                <a:schemeClr val="bg1"/>
              </a:solidFill>
            </a:rPr>
            <a:t>Tariff Shock &amp; Psyche</a:t>
          </a:r>
          <a:endParaRPr lang="en-US" sz="13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b="0" kern="1200" dirty="0" smtClean="0">
              <a:solidFill>
                <a:schemeClr val="bg1"/>
              </a:solidFill>
            </a:rPr>
            <a:t>Disruption or Deal?</a:t>
          </a:r>
          <a:endParaRPr lang="en-US" sz="13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0" kern="1200" dirty="0" smtClean="0">
              <a:solidFill>
                <a:schemeClr val="bg1"/>
              </a:solidFill>
            </a:rPr>
            <a:t>Tariff Shock &amp; Psyche</a:t>
          </a:r>
          <a:endParaRPr lang="en-US" sz="13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b="0" kern="1200" dirty="0" smtClean="0">
              <a:solidFill>
                <a:schemeClr val="bg1"/>
              </a:solidFill>
            </a:rPr>
            <a:t>Disruption or Deal?</a:t>
          </a:r>
          <a:endParaRPr lang="en-US" sz="13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Tariff Shock &amp; Psyche</a:t>
          </a:r>
          <a:endParaRPr lang="en-US" sz="1300" b="1" kern="1200" dirty="0">
            <a:solidFill>
              <a:schemeClr val="tx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Disruption or Deal?</a:t>
          </a:r>
          <a:endParaRPr lang="en-US" sz="1300" kern="1200" dirty="0"/>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Disruption or Deal?</a:t>
          </a:r>
          <a:endParaRPr lang="en-US" sz="1200" b="0" kern="1200" dirty="0">
            <a:solidFill>
              <a:schemeClr val="bg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Market Outcomes</a:t>
          </a:r>
        </a:p>
      </dsp:txBody>
      <dsp:txXfrm>
        <a:off x="3758628" y="1248592"/>
        <a:ext cx="867044" cy="5780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Tariff Shock &amp; Psyche</a:t>
          </a:r>
          <a:endParaRPr lang="en-US" sz="1300" b="1" kern="1200" dirty="0">
            <a:solidFill>
              <a:schemeClr val="tx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Disruption or Deal?</a:t>
          </a:r>
          <a:endParaRPr lang="en-US" sz="1300" kern="1200" dirty="0"/>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5AFBC-333C-40F2-BEAE-3D16A37A91CC}">
      <dsp:nvSpPr>
        <dsp:cNvPr id="0" name=""/>
        <dsp:cNvSpPr/>
      </dsp:nvSpPr>
      <dsp:spPr>
        <a:xfrm>
          <a:off x="2711361" y="1147304"/>
          <a:ext cx="2858197" cy="2858197"/>
        </a:xfrm>
        <a:prstGeom prst="ellipse">
          <a:avLst/>
        </a:prstGeom>
        <a:solidFill>
          <a:srgbClr val="FF9900">
            <a:alpha val="50000"/>
          </a:srgb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a:t>Reciprocal</a:t>
          </a:r>
        </a:p>
      </dsp:txBody>
      <dsp:txXfrm>
        <a:off x="3129934" y="1565877"/>
        <a:ext cx="2021051" cy="2021051"/>
      </dsp:txXfrm>
    </dsp:sp>
    <dsp:sp modelId="{878DE40A-E1CE-4DDD-A84A-D59D73522F8C}">
      <dsp:nvSpPr>
        <dsp:cNvPr id="0" name=""/>
        <dsp:cNvSpPr/>
      </dsp:nvSpPr>
      <dsp:spPr>
        <a:xfrm>
          <a:off x="3202414" y="510"/>
          <a:ext cx="1876091" cy="1429098"/>
        </a:xfrm>
        <a:prstGeom prst="ellipse">
          <a:avLst/>
        </a:prstGeom>
        <a:solidFill>
          <a:srgbClr val="92D050">
            <a:alpha val="50000"/>
          </a:srgb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a:t>Tariff Imbalance</a:t>
          </a:r>
        </a:p>
      </dsp:txBody>
      <dsp:txXfrm>
        <a:off x="3477161" y="209797"/>
        <a:ext cx="1326597" cy="1010524"/>
      </dsp:txXfrm>
    </dsp:sp>
    <dsp:sp modelId="{795369F5-CC40-4744-BC2F-00EEA21ABB4F}">
      <dsp:nvSpPr>
        <dsp:cNvPr id="0" name=""/>
        <dsp:cNvSpPr/>
      </dsp:nvSpPr>
      <dsp:spPr>
        <a:xfrm>
          <a:off x="5287254" y="1861853"/>
          <a:ext cx="1429098" cy="1429098"/>
        </a:xfrm>
        <a:prstGeom prst="ellipse">
          <a:avLst/>
        </a:prstGeom>
        <a:solidFill>
          <a:schemeClr val="tx2">
            <a:lumMod val="20000"/>
            <a:lumOff val="80000"/>
            <a:alpha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a:t>VAT</a:t>
          </a:r>
        </a:p>
      </dsp:txBody>
      <dsp:txXfrm>
        <a:off x="5496541" y="2071140"/>
        <a:ext cx="1010524" cy="1010524"/>
      </dsp:txXfrm>
    </dsp:sp>
    <dsp:sp modelId="{EBDD61E6-F42C-440A-9111-CEF6DF1BF6A7}">
      <dsp:nvSpPr>
        <dsp:cNvPr id="0" name=""/>
        <dsp:cNvSpPr/>
      </dsp:nvSpPr>
      <dsp:spPr>
        <a:xfrm>
          <a:off x="3425910" y="3723197"/>
          <a:ext cx="1429098" cy="1429098"/>
        </a:xfrm>
        <a:prstGeom prst="ellipse">
          <a:avLst/>
        </a:prstGeom>
        <a:solidFill>
          <a:schemeClr val="accent4">
            <a:lumMod val="75000"/>
            <a:alpha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a:t>FX Polices</a:t>
          </a:r>
        </a:p>
      </dsp:txBody>
      <dsp:txXfrm>
        <a:off x="3635197" y="3932484"/>
        <a:ext cx="1010524" cy="1010524"/>
      </dsp:txXfrm>
    </dsp:sp>
    <dsp:sp modelId="{D374B87B-AE63-4112-83A8-92CA526BD250}">
      <dsp:nvSpPr>
        <dsp:cNvPr id="0" name=""/>
        <dsp:cNvSpPr/>
      </dsp:nvSpPr>
      <dsp:spPr>
        <a:xfrm>
          <a:off x="1564567" y="1861853"/>
          <a:ext cx="1429098" cy="1429098"/>
        </a:xfrm>
        <a:prstGeom prst="ellipse">
          <a:avLst/>
        </a:prstGeom>
        <a:solidFill>
          <a:schemeClr val="accent1">
            <a:alpha val="50000"/>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a:t>Non-Tariff Barriers</a:t>
          </a:r>
        </a:p>
      </dsp:txBody>
      <dsp:txXfrm>
        <a:off x="1773854" y="2071140"/>
        <a:ext cx="1010524" cy="10105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Tariff Shock &amp; Psyche</a:t>
          </a:r>
          <a:endParaRPr lang="en-US" sz="1300" b="1" kern="1200" dirty="0">
            <a:solidFill>
              <a:schemeClr val="tx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Disruption or Deal?</a:t>
          </a:r>
          <a:endParaRPr lang="en-US" sz="1300" kern="1200" dirty="0"/>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47B7D5-F87C-41C0-BBA1-2F0DE64B74A5}">
      <dsp:nvSpPr>
        <dsp:cNvPr id="0" name=""/>
        <dsp:cNvSpPr/>
      </dsp:nvSpPr>
      <dsp:spPr>
        <a:xfrm>
          <a:off x="3021693" y="3259174"/>
          <a:ext cx="3096987" cy="2258519"/>
        </a:xfrm>
        <a:prstGeom prst="ellipse">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n-US" sz="3900" kern="1200"/>
            <a:t>Non-Tariff Barriers</a:t>
          </a:r>
        </a:p>
      </dsp:txBody>
      <dsp:txXfrm>
        <a:off x="3475236" y="3589926"/>
        <a:ext cx="2189901" cy="1597015"/>
      </dsp:txXfrm>
    </dsp:sp>
    <dsp:sp modelId="{3E36D59D-4B15-4D3C-B5D7-4892A3369ACD}">
      <dsp:nvSpPr>
        <dsp:cNvPr id="0" name=""/>
        <dsp:cNvSpPr/>
      </dsp:nvSpPr>
      <dsp:spPr>
        <a:xfrm rot="10730976">
          <a:off x="1635095" y="4274375"/>
          <a:ext cx="1354600" cy="339674"/>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2658F9-B94B-4E49-A86F-560BBD095F42}">
      <dsp:nvSpPr>
        <dsp:cNvPr id="0" name=""/>
        <dsp:cNvSpPr/>
      </dsp:nvSpPr>
      <dsp:spPr>
        <a:xfrm>
          <a:off x="579740" y="4042030"/>
          <a:ext cx="1334512" cy="82627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Imports Policies</a:t>
          </a:r>
        </a:p>
      </dsp:txBody>
      <dsp:txXfrm>
        <a:off x="603941" y="4066231"/>
        <a:ext cx="1286110" cy="777872"/>
      </dsp:txXfrm>
    </dsp:sp>
    <dsp:sp modelId="{1D073937-0936-4F35-9028-0653881EC789}">
      <dsp:nvSpPr>
        <dsp:cNvPr id="0" name=""/>
        <dsp:cNvSpPr/>
      </dsp:nvSpPr>
      <dsp:spPr>
        <a:xfrm rot="11658437">
          <a:off x="1261211" y="3617951"/>
          <a:ext cx="1774720"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FC516D-63BB-40D4-B434-8517A171BA5B}">
      <dsp:nvSpPr>
        <dsp:cNvPr id="0" name=""/>
        <dsp:cNvSpPr/>
      </dsp:nvSpPr>
      <dsp:spPr>
        <a:xfrm>
          <a:off x="608247" y="3171164"/>
          <a:ext cx="1360972" cy="760788"/>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Sanitary/Phyto-sanitary Measures</a:t>
          </a:r>
        </a:p>
      </dsp:txBody>
      <dsp:txXfrm>
        <a:off x="630530" y="3193447"/>
        <a:ext cx="1316406" cy="716222"/>
      </dsp:txXfrm>
    </dsp:sp>
    <dsp:sp modelId="{023DC0A1-984C-4114-83DA-2E7413E9A2D7}">
      <dsp:nvSpPr>
        <dsp:cNvPr id="0" name=""/>
        <dsp:cNvSpPr/>
      </dsp:nvSpPr>
      <dsp:spPr>
        <a:xfrm rot="12557781">
          <a:off x="1266640" y="2972228"/>
          <a:ext cx="2104026"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3EE08A-B377-4F81-B16E-26C4A0910378}">
      <dsp:nvSpPr>
        <dsp:cNvPr id="0" name=""/>
        <dsp:cNvSpPr/>
      </dsp:nvSpPr>
      <dsp:spPr>
        <a:xfrm>
          <a:off x="737804" y="2248641"/>
          <a:ext cx="1326776" cy="72340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Technical Barriers to Trade</a:t>
          </a:r>
        </a:p>
      </dsp:txBody>
      <dsp:txXfrm>
        <a:off x="758992" y="2269829"/>
        <a:ext cx="1284400" cy="681028"/>
      </dsp:txXfrm>
    </dsp:sp>
    <dsp:sp modelId="{7ADF7542-86A8-44AA-9887-74B63D75A242}">
      <dsp:nvSpPr>
        <dsp:cNvPr id="0" name=""/>
        <dsp:cNvSpPr/>
      </dsp:nvSpPr>
      <dsp:spPr>
        <a:xfrm rot="13279865">
          <a:off x="1200219" y="2411093"/>
          <a:ext cx="2591027"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34516E-D631-48B9-89DA-E0067B32D0BC}">
      <dsp:nvSpPr>
        <dsp:cNvPr id="0" name=""/>
        <dsp:cNvSpPr/>
      </dsp:nvSpPr>
      <dsp:spPr>
        <a:xfrm>
          <a:off x="902699" y="1407995"/>
          <a:ext cx="1240450"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Government Procurement</a:t>
          </a:r>
        </a:p>
      </dsp:txBody>
      <dsp:txXfrm>
        <a:off x="920297" y="1425593"/>
        <a:ext cx="1205254" cy="565648"/>
      </dsp:txXfrm>
    </dsp:sp>
    <dsp:sp modelId="{9781BC3D-C1A0-48A2-AE46-3FE4C26E090A}">
      <dsp:nvSpPr>
        <dsp:cNvPr id="0" name=""/>
        <dsp:cNvSpPr/>
      </dsp:nvSpPr>
      <dsp:spPr>
        <a:xfrm rot="14038009">
          <a:off x="1591638" y="2010286"/>
          <a:ext cx="2719673"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3B2F143-B768-484D-A33A-68393EEEA6EE}">
      <dsp:nvSpPr>
        <dsp:cNvPr id="0" name=""/>
        <dsp:cNvSpPr/>
      </dsp:nvSpPr>
      <dsp:spPr>
        <a:xfrm>
          <a:off x="1615266" y="798008"/>
          <a:ext cx="1072559" cy="531008"/>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IP Protection</a:t>
          </a:r>
        </a:p>
      </dsp:txBody>
      <dsp:txXfrm>
        <a:off x="1630819" y="813561"/>
        <a:ext cx="1041453" cy="499902"/>
      </dsp:txXfrm>
    </dsp:sp>
    <dsp:sp modelId="{EFD78167-3A8A-44A0-A7E0-90364527C53E}">
      <dsp:nvSpPr>
        <dsp:cNvPr id="0" name=""/>
        <dsp:cNvSpPr/>
      </dsp:nvSpPr>
      <dsp:spPr>
        <a:xfrm rot="14941184">
          <a:off x="2278590" y="1752001"/>
          <a:ext cx="2678471"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C472D3-6F99-4A10-9322-5FD4DBC035F0}">
      <dsp:nvSpPr>
        <dsp:cNvPr id="0" name=""/>
        <dsp:cNvSpPr/>
      </dsp:nvSpPr>
      <dsp:spPr>
        <a:xfrm>
          <a:off x="2723901" y="354022"/>
          <a:ext cx="828834"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Services Barriers</a:t>
          </a:r>
        </a:p>
      </dsp:txBody>
      <dsp:txXfrm>
        <a:off x="2741499" y="371620"/>
        <a:ext cx="793638" cy="565648"/>
      </dsp:txXfrm>
    </dsp:sp>
    <dsp:sp modelId="{01D4424D-B101-44B3-BA22-47933A40DED9}">
      <dsp:nvSpPr>
        <dsp:cNvPr id="0" name=""/>
        <dsp:cNvSpPr/>
      </dsp:nvSpPr>
      <dsp:spPr>
        <a:xfrm rot="15826508">
          <a:off x="2995253" y="1672238"/>
          <a:ext cx="2590687"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D56FEE-E960-4CF7-B3C9-22890463F12A}">
      <dsp:nvSpPr>
        <dsp:cNvPr id="0" name=""/>
        <dsp:cNvSpPr/>
      </dsp:nvSpPr>
      <dsp:spPr>
        <a:xfrm>
          <a:off x="3634508" y="152176"/>
          <a:ext cx="1031266" cy="770498"/>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E-Commerce Barriers</a:t>
          </a:r>
        </a:p>
      </dsp:txBody>
      <dsp:txXfrm>
        <a:off x="3657075" y="174743"/>
        <a:ext cx="986132" cy="725364"/>
      </dsp:txXfrm>
    </dsp:sp>
    <dsp:sp modelId="{649DF9B2-A860-4543-898F-CEAC9E86DB87}">
      <dsp:nvSpPr>
        <dsp:cNvPr id="0" name=""/>
        <dsp:cNvSpPr/>
      </dsp:nvSpPr>
      <dsp:spPr>
        <a:xfrm rot="16755066">
          <a:off x="3669049" y="1658749"/>
          <a:ext cx="2641690"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16DD599-4960-412F-9780-32D5AA381528}">
      <dsp:nvSpPr>
        <dsp:cNvPr id="0" name=""/>
        <dsp:cNvSpPr/>
      </dsp:nvSpPr>
      <dsp:spPr>
        <a:xfrm>
          <a:off x="4753540" y="207555"/>
          <a:ext cx="897390"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Investment Barriers</a:t>
          </a:r>
        </a:p>
      </dsp:txBody>
      <dsp:txXfrm>
        <a:off x="4771138" y="225153"/>
        <a:ext cx="862194" cy="565648"/>
      </dsp:txXfrm>
    </dsp:sp>
    <dsp:sp modelId="{842C1556-343B-4F95-AC3D-E56A105CD07B}">
      <dsp:nvSpPr>
        <dsp:cNvPr id="0" name=""/>
        <dsp:cNvSpPr/>
      </dsp:nvSpPr>
      <dsp:spPr>
        <a:xfrm rot="17576287">
          <a:off x="4242002" y="1728086"/>
          <a:ext cx="2778682"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12AE0A-EF33-4132-AA09-6C9033CD228E}">
      <dsp:nvSpPr>
        <dsp:cNvPr id="0" name=""/>
        <dsp:cNvSpPr/>
      </dsp:nvSpPr>
      <dsp:spPr>
        <a:xfrm>
          <a:off x="5797293" y="301076"/>
          <a:ext cx="751055"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Subsidies</a:t>
          </a:r>
        </a:p>
      </dsp:txBody>
      <dsp:txXfrm>
        <a:off x="5814891" y="318674"/>
        <a:ext cx="715859" cy="565648"/>
      </dsp:txXfrm>
    </dsp:sp>
    <dsp:sp modelId="{975C580F-179D-412C-9B7C-D5D192E96B30}">
      <dsp:nvSpPr>
        <dsp:cNvPr id="0" name=""/>
        <dsp:cNvSpPr/>
      </dsp:nvSpPr>
      <dsp:spPr>
        <a:xfrm rot="18405438">
          <a:off x="4849572" y="2000664"/>
          <a:ext cx="2779839"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6AE53C-0F5C-470D-A485-035309BE1A5E}">
      <dsp:nvSpPr>
        <dsp:cNvPr id="0" name=""/>
        <dsp:cNvSpPr/>
      </dsp:nvSpPr>
      <dsp:spPr>
        <a:xfrm>
          <a:off x="6620571" y="739563"/>
          <a:ext cx="901371"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Anti-Competitive Practices</a:t>
          </a:r>
        </a:p>
      </dsp:txBody>
      <dsp:txXfrm>
        <a:off x="6638169" y="757161"/>
        <a:ext cx="866175" cy="565648"/>
      </dsp:txXfrm>
    </dsp:sp>
    <dsp:sp modelId="{9435090F-819B-4EEF-9B4D-3034005BF09D}">
      <dsp:nvSpPr>
        <dsp:cNvPr id="0" name=""/>
        <dsp:cNvSpPr/>
      </dsp:nvSpPr>
      <dsp:spPr>
        <a:xfrm rot="19215958">
          <a:off x="5409178" y="2467337"/>
          <a:ext cx="2576496"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ED6F61-6660-43A8-A461-A495BB74B89B}">
      <dsp:nvSpPr>
        <dsp:cNvPr id="0" name=""/>
        <dsp:cNvSpPr/>
      </dsp:nvSpPr>
      <dsp:spPr>
        <a:xfrm>
          <a:off x="7210680" y="1496328"/>
          <a:ext cx="954869"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State-Owned Enterprises</a:t>
          </a:r>
        </a:p>
      </dsp:txBody>
      <dsp:txXfrm>
        <a:off x="7228278" y="1513926"/>
        <a:ext cx="919673" cy="565648"/>
      </dsp:txXfrm>
    </dsp:sp>
    <dsp:sp modelId="{CEEC7DFC-6191-4A10-87AD-7A0275ED3843}">
      <dsp:nvSpPr>
        <dsp:cNvPr id="0" name=""/>
        <dsp:cNvSpPr/>
      </dsp:nvSpPr>
      <dsp:spPr>
        <a:xfrm rot="19978929">
          <a:off x="5832829" y="2991846"/>
          <a:ext cx="2352730"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03ED57-EA6B-48F8-81DE-15EF5A0BF982}">
      <dsp:nvSpPr>
        <dsp:cNvPr id="0" name=""/>
        <dsp:cNvSpPr/>
      </dsp:nvSpPr>
      <dsp:spPr>
        <a:xfrm>
          <a:off x="7681650" y="2309932"/>
          <a:ext cx="751055"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err="1"/>
            <a:t>Labour</a:t>
          </a:r>
          <a:r>
            <a:rPr lang="en-US" sz="1200" kern="1200"/>
            <a:t> Barriers</a:t>
          </a:r>
        </a:p>
      </dsp:txBody>
      <dsp:txXfrm>
        <a:off x="7699248" y="2327530"/>
        <a:ext cx="715859" cy="565648"/>
      </dsp:txXfrm>
    </dsp:sp>
    <dsp:sp modelId="{1A72CA35-B312-437D-A1D3-9351A6C6B64A}">
      <dsp:nvSpPr>
        <dsp:cNvPr id="0" name=""/>
        <dsp:cNvSpPr/>
      </dsp:nvSpPr>
      <dsp:spPr>
        <a:xfrm rot="20731503">
          <a:off x="6109345" y="3584961"/>
          <a:ext cx="1961982"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7A4C84-2504-47AA-AD11-2482AE67C38F}">
      <dsp:nvSpPr>
        <dsp:cNvPr id="0" name=""/>
        <dsp:cNvSpPr/>
      </dsp:nvSpPr>
      <dsp:spPr>
        <a:xfrm>
          <a:off x="7490829" y="3192227"/>
          <a:ext cx="1098718"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Environmental Barriers</a:t>
          </a:r>
        </a:p>
      </dsp:txBody>
      <dsp:txXfrm>
        <a:off x="7508427" y="3209825"/>
        <a:ext cx="1063522" cy="565648"/>
      </dsp:txXfrm>
    </dsp:sp>
    <dsp:sp modelId="{171F859E-02FD-4CE6-BB40-11315272FCB0}">
      <dsp:nvSpPr>
        <dsp:cNvPr id="0" name=""/>
        <dsp:cNvSpPr/>
      </dsp:nvSpPr>
      <dsp:spPr>
        <a:xfrm rot="21552499">
          <a:off x="6236335" y="4198504"/>
          <a:ext cx="2028162" cy="305786"/>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4B2868-38E7-4C2A-81DB-4B180CB58995}">
      <dsp:nvSpPr>
        <dsp:cNvPr id="0" name=""/>
        <dsp:cNvSpPr/>
      </dsp:nvSpPr>
      <dsp:spPr>
        <a:xfrm>
          <a:off x="7888873" y="4036964"/>
          <a:ext cx="751055" cy="600844"/>
        </a:xfrm>
        <a:prstGeom prst="roundRect">
          <a:avLst>
            <a:gd name="adj" fmla="val 10000"/>
          </a:avLst>
        </a:prstGeom>
        <a:solidFill>
          <a:schemeClr val="dk2">
            <a:hueOff val="0"/>
            <a:satOff val="0"/>
            <a:lumOff val="0"/>
            <a:alphaOff val="0"/>
          </a:schemeClr>
        </a:solidFill>
        <a:ln w="12700" cap="sq"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a:t>Other Barriers</a:t>
          </a:r>
        </a:p>
      </dsp:txBody>
      <dsp:txXfrm>
        <a:off x="7906471" y="4054562"/>
        <a:ext cx="715859" cy="5656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Tariff Shock &amp; Psyche</a:t>
          </a:r>
          <a:endParaRPr lang="en-US" sz="1300" b="1" kern="1200" dirty="0">
            <a:solidFill>
              <a:schemeClr val="tx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Disruption or Deal?</a:t>
          </a:r>
          <a:endParaRPr lang="en-US" sz="1300" kern="1200" dirty="0"/>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n-US" sz="1300" kern="1200" dirty="0" smtClean="0"/>
            <a:t>Market Outcomes</a:t>
          </a:r>
        </a:p>
      </dsp:txBody>
      <dsp:txXfrm>
        <a:off x="3758628" y="1248592"/>
        <a:ext cx="867044" cy="5780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B696B-2661-4801-A97D-9A35E4901B39}">
      <dsp:nvSpPr>
        <dsp:cNvPr id="0" name=""/>
        <dsp:cNvSpPr/>
      </dsp:nvSpPr>
      <dsp:spPr>
        <a:xfrm>
          <a:off x="2721905" y="200136"/>
          <a:ext cx="2261044" cy="1130522"/>
        </a:xfrm>
        <a:prstGeom prst="roundRect">
          <a:avLst>
            <a:gd name="adj" fmla="val 10000"/>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a:t>Fiscal Revenues</a:t>
          </a:r>
        </a:p>
      </dsp:txBody>
      <dsp:txXfrm>
        <a:off x="2755017" y="233248"/>
        <a:ext cx="2194820" cy="1064298"/>
      </dsp:txXfrm>
    </dsp:sp>
    <dsp:sp modelId="{F8769DFD-0D42-4A5C-AD9B-954E35D45817}">
      <dsp:nvSpPr>
        <dsp:cNvPr id="0" name=""/>
        <dsp:cNvSpPr/>
      </dsp:nvSpPr>
      <dsp:spPr>
        <a:xfrm rot="2889573">
          <a:off x="4003920" y="2106099"/>
          <a:ext cx="2409766" cy="34833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108421" y="2175766"/>
        <a:ext cx="2200765" cy="209001"/>
      </dsp:txXfrm>
    </dsp:sp>
    <dsp:sp modelId="{429A4359-94CE-432C-8FC6-AF909E52ABB2}">
      <dsp:nvSpPr>
        <dsp:cNvPr id="0" name=""/>
        <dsp:cNvSpPr/>
      </dsp:nvSpPr>
      <dsp:spPr>
        <a:xfrm>
          <a:off x="5434656" y="3229876"/>
          <a:ext cx="2261044" cy="1130522"/>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Geo-political Leverage</a:t>
          </a:r>
        </a:p>
      </dsp:txBody>
      <dsp:txXfrm>
        <a:off x="5467768" y="3262988"/>
        <a:ext cx="2194820" cy="1064298"/>
      </dsp:txXfrm>
    </dsp:sp>
    <dsp:sp modelId="{11E10166-CFEF-4B43-B54E-7DD72C18CCD5}">
      <dsp:nvSpPr>
        <dsp:cNvPr id="0" name=""/>
        <dsp:cNvSpPr/>
      </dsp:nvSpPr>
      <dsp:spPr>
        <a:xfrm rot="10832545">
          <a:off x="2364712" y="3582679"/>
          <a:ext cx="3038293" cy="37414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476955" y="3657508"/>
        <a:ext cx="2813806" cy="224487"/>
      </dsp:txXfrm>
    </dsp:sp>
    <dsp:sp modelId="{A5A6C55D-2CB5-415E-BD7C-2AFD3EFDF07D}">
      <dsp:nvSpPr>
        <dsp:cNvPr id="0" name=""/>
        <dsp:cNvSpPr/>
      </dsp:nvSpPr>
      <dsp:spPr>
        <a:xfrm>
          <a:off x="72018" y="3077693"/>
          <a:ext cx="2261044" cy="1333349"/>
        </a:xfrm>
        <a:prstGeom prst="roundRect">
          <a:avLst>
            <a:gd name="adj" fmla="val 10000"/>
          </a:avLst>
        </a:prstGeom>
        <a:solidFill>
          <a:srgbClr val="0070C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a:t>Trade-Industrial Rebalancing</a:t>
          </a:r>
        </a:p>
      </dsp:txBody>
      <dsp:txXfrm>
        <a:off x="111070" y="3116745"/>
        <a:ext cx="2182940" cy="1255245"/>
      </dsp:txXfrm>
    </dsp:sp>
    <dsp:sp modelId="{F7B2AC07-081A-4F42-ABDD-22AD5F028937}">
      <dsp:nvSpPr>
        <dsp:cNvPr id="0" name=""/>
        <dsp:cNvSpPr/>
      </dsp:nvSpPr>
      <dsp:spPr>
        <a:xfrm rot="18699246">
          <a:off x="1498514" y="2068862"/>
          <a:ext cx="2199254" cy="32599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96314" y="2134062"/>
        <a:ext cx="2003654" cy="1955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1C765-3301-43A9-8DB6-55D199F79E99}">
      <dsp:nvSpPr>
        <dsp:cNvPr id="0" name=""/>
        <dsp:cNvSpPr/>
      </dsp:nvSpPr>
      <dsp:spPr>
        <a:xfrm>
          <a:off x="1440" y="1248592"/>
          <a:ext cx="1445072" cy="578028"/>
        </a:xfrm>
        <a:prstGeom prst="homePlat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b="0" kern="1200" dirty="0" smtClean="0">
              <a:solidFill>
                <a:schemeClr val="bg1"/>
              </a:solidFill>
            </a:rPr>
            <a:t>Tariff Shock &amp; Psyche</a:t>
          </a:r>
          <a:endParaRPr lang="en-US" sz="1200" b="0" kern="1200" dirty="0">
            <a:solidFill>
              <a:schemeClr val="bg1"/>
            </a:solidFill>
          </a:endParaRPr>
        </a:p>
      </dsp:txBody>
      <dsp:txXfrm>
        <a:off x="1440" y="1248592"/>
        <a:ext cx="1300565" cy="578028"/>
      </dsp:txXfrm>
    </dsp:sp>
    <dsp:sp modelId="{11AD129A-4218-4563-B02D-11FE0A99BC75}">
      <dsp:nvSpPr>
        <dsp:cNvPr id="0" name=""/>
        <dsp:cNvSpPr/>
      </dsp:nvSpPr>
      <dsp:spPr>
        <a:xfrm>
          <a:off x="1157498"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Disruption or Deal?</a:t>
          </a:r>
          <a:endParaRPr lang="en-US" sz="1200" b="1" kern="1200" dirty="0">
            <a:solidFill>
              <a:schemeClr val="tx1"/>
            </a:solidFill>
          </a:endParaRPr>
        </a:p>
      </dsp:txBody>
      <dsp:txXfrm>
        <a:off x="1446512" y="1248592"/>
        <a:ext cx="867044" cy="578028"/>
      </dsp:txXfrm>
    </dsp:sp>
    <dsp:sp modelId="{0B98CBCD-1BEE-4445-91EE-50DF69A217B6}">
      <dsp:nvSpPr>
        <dsp:cNvPr id="0" name=""/>
        <dsp:cNvSpPr/>
      </dsp:nvSpPr>
      <dsp:spPr>
        <a:xfrm>
          <a:off x="2313556"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Beyond Trade</a:t>
          </a:r>
        </a:p>
      </dsp:txBody>
      <dsp:txXfrm>
        <a:off x="2602570" y="1248592"/>
        <a:ext cx="867044" cy="578028"/>
      </dsp:txXfrm>
    </dsp:sp>
    <dsp:sp modelId="{BD6C0443-2C8C-4F82-BBF9-6D352BBA2AA1}">
      <dsp:nvSpPr>
        <dsp:cNvPr id="0" name=""/>
        <dsp:cNvSpPr/>
      </dsp:nvSpPr>
      <dsp:spPr>
        <a:xfrm>
          <a:off x="3469614" y="1248592"/>
          <a:ext cx="1445072" cy="578028"/>
        </a:xfrm>
        <a:prstGeom prst="chevron">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t>Market Outcomes</a:t>
          </a:r>
        </a:p>
      </dsp:txBody>
      <dsp:txXfrm>
        <a:off x="3758628" y="1248592"/>
        <a:ext cx="867044" cy="57802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850443" y="0"/>
            <a:ext cx="2945659" cy="493633"/>
          </a:xfrm>
          <a:prstGeom prst="rect">
            <a:avLst/>
          </a:prstGeom>
        </p:spPr>
        <p:txBody>
          <a:bodyPr vert="horz" lIns="93177" tIns="46589" rIns="93177" bIns="46589" rtlCol="0"/>
          <a:lstStyle>
            <a:lvl1pPr algn="r">
              <a:defRPr sz="1200"/>
            </a:lvl1pPr>
          </a:lstStyle>
          <a:p>
            <a:fld id="{7CB01EE5-8E9E-44F1-B695-F809843D2740}" type="datetimeFigureOut">
              <a:rPr lang="en-SG" smtClean="0"/>
              <a:t>5/6/2025</a:t>
            </a:fld>
            <a:endParaRPr lang="en-SG"/>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9377317"/>
            <a:ext cx="2945659" cy="493633"/>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850443" y="9377317"/>
            <a:ext cx="2945659" cy="493633"/>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171450" indent="-171450">
              <a:buFontTx/>
              <a:buChar char="-"/>
            </a:pPr>
            <a:r>
              <a:rPr lang="en-US" dirty="0" smtClean="0"/>
              <a:t>Thank you</a:t>
            </a:r>
            <a:r>
              <a:rPr lang="en-US" baseline="0" dirty="0" smtClean="0"/>
              <a:t> everyone for having me here. It is an honor and great pleasure for me to be here. </a:t>
            </a:r>
          </a:p>
          <a:p>
            <a:pPr marL="171450" indent="-171450">
              <a:buFontTx/>
              <a:buChar char="-"/>
            </a:pPr>
            <a:r>
              <a:rPr lang="en-US" dirty="0" smtClean="0"/>
              <a:t>I</a:t>
            </a:r>
            <a:r>
              <a:rPr lang="en-US" baseline="0" dirty="0" smtClean="0"/>
              <a:t> will start with an apology. Sorry for putting Donald Trump’s picture up here. </a:t>
            </a:r>
          </a:p>
          <a:p>
            <a:pPr marL="171450" indent="-171450">
              <a:buFontTx/>
              <a:buChar char="-"/>
            </a:pPr>
            <a:r>
              <a:rPr lang="en-US" baseline="0" dirty="0" smtClean="0"/>
              <a:t>Some of you may not like to see him. One CFO I met last month on my road trip in North Asia told me, </a:t>
            </a:r>
          </a:p>
          <a:p>
            <a:pPr marL="171450" indent="-171450">
              <a:buFontTx/>
              <a:buChar char="-"/>
            </a:pPr>
            <a:r>
              <a:rPr lang="en-US" baseline="0" dirty="0" smtClean="0"/>
              <a:t>I really don’t want to see his face after he caused the company so much losses. </a:t>
            </a:r>
          </a:p>
          <a:p>
            <a:pPr marL="171450" indent="-171450">
              <a:buFontTx/>
              <a:buChar char="-"/>
            </a:pPr>
            <a:r>
              <a:rPr lang="en-US" baseline="0" dirty="0" smtClean="0"/>
              <a:t>Some of you leaders in your own region and area, seated here may feel the same way.   </a:t>
            </a:r>
          </a:p>
          <a:p>
            <a:pPr marL="171450" indent="-171450">
              <a:buFontTx/>
              <a:buChar char="-"/>
            </a:pPr>
            <a:r>
              <a:rPr lang="en-US" baseline="0" dirty="0" smtClean="0"/>
              <a:t>So let us move to the next slide, we can move on from his face but I have to still talk about Donald trump and what is coming because we have to assess the threats that we are facing and prepare for the turbulence.</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274460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As China becomes targeted, the question is who within ASEAN</a:t>
            </a:r>
            <a:r>
              <a:rPr lang="en-US" baseline="0" dirty="0" smtClean="0"/>
              <a:t> is at risk? </a:t>
            </a:r>
          </a:p>
          <a:p>
            <a:pPr marL="0" indent="0">
              <a:buFontTx/>
              <a:buNone/>
            </a:pPr>
            <a:r>
              <a:rPr lang="en-US" dirty="0" smtClean="0"/>
              <a:t>Vietnam</a:t>
            </a:r>
            <a:r>
              <a:rPr lang="en-US" baseline="0" dirty="0" smtClean="0"/>
              <a:t> sticks out. The lhs chart shows each countries  % of your exports to US and % of imports that is from China.</a:t>
            </a:r>
          </a:p>
          <a:p>
            <a:pPr marL="0" indent="0">
              <a:buFontTx/>
              <a:buNone/>
            </a:pPr>
            <a:r>
              <a:rPr lang="en-US" baseline="0" dirty="0" smtClean="0"/>
              <a:t>Vietnam imports a lot from China and exports a lot to the US. </a:t>
            </a:r>
          </a:p>
          <a:p>
            <a:pPr marL="0" indent="0">
              <a:buFontTx/>
              <a:buNone/>
            </a:pPr>
            <a:r>
              <a:rPr lang="en-US" baseline="0" dirty="0" smtClean="0"/>
              <a:t>We also want to know which country in ASEAN is increasingly facilitating the US-China supply chain. The RHS is the change in exports to the US and change in imports from China since pre-pandemic times. Thailand is notable as it has increased exports to the US and also increase imports from China. </a:t>
            </a:r>
          </a:p>
          <a:p>
            <a:pPr marL="0" indent="0">
              <a:buFontTx/>
              <a:buNone/>
            </a:pPr>
            <a:r>
              <a:rPr lang="en-US" baseline="0" dirty="0" smtClean="0"/>
              <a:t>The big picture to determine risk is to ask if the country is an enabler of China or a possible substitute for China.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a:p>
        </p:txBody>
      </p:sp>
    </p:spTree>
    <p:extLst>
      <p:ext uri="{BB962C8B-B14F-4D97-AF65-F5344CB8AC3E}">
        <p14:creationId xmlns:p14="http://schemas.microsoft.com/office/powerpoint/2010/main" val="2210623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171450" indent="-171450">
              <a:buFontTx/>
              <a:buChar char="-"/>
            </a:pPr>
            <a:r>
              <a:rPr lang="en-US" dirty="0" smtClean="0"/>
              <a:t>So things are really not just</a:t>
            </a:r>
            <a:r>
              <a:rPr lang="en-US" baseline="0" dirty="0" smtClean="0"/>
              <a:t> about tariffs and it become clearer from Stephen </a:t>
            </a:r>
            <a:r>
              <a:rPr lang="en-US" baseline="0" dirty="0" err="1" smtClean="0"/>
              <a:t>Miran’s</a:t>
            </a:r>
            <a:r>
              <a:rPr lang="en-US" baseline="0" dirty="0" smtClean="0"/>
              <a:t> paper</a:t>
            </a:r>
            <a:endParaRPr lang="en-US" dirty="0" smtClean="0"/>
          </a:p>
          <a:p>
            <a:pPr marL="171450" indent="-171450">
              <a:buFontTx/>
              <a:buChar char="-"/>
            </a:pPr>
            <a:r>
              <a:rPr lang="en-US" dirty="0" smtClean="0"/>
              <a:t>On</a:t>
            </a:r>
            <a:r>
              <a:rPr lang="en-US" baseline="0" dirty="0" smtClean="0"/>
              <a:t> slide 11 and 12 are just content extracted from Stephen </a:t>
            </a:r>
            <a:r>
              <a:rPr lang="en-US" baseline="0" dirty="0" err="1" smtClean="0"/>
              <a:t>Miran’s</a:t>
            </a:r>
            <a:r>
              <a:rPr lang="en-US" baseline="0" dirty="0" smtClean="0"/>
              <a:t> paper. </a:t>
            </a:r>
            <a:r>
              <a:rPr lang="en-US" baseline="0" dirty="0" err="1" smtClean="0"/>
              <a:t>Sephen</a:t>
            </a:r>
            <a:r>
              <a:rPr lang="en-US" baseline="0" dirty="0" smtClean="0"/>
              <a:t> </a:t>
            </a:r>
            <a:r>
              <a:rPr lang="en-US" baseline="0" dirty="0" err="1" smtClean="0"/>
              <a:t>Miran</a:t>
            </a:r>
            <a:r>
              <a:rPr lang="en-US" baseline="0" dirty="0" smtClean="0"/>
              <a:t> is the white house council of economic advisor chairman.</a:t>
            </a:r>
          </a:p>
          <a:p>
            <a:pPr marL="171450" indent="-171450">
              <a:buFontTx/>
              <a:buChar char="-"/>
            </a:pPr>
            <a:r>
              <a:rPr lang="en-US" baseline="0" dirty="0" smtClean="0"/>
              <a:t>On the RHS, We can see that the geo-political focus on China is on whether trading partners are being enabler of China? </a:t>
            </a:r>
          </a:p>
          <a:p>
            <a:pPr marL="171450" indent="-171450">
              <a:buFontTx/>
              <a:buChar char="-"/>
            </a:pPr>
            <a:r>
              <a:rPr lang="en-US" baseline="0" dirty="0" smtClean="0"/>
              <a:t>Does the country help china evade tariffs? </a:t>
            </a:r>
          </a:p>
          <a:p>
            <a:pPr marL="171450" indent="-171450">
              <a:buFontTx/>
              <a:buChar char="-"/>
            </a:pPr>
            <a:r>
              <a:rPr lang="en-US" baseline="0" dirty="0" smtClean="0"/>
              <a:t>The geo-economic bottom line here is that the US wants to secure the </a:t>
            </a:r>
            <a:r>
              <a:rPr lang="en-US" baseline="0" dirty="0" err="1" smtClean="0"/>
              <a:t>upperhand</a:t>
            </a:r>
            <a:r>
              <a:rPr lang="en-US" baseline="0" dirty="0" smtClean="0"/>
              <a:t> against the China and will employ all means to achieve it. </a:t>
            </a:r>
          </a:p>
          <a:p>
            <a:pPr marL="171450" indent="-171450">
              <a:buFontTx/>
              <a:buChar char="-"/>
            </a:pPr>
            <a:r>
              <a:rPr lang="en-US" baseline="0" dirty="0" smtClean="0"/>
              <a:t>The FX emphasis in this report is that the US is using tariffs to correct economic imbalance and they have a desire to correct what they think is an over-valued USD, </a:t>
            </a:r>
          </a:p>
          <a:p>
            <a:pPr marL="171450" indent="-171450">
              <a:buFontTx/>
              <a:buChar char="-"/>
            </a:pPr>
            <a:r>
              <a:rPr lang="en-US" baseline="0" dirty="0" smtClean="0"/>
              <a:t>Here is his train of thought. </a:t>
            </a:r>
          </a:p>
          <a:p>
            <a:pPr marL="171450" indent="-171450">
              <a:buFontTx/>
              <a:buChar char="-"/>
            </a:pPr>
            <a:r>
              <a:rPr lang="en-US" baseline="0" dirty="0" smtClean="0"/>
              <a:t>The USD is overvalued because it is a reserve currency and UST is a reserve asset. </a:t>
            </a:r>
          </a:p>
          <a:p>
            <a:pPr marL="171450" indent="-171450">
              <a:buFontTx/>
              <a:buChar char="-"/>
            </a:pPr>
            <a:r>
              <a:rPr lang="en-US" baseline="0" dirty="0" smtClean="0"/>
              <a:t>And because of the USD being overvalued, he says that America’s trade suffers, America’s Manufacturing suffers, so let’s implement tariffs. </a:t>
            </a:r>
          </a:p>
          <a:p>
            <a:pPr marL="171450" indent="-171450">
              <a:buFontTx/>
              <a:buChar char="-"/>
            </a:pPr>
            <a:r>
              <a:rPr lang="en-US" baseline="0" dirty="0" smtClean="0"/>
              <a:t>Tariffs can provide revenue. </a:t>
            </a:r>
          </a:p>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11</a:t>
            </a:fld>
            <a:endParaRPr lang="en-US"/>
          </a:p>
        </p:txBody>
      </p:sp>
    </p:spTree>
    <p:extLst>
      <p:ext uri="{BB962C8B-B14F-4D97-AF65-F5344CB8AC3E}">
        <p14:creationId xmlns:p14="http://schemas.microsoft.com/office/powerpoint/2010/main" val="3606305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171450" indent="-171450">
              <a:buFontTx/>
              <a:buChar char="-"/>
            </a:pPr>
            <a:r>
              <a:rPr lang="en-US" baseline="0" dirty="0" smtClean="0"/>
              <a:t>What markets are fretting is certainly not just tariffs. They fear what comes after tariffs. </a:t>
            </a:r>
          </a:p>
          <a:p>
            <a:pPr marL="171450" indent="-171450">
              <a:buFontTx/>
              <a:buChar char="-"/>
            </a:pPr>
            <a:r>
              <a:rPr lang="en-US" baseline="0" dirty="0" smtClean="0"/>
              <a:t>In his report, it is clearly labelled tariffs then investments or Dollars. Clearly, risks are evolving. </a:t>
            </a:r>
          </a:p>
          <a:p>
            <a:pPr marL="171450" indent="-171450">
              <a:buFontTx/>
              <a:buChar char="-"/>
            </a:pPr>
            <a:r>
              <a:rPr lang="en-US" baseline="0" dirty="0" smtClean="0"/>
              <a:t>Tariffs are a tool for negotiation before moving to achieve a softer USD. </a:t>
            </a:r>
          </a:p>
          <a:p>
            <a:pPr marL="171450" indent="-171450">
              <a:buFontTx/>
              <a:buChar char="-"/>
            </a:pPr>
            <a:r>
              <a:rPr lang="en-US" dirty="0" smtClean="0"/>
              <a:t>Why don’t they</a:t>
            </a:r>
            <a:r>
              <a:rPr lang="en-US" baseline="0" dirty="0" smtClean="0"/>
              <a:t> aim for a weaker USD at the start? </a:t>
            </a:r>
          </a:p>
          <a:p>
            <a:pPr marL="171450" indent="-171450">
              <a:buFontTx/>
              <a:buChar char="-"/>
            </a:pPr>
            <a:r>
              <a:rPr lang="en-US" baseline="0" dirty="0" smtClean="0"/>
              <a:t>They want to wait for inflation in the US to be low and the fiscal deficit to be lower. </a:t>
            </a:r>
          </a:p>
          <a:p>
            <a:pPr marL="171450" indent="-171450">
              <a:buFontTx/>
              <a:buChar char="-"/>
            </a:pPr>
            <a:r>
              <a:rPr lang="en-US" baseline="0" dirty="0" smtClean="0"/>
              <a:t>They want any increase in UST yields due to USD policy to be mitigated. </a:t>
            </a:r>
          </a:p>
          <a:p>
            <a:pPr marL="171450" indent="-171450">
              <a:buFontTx/>
              <a:buChar char="-"/>
            </a:pPr>
            <a:r>
              <a:rPr lang="en-US" baseline="0" dirty="0" smtClean="0"/>
              <a:t>In short, the current administration desires lower IR. </a:t>
            </a:r>
          </a:p>
          <a:p>
            <a:pPr marL="171450" indent="-171450">
              <a:buFontTx/>
              <a:buChar char="-"/>
            </a:pPr>
            <a:r>
              <a:rPr lang="en-US" baseline="0" dirty="0" smtClean="0"/>
              <a:t>In fact we want to point out the risk that they explicitly stated that they can wait for turnover at the Federal Reserve to help accommodate changes in currency policy.</a:t>
            </a:r>
          </a:p>
          <a:p>
            <a:pPr marL="171450" indent="-171450">
              <a:buFontTx/>
              <a:buChar char="-"/>
            </a:pPr>
            <a:r>
              <a:rPr lang="en-US" baseline="0" dirty="0" smtClean="0"/>
              <a:t>One point you might want to put into your calendar is that Powell’s term is Chairman ends in May 2026. 1 year from now. </a:t>
            </a:r>
          </a:p>
          <a:p>
            <a:pPr marL="171450" indent="-171450">
              <a:buFontTx/>
              <a:buChar char="-"/>
            </a:pPr>
            <a:r>
              <a:rPr lang="en-US" dirty="0" smtClean="0"/>
              <a:t>Markets</a:t>
            </a:r>
            <a:r>
              <a:rPr lang="en-US" baseline="0" dirty="0" smtClean="0"/>
              <a:t> are now very wary of potential policy to soften the dollar, it can be explicit policy or implicit bilateral agreement which we may never know because there can be Non-disclosure agreement clauses. </a:t>
            </a:r>
          </a:p>
          <a:p>
            <a:pPr marL="171450" indent="-171450">
              <a:buFontTx/>
              <a:buChar char="-"/>
            </a:pPr>
            <a:r>
              <a:rPr lang="en-US" baseline="0" dirty="0" smtClean="0"/>
              <a:t>So markets have sold off the USD in a big way.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12</a:t>
            </a:fld>
            <a:endParaRPr lang="en-US"/>
          </a:p>
        </p:txBody>
      </p:sp>
    </p:spTree>
    <p:extLst>
      <p:ext uri="{BB962C8B-B14F-4D97-AF65-F5344CB8AC3E}">
        <p14:creationId xmlns:p14="http://schemas.microsoft.com/office/powerpoint/2010/main" val="1017727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Amid so</a:t>
            </a:r>
            <a:r>
              <a:rPr lang="en-US" baseline="0" dirty="0" smtClean="0"/>
              <a:t> much uncertainty, we move onto the main focus for most of you. The USD. </a:t>
            </a:r>
          </a:p>
          <a:p>
            <a:pPr marL="228600" indent="-228600">
              <a:buFontTx/>
              <a:buAutoNum type="arabicPeriod"/>
            </a:pPr>
            <a:r>
              <a:rPr lang="en-US" dirty="0" smtClean="0"/>
              <a:t>A</a:t>
            </a:r>
            <a:r>
              <a:rPr lang="en-US" baseline="0" dirty="0" smtClean="0"/>
              <a:t> lot of talk has been about how the USD is losing its reserve currency ratio. We think not. </a:t>
            </a:r>
          </a:p>
          <a:p>
            <a:pPr marL="228600" indent="-228600">
              <a:buFontTx/>
              <a:buAutoNum type="arabicPeriod"/>
            </a:pPr>
            <a:r>
              <a:rPr lang="en-US" baseline="0" dirty="0" smtClean="0"/>
              <a:t>A lot of the plunge reflects the markets factoring in macroeconomic concerns about the tariff impact on the US. </a:t>
            </a:r>
          </a:p>
          <a:p>
            <a:pPr marL="228600" indent="-228600">
              <a:buFontTx/>
              <a:buAutoNum type="arabicPeriod"/>
            </a:pPr>
            <a:r>
              <a:rPr lang="en-US" baseline="0" dirty="0" smtClean="0"/>
              <a:t>Take a look at the DXY, the USD Index, it is now at 99-100, this is even higher than 2019 levels. If in 2019, some of tells you the USD is no longer the reserve currency, you will think that the economist does not know what he is talking about. </a:t>
            </a:r>
          </a:p>
          <a:p>
            <a:pPr marL="228600" indent="-228600">
              <a:buFontTx/>
              <a:buAutoNum type="arabicPeriod"/>
            </a:pPr>
            <a:r>
              <a:rPr lang="en-US" baseline="0" dirty="0" smtClean="0"/>
              <a:t>Similarly, at this point, we acknowledge that the USD has suffered a sharp declined. </a:t>
            </a:r>
          </a:p>
          <a:p>
            <a:pPr marL="228600" indent="-228600">
              <a:buFontTx/>
              <a:buAutoNum type="arabicPeriod"/>
            </a:pPr>
            <a:r>
              <a:rPr lang="en-US" baseline="0" dirty="0" smtClean="0"/>
              <a:t>But we want to say it the decline is from exceptional starting points, at the start of the year the USD/JPY was at 160 EUR reaching parity. </a:t>
            </a:r>
          </a:p>
          <a:p>
            <a:pPr marL="228600" indent="-228600">
              <a:buFontTx/>
              <a:buAutoNum type="arabicPeriod"/>
            </a:pPr>
            <a:r>
              <a:rPr lang="en-US" baseline="0" dirty="0" smtClean="0"/>
              <a:t>The weak starting point of these major currencies accentuated the USD depreciation. </a:t>
            </a:r>
          </a:p>
          <a:p>
            <a:pPr marL="228600" indent="-228600">
              <a:buFontTx/>
              <a:buAutoNum type="arabicPeriod"/>
            </a:pPr>
            <a:r>
              <a:rPr lang="en-US" baseline="0" dirty="0" smtClean="0"/>
              <a:t>Our outlook does acknowledge a weaker dollar but not a measured one, the USD index equilibrium shifting to 96-98 as its center of gravity in mid-2026</a:t>
            </a:r>
          </a:p>
          <a:p>
            <a:pPr marL="228600" indent="-228600">
              <a:buFontTx/>
              <a:buAutoNum type="arabicPeriod"/>
            </a:pPr>
            <a:r>
              <a:rPr lang="en-US" baseline="0" dirty="0" smtClean="0"/>
              <a:t>More importantly, we want to say it is a non-linear path and our forecast reflect this by signaling potential for USD appreciation.</a:t>
            </a:r>
          </a:p>
          <a:p>
            <a:pPr marL="228600" indent="-228600">
              <a:buFontTx/>
              <a:buAutoNum type="arabicPeriod"/>
            </a:pPr>
            <a:r>
              <a:rPr lang="en-US" baseline="0" dirty="0" smtClean="0"/>
              <a:t>For Asia, we think that should details of a concrete deal between the US and China begin to appear, there is room for the CNH to catch up with some gains.</a:t>
            </a:r>
          </a:p>
          <a:p>
            <a:pPr marL="228600" indent="-228600">
              <a:buFontTx/>
              <a:buAutoNum type="arabicPeriod"/>
            </a:pPr>
            <a:r>
              <a:rPr lang="en-US" baseline="0" dirty="0" smtClean="0"/>
              <a:t>More importantly, the catchup is unlikely to be a full complete one, because trade tensions will persist and any deal is unlikely to reverse the situation back to 2024 levels. Our lessons from Trump 1.0 tells us so. </a:t>
            </a:r>
          </a:p>
          <a:p>
            <a:pPr marL="228600" indent="-228600">
              <a:buFontTx/>
              <a:buAutoNum type="arabicPeriod"/>
            </a:pPr>
            <a:r>
              <a:rPr lang="en-US" baseline="0" dirty="0" smtClean="0"/>
              <a:t>Accordingly, as CNH is likely to underperform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appreciation path ahead for EM-Asia is also limited even amid a weaker USD. </a:t>
            </a:r>
            <a:endParaRPr lang="en-US" baseline="0" dirty="0" smtClean="0"/>
          </a:p>
          <a:p>
            <a:pPr marL="228600" indent="-228600">
              <a:buFontTx/>
              <a:buAutoNum type="arabicPeriod"/>
            </a:pPr>
            <a:endParaRPr lang="en-US" baseline="0" dirty="0" smtClean="0"/>
          </a:p>
          <a:p>
            <a:pPr marL="228600" indent="-228600">
              <a:buFontTx/>
              <a:buAutoNum type="arabicPeriod"/>
            </a:pPr>
            <a:endParaRPr lang="en-US"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13</a:t>
            </a:fld>
            <a:endParaRPr lang="en-US"/>
          </a:p>
        </p:txBody>
      </p:sp>
    </p:spTree>
    <p:extLst>
      <p:ext uri="{BB962C8B-B14F-4D97-AF65-F5344CB8AC3E}">
        <p14:creationId xmlns:p14="http://schemas.microsoft.com/office/powerpoint/2010/main" val="2062381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Here is a diagrammatic representation</a:t>
            </a:r>
            <a:r>
              <a:rPr lang="en-US" baseline="0" dirty="0" smtClean="0"/>
              <a:t> of how tariff shocks affected the USD. The dynamics behind how this works will also feature into possibility of USD appreciation. </a:t>
            </a:r>
          </a:p>
          <a:p>
            <a:pPr marL="0" indent="0">
              <a:buFontTx/>
              <a:buNone/>
            </a:pPr>
            <a:r>
              <a:rPr lang="en-US" baseline="0" dirty="0" smtClean="0"/>
              <a:t>First of all, tariff shocks dent the USD because it imparts an adverse demand shock on the USD and as such USD weakens. </a:t>
            </a:r>
          </a:p>
          <a:p>
            <a:pPr marL="0" indent="0">
              <a:buFontTx/>
              <a:buNone/>
            </a:pPr>
            <a:r>
              <a:rPr lang="en-US" baseline="0" dirty="0" smtClean="0"/>
              <a:t>In the first place,  USD was strong because it kept running at above trend growth for the last few years. </a:t>
            </a:r>
          </a:p>
          <a:p>
            <a:pPr marL="0" indent="0">
              <a:buFontTx/>
              <a:buNone/>
            </a:pPr>
            <a:r>
              <a:rPr lang="en-US" baseline="0" dirty="0" smtClean="0"/>
              <a:t>Second. Tariff contains an inflation threat and markets fear that it will imply that real policy spread will be eroded, the higher the inflation the lower the real return. </a:t>
            </a:r>
          </a:p>
          <a:p>
            <a:pPr marL="0" indent="0">
              <a:buFontTx/>
              <a:buNone/>
            </a:pPr>
            <a:r>
              <a:rPr lang="en-US" dirty="0" smtClean="0"/>
              <a:t>Tariffs</a:t>
            </a:r>
            <a:r>
              <a:rPr lang="en-US" baseline="0" dirty="0" smtClean="0"/>
              <a:t> also overturn the usual correlation that says the USD is a haven currency, usually when there is uncertainty or geopolitical conflicts, the USD strengthens. </a:t>
            </a:r>
          </a:p>
          <a:p>
            <a:pPr marL="0" indent="0">
              <a:buFontTx/>
              <a:buNone/>
            </a:pPr>
            <a:r>
              <a:rPr lang="en-US" baseline="0" dirty="0" smtClean="0"/>
              <a:t>However, tariffs have over-turned that correlation, USD weakens during risk off these few months. My next slide has more on this. </a:t>
            </a:r>
          </a:p>
          <a:p>
            <a:pPr marL="0" indent="0">
              <a:buFontTx/>
              <a:buNone/>
            </a:pPr>
            <a:r>
              <a:rPr lang="en-US" baseline="0" dirty="0" smtClean="0"/>
              <a:t>Lastly, this is the tail risk that hogs headlines is that USD is weaker because of the Mar-A-Lago accord in which the US wants trading partners to strengthen their currency. </a:t>
            </a:r>
          </a:p>
          <a:p>
            <a:pPr marL="0" indent="0">
              <a:buFontTx/>
              <a:buNone/>
            </a:pPr>
            <a:r>
              <a:rPr lang="en-US" baseline="0" dirty="0" smtClean="0"/>
              <a:t>However, if we give a serious thought about this, this is a case of marginal diversification and not wholesale abandoning of USTs. Portfolio managers and reserve managers of global central banks tweaking ratios of their portfolios and certainly not moving away on a massive scale. There is simply no alternative, are we going to hedge everything on non-interest bearing asset such as gold or volatility cryptocurrency? This is why we only have a moderate shift in the USD index lower.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14</a:t>
            </a:fld>
            <a:endParaRPr lang="en-US"/>
          </a:p>
        </p:txBody>
      </p:sp>
    </p:spTree>
    <p:extLst>
      <p:ext uri="{BB962C8B-B14F-4D97-AF65-F5344CB8AC3E}">
        <p14:creationId xmlns:p14="http://schemas.microsoft.com/office/powerpoint/2010/main" val="1772963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   Even</a:t>
            </a:r>
            <a:r>
              <a:rPr lang="en-US" baseline="0" dirty="0" smtClean="0"/>
              <a:t> then, we warn that USD upside volatility is ever present, just now I mentioned that tariffs overturn correlation that USD appreciates during times of uncertainty. </a:t>
            </a:r>
          </a:p>
          <a:p>
            <a:pPr marL="171450" indent="-171450">
              <a:buFontTx/>
              <a:buChar char="-"/>
            </a:pPr>
            <a:r>
              <a:rPr lang="en-US" baseline="0" dirty="0" smtClean="0"/>
              <a:t>Two type of correlation are displayed here, one is VIX-USD. When there is fear, VIX index rises and the dollar tends to rise, this is the red bar. </a:t>
            </a:r>
          </a:p>
          <a:p>
            <a:pPr marL="171450" indent="-171450">
              <a:buFontTx/>
              <a:buChar char="-"/>
            </a:pPr>
            <a:r>
              <a:rPr lang="en-US" baseline="0" dirty="0" smtClean="0"/>
              <a:t>Now the red bars are flipped, when the VIX increases,  the USD falls, and this shock is more than two STD DEV. </a:t>
            </a:r>
            <a:endParaRPr lang="en-SG" baseline="0" dirty="0" smtClean="0"/>
          </a:p>
          <a:p>
            <a:pPr marL="171450" indent="-171450">
              <a:buFontTx/>
              <a:buChar char="-"/>
            </a:pPr>
            <a:r>
              <a:rPr lang="en-US" baseline="0" dirty="0" smtClean="0"/>
              <a:t>The second correlation that is overturned is the one which says that the higher the UST yields, the stronger the USD. The blue bars are also negative. </a:t>
            </a:r>
          </a:p>
          <a:p>
            <a:pPr marL="171450" indent="-171450">
              <a:buFontTx/>
              <a:buChar char="-"/>
            </a:pPr>
            <a:r>
              <a:rPr lang="en-US" baseline="0" dirty="0" smtClean="0"/>
              <a:t>There is a large shock to two type of conventional correlations which means the unpredictability is extremely high. </a:t>
            </a:r>
          </a:p>
          <a:p>
            <a:pPr marL="171450" indent="-171450">
              <a:buFontTx/>
              <a:buChar char="-"/>
            </a:pPr>
            <a:r>
              <a:rPr lang="en-US" baseline="0" dirty="0" smtClean="0"/>
              <a:t>Why is that so? At any time, either one or both of these correlations can be flipped back and we have seen them revert back as well when you look at the chart here.. </a:t>
            </a:r>
          </a:p>
          <a:p>
            <a:pPr marL="171450" indent="-171450">
              <a:buFontTx/>
              <a:buChar char="-"/>
            </a:pPr>
            <a:r>
              <a:rPr lang="en-US" baseline="0" dirty="0" smtClean="0"/>
              <a:t>That is why we think that the </a:t>
            </a:r>
            <a:r>
              <a:rPr lang="en-US" b="1" baseline="0" dirty="0" smtClean="0"/>
              <a:t>remarkable stability of </a:t>
            </a:r>
            <a:r>
              <a:rPr lang="en-US" b="1" baseline="0" dirty="0" err="1" smtClean="0"/>
              <a:t>AxJ</a:t>
            </a:r>
            <a:r>
              <a:rPr lang="en-US" b="1" baseline="0" dirty="0" smtClean="0"/>
              <a:t> currency can be at risks </a:t>
            </a:r>
            <a:r>
              <a:rPr lang="en-US" baseline="0" dirty="0" smtClean="0"/>
              <a:t>despite the soft dollar backdrop.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15</a:t>
            </a:fld>
            <a:endParaRPr lang="en-US"/>
          </a:p>
        </p:txBody>
      </p:sp>
    </p:spTree>
    <p:extLst>
      <p:ext uri="{BB962C8B-B14F-4D97-AF65-F5344CB8AC3E}">
        <p14:creationId xmlns:p14="http://schemas.microsoft.com/office/powerpoint/2010/main" val="2440830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baseline="0" dirty="0" smtClean="0"/>
              <a:t>Now we have established that UST yields are higher but the dollar is soft. We will now go deeper in the different drivers behind the elevated UST yields. </a:t>
            </a:r>
          </a:p>
          <a:p>
            <a:pPr marL="0" indent="0">
              <a:buFontTx/>
              <a:buNone/>
            </a:pPr>
            <a:r>
              <a:rPr lang="en-US" baseline="0" dirty="0" smtClean="0"/>
              <a:t>First </a:t>
            </a:r>
            <a:r>
              <a:rPr lang="en-US" baseline="0" dirty="0" smtClean="0"/>
              <a:t>reason is the obvious one on my bottom right chart, long end yields are higher because of fiscal worries, worries about Trump’s big beautiful bill </a:t>
            </a:r>
          </a:p>
          <a:p>
            <a:pPr marL="0" indent="0">
              <a:buFontTx/>
              <a:buNone/>
            </a:pPr>
            <a:r>
              <a:rPr lang="en-US" baseline="0" dirty="0" smtClean="0"/>
              <a:t>30Y and 10Y US treasuries have obviously spiked up a lot and this is also because of what we mentioned earlier, </a:t>
            </a:r>
          </a:p>
          <a:p>
            <a:pPr marL="0" indent="0">
              <a:buFontTx/>
              <a:buNone/>
            </a:pPr>
            <a:r>
              <a:rPr lang="en-US" baseline="0" dirty="0" smtClean="0"/>
              <a:t>that in the Stephen </a:t>
            </a:r>
            <a:r>
              <a:rPr lang="en-US" baseline="0" dirty="0" err="1" smtClean="0"/>
              <a:t>Miran</a:t>
            </a:r>
            <a:r>
              <a:rPr lang="en-US" baseline="0" dirty="0" smtClean="0"/>
              <a:t> paper, there were suggestions to swap existing US debt with ULTRA long ones which is 100Y bonds.  </a:t>
            </a:r>
          </a:p>
          <a:p>
            <a:pPr marL="0" indent="0">
              <a:buFontTx/>
              <a:buNone/>
            </a:pPr>
            <a:r>
              <a:rPr lang="en-US" baseline="0" dirty="0" smtClean="0"/>
              <a:t>Aside from this, we tend to look at oil prices, oil prices tend to be quite correlated with 10Y yields but we see that there is an obvious divergence which suggest that there is non-oil stagflation risks and geo-economic shocks that challenges the desirability of longer end USTs. </a:t>
            </a:r>
          </a:p>
          <a:p>
            <a:pPr marL="0" indent="0">
              <a:buFontTx/>
              <a:buNone/>
            </a:pPr>
            <a:r>
              <a:rPr lang="en-US" baseline="0" dirty="0" smtClean="0"/>
              <a:t>These are more structural factors. One other factor we sense is that there is debasement risks. </a:t>
            </a:r>
          </a:p>
          <a:p>
            <a:pPr marL="0" indent="0">
              <a:buFontTx/>
              <a:buNone/>
            </a:pPr>
            <a:r>
              <a:rPr lang="en-US" baseline="0" dirty="0" smtClean="0"/>
              <a:t>Debasement simply refers to the increase in money supply or some people typically call it the Fed printing money and that reduces the purchasing power of the currency. </a:t>
            </a:r>
          </a:p>
          <a:p>
            <a:pPr marL="0" indent="0">
              <a:buFontTx/>
              <a:buNone/>
            </a:pPr>
            <a:r>
              <a:rPr lang="en-US" baseline="0" dirty="0" smtClean="0"/>
              <a:t>As such, price of gold has risen despite rising real yield. Usually gold prices decline when real yield rise. </a:t>
            </a:r>
          </a:p>
          <a:p>
            <a:pPr marL="0" indent="0">
              <a:buFontTx/>
              <a:buNone/>
            </a:pPr>
            <a:r>
              <a:rPr lang="en-US" baseline="0" dirty="0" smtClean="0"/>
              <a:t>even as we acknowledge the weak USD, we want to point out the weak dollar overstates the AXJ resilience. </a:t>
            </a:r>
          </a:p>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16</a:t>
            </a:fld>
            <a:endParaRPr lang="en-US"/>
          </a:p>
        </p:txBody>
      </p:sp>
    </p:spTree>
    <p:extLst>
      <p:ext uri="{BB962C8B-B14F-4D97-AF65-F5344CB8AC3E}">
        <p14:creationId xmlns:p14="http://schemas.microsoft.com/office/powerpoint/2010/main" val="3957032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a:t>
            </a:r>
            <a:r>
              <a:rPr lang="en-US" sz="1200" b="0" i="0" u="none" strike="noStrike" kern="1200" baseline="0" dirty="0" smtClean="0">
                <a:solidFill>
                  <a:schemeClr val="tx1"/>
                </a:solidFill>
                <a:latin typeface="+mn-lt"/>
                <a:ea typeface="+mn-ea"/>
                <a:cs typeface="+mn-cs"/>
              </a:rPr>
              <a:t>upshot is that it is </a:t>
            </a:r>
            <a:r>
              <a:rPr lang="en-US" sz="1200" b="1" i="0" u="none" strike="noStrike" kern="1200" baseline="0" dirty="0" smtClean="0">
                <a:solidFill>
                  <a:schemeClr val="tx1"/>
                </a:solidFill>
                <a:latin typeface="+mn-lt"/>
                <a:ea typeface="+mn-ea"/>
                <a:cs typeface="+mn-cs"/>
              </a:rPr>
              <a:t>premature</a:t>
            </a:r>
            <a:r>
              <a:rPr lang="en-US" sz="1200" b="0" i="0" u="none" strike="noStrike" kern="1200" baseline="0" dirty="0" smtClean="0">
                <a:solidFill>
                  <a:schemeClr val="tx1"/>
                </a:solidFill>
                <a:latin typeface="+mn-lt"/>
                <a:ea typeface="+mn-ea"/>
                <a:cs typeface="+mn-cs"/>
              </a:rPr>
              <a:t>, </a:t>
            </a:r>
            <a:r>
              <a:rPr lang="en-US" sz="1200" b="1" i="1" u="none" strike="noStrike" kern="1200" baseline="0" dirty="0" smtClean="0">
                <a:solidFill>
                  <a:schemeClr val="tx1"/>
                </a:solidFill>
                <a:latin typeface="+mn-lt"/>
                <a:ea typeface="+mn-ea"/>
                <a:cs typeface="+mn-cs"/>
              </a:rPr>
              <a:t>if not misguided</a:t>
            </a:r>
            <a:r>
              <a:rPr lang="en-US" sz="1200" b="0" i="1"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to assume </a:t>
            </a:r>
            <a:r>
              <a:rPr lang="en-US" sz="1200" b="0" i="0" u="none" strike="noStrike" kern="1200" baseline="0" dirty="0" smtClean="0">
                <a:solidFill>
                  <a:schemeClr val="tx1"/>
                </a:solidFill>
                <a:latin typeface="+mn-lt"/>
                <a:ea typeface="+mn-ea"/>
                <a:cs typeface="+mn-cs"/>
              </a:rPr>
              <a:t>that the </a:t>
            </a:r>
            <a:r>
              <a:rPr lang="en-US" sz="1200" b="1" i="0" u="none" strike="noStrike" kern="1200" baseline="0" dirty="0" smtClean="0">
                <a:solidFill>
                  <a:schemeClr val="tx1"/>
                </a:solidFill>
                <a:latin typeface="+mn-lt"/>
                <a:ea typeface="+mn-ea"/>
                <a:cs typeface="+mn-cs"/>
              </a:rPr>
              <a:t>breakdown in </a:t>
            </a:r>
            <a:r>
              <a:rPr lang="en-US" sz="1200" b="0" i="0" u="none" strike="noStrike" kern="1200" baseline="0" dirty="0" smtClean="0">
                <a:solidFill>
                  <a:schemeClr val="tx1"/>
                </a:solidFill>
                <a:latin typeface="+mn-lt"/>
                <a:ea typeface="+mn-ea"/>
                <a:cs typeface="+mn-cs"/>
              </a:rPr>
              <a:t>USD-UST yield/spread </a:t>
            </a:r>
            <a:r>
              <a:rPr lang="en-US" sz="1200" b="1" i="0" u="none" strike="noStrike" kern="1200" baseline="0" dirty="0" smtClean="0">
                <a:solidFill>
                  <a:schemeClr val="tx1"/>
                </a:solidFill>
                <a:latin typeface="+mn-lt"/>
                <a:ea typeface="+mn-ea"/>
                <a:cs typeface="+mn-cs"/>
              </a:rPr>
              <a:t>correlation is </a:t>
            </a:r>
            <a:r>
              <a:rPr lang="en-US" sz="1200" b="0" i="0" u="none" strike="noStrike" kern="1200" baseline="0" dirty="0" smtClean="0">
                <a:solidFill>
                  <a:schemeClr val="tx1"/>
                </a:solidFill>
                <a:latin typeface="+mn-lt"/>
                <a:ea typeface="+mn-ea"/>
                <a:cs typeface="+mn-cs"/>
              </a:rPr>
              <a:t>a </a:t>
            </a:r>
            <a:r>
              <a:rPr lang="en-US" sz="1200" b="1" i="0" u="none" strike="noStrike" kern="1200" baseline="0" dirty="0" smtClean="0">
                <a:solidFill>
                  <a:schemeClr val="tx1"/>
                </a:solidFill>
                <a:latin typeface="+mn-lt"/>
                <a:ea typeface="+mn-ea"/>
                <a:cs typeface="+mn-cs"/>
              </a:rPr>
              <a:t>permanent </a:t>
            </a:r>
            <a:r>
              <a:rPr lang="en-US" sz="1200" b="0" i="0" u="none" strike="noStrike" kern="1200" baseline="0" dirty="0" smtClean="0">
                <a:solidFill>
                  <a:schemeClr val="tx1"/>
                </a:solidFill>
                <a:latin typeface="+mn-lt"/>
                <a:ea typeface="+mn-ea"/>
                <a:cs typeface="+mn-cs"/>
              </a:rPr>
              <a:t>feature. </a:t>
            </a:r>
          </a:p>
          <a:p>
            <a:r>
              <a:rPr lang="en-US" sz="1200" b="0" i="0" u="none" strike="noStrike" kern="1200" baseline="0" dirty="0" smtClean="0">
                <a:solidFill>
                  <a:schemeClr val="tx1"/>
                </a:solidFill>
                <a:latin typeface="+mn-lt"/>
                <a:ea typeface="+mn-ea"/>
                <a:cs typeface="+mn-cs"/>
              </a:rPr>
              <a:t> Instead, the </a:t>
            </a:r>
            <a:r>
              <a:rPr lang="en-US" sz="1200" b="1" i="0" u="none" strike="noStrike" kern="1200" baseline="0" dirty="0" smtClean="0">
                <a:solidFill>
                  <a:schemeClr val="tx1"/>
                </a:solidFill>
                <a:latin typeface="+mn-lt"/>
                <a:ea typeface="+mn-ea"/>
                <a:cs typeface="+mn-cs"/>
              </a:rPr>
              <a:t>negative flip in USD-UST yield correlation </a:t>
            </a:r>
            <a:r>
              <a:rPr lang="en-US" sz="1200" b="0" i="0" u="none" strike="noStrike" kern="1200" baseline="0" dirty="0" smtClean="0">
                <a:solidFill>
                  <a:schemeClr val="tx1"/>
                </a:solidFill>
                <a:latin typeface="+mn-lt"/>
                <a:ea typeface="+mn-ea"/>
                <a:cs typeface="+mn-cs"/>
              </a:rPr>
              <a:t>arguably reflects a </a:t>
            </a:r>
            <a:r>
              <a:rPr lang="en-US" sz="1200" b="1" i="0" u="none" strike="noStrike" kern="1200" baseline="0" dirty="0" smtClean="0">
                <a:solidFill>
                  <a:schemeClr val="tx1"/>
                </a:solidFill>
                <a:latin typeface="+mn-lt"/>
                <a:ea typeface="+mn-ea"/>
                <a:cs typeface="+mn-cs"/>
              </a:rPr>
              <a:t>temporary recalibration </a:t>
            </a:r>
            <a:r>
              <a:rPr lang="en-US" sz="1200" b="0" i="0" u="none" strike="noStrike" kern="1200" baseline="0" dirty="0" smtClean="0">
                <a:solidFill>
                  <a:schemeClr val="tx1"/>
                </a:solidFill>
                <a:latin typeface="+mn-lt"/>
                <a:ea typeface="+mn-ea"/>
                <a:cs typeface="+mn-cs"/>
              </a:rPr>
              <a:t>process of </a:t>
            </a:r>
            <a:r>
              <a:rPr lang="en-US" sz="1200" b="1" i="0" u="none" strike="noStrike" kern="1200" baseline="0" dirty="0" smtClean="0">
                <a:solidFill>
                  <a:schemeClr val="tx1"/>
                </a:solidFill>
                <a:latin typeface="+mn-lt"/>
                <a:ea typeface="+mn-ea"/>
                <a:cs typeface="+mn-cs"/>
              </a:rPr>
              <a:t>risk re-pricing</a:t>
            </a:r>
            <a:r>
              <a:rPr lang="en-US" sz="1200" b="0" i="0" u="none" strike="noStrike" kern="1200" baseline="0" dirty="0" smtClean="0">
                <a:solidFill>
                  <a:schemeClr val="tx1"/>
                </a:solidFill>
                <a:latin typeface="+mn-lt"/>
                <a:ea typeface="+mn-ea"/>
                <a:cs typeface="+mn-cs"/>
              </a:rPr>
              <a:t>, </a:t>
            </a:r>
            <a:r>
              <a:rPr lang="en-US" sz="1200" b="0" i="1" u="none" strike="noStrike" kern="1200" baseline="0" dirty="0" smtClean="0">
                <a:solidFill>
                  <a:schemeClr val="tx1"/>
                </a:solidFill>
                <a:latin typeface="+mn-lt"/>
                <a:ea typeface="+mn-ea"/>
                <a:cs typeface="+mn-cs"/>
              </a:rPr>
              <a:t>even if it is abrupt and non-linear</a:t>
            </a:r>
            <a:r>
              <a:rPr lang="en-US" sz="1200" b="0" i="0" u="none" strike="noStrike" kern="1200" baseline="0" dirty="0" smtClean="0">
                <a:solidFill>
                  <a:schemeClr val="tx1"/>
                </a:solidFill>
                <a:latin typeface="+mn-lt"/>
                <a:ea typeface="+mn-ea"/>
                <a:cs typeface="+mn-cs"/>
              </a:rPr>
              <a:t>. </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Instead, the evidence suggests term premium being re-priced considerably higher to account for US fiscal, trade, credit, and </a:t>
            </a:r>
            <a:r>
              <a:rPr lang="en-US" sz="1200" kern="1200" dirty="0" err="1" smtClean="0">
                <a:solidFill>
                  <a:schemeClr val="tx1"/>
                </a:solidFill>
                <a:effectLst/>
                <a:latin typeface="+mn-lt"/>
                <a:ea typeface="+mn-ea"/>
                <a:cs typeface="+mn-cs"/>
              </a:rPr>
              <a:t>geoeconomic</a:t>
            </a:r>
            <a:r>
              <a:rPr lang="en-US" sz="1200" kern="1200" dirty="0" smtClean="0">
                <a:solidFill>
                  <a:schemeClr val="tx1"/>
                </a:solidFill>
                <a:effectLst/>
                <a:latin typeface="+mn-lt"/>
                <a:ea typeface="+mn-ea"/>
                <a:cs typeface="+mn-cs"/>
              </a:rPr>
              <a:t> risks alongside some hedge against USD debasement.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implications are: </a:t>
            </a:r>
            <a:br>
              <a:rPr lang="en-US" sz="1200" kern="1200" dirty="0" smtClean="0">
                <a:solidFill>
                  <a:schemeClr val="tx1"/>
                </a:solidFill>
                <a:effectLst/>
                <a:latin typeface="+mn-lt"/>
                <a:ea typeface="+mn-ea"/>
                <a:cs typeface="+mn-cs"/>
              </a:rPr>
            </a:b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Bets on entrenched USD bearishness may be overdone.</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ii) USD is likely set to resume positive response to UST yields/spreads on sufficient risk-pricing.</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iii) Interim pent-up volatility and potential USD-led inflections in FX markets are par for the course</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iv) Higher UST term premium could spill-over to later compromise higher-yielding AXJ with fiscal/trade vulnerabilities.</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17</a:t>
            </a:fld>
            <a:endParaRPr lang="en-US"/>
          </a:p>
        </p:txBody>
      </p:sp>
    </p:spTree>
    <p:extLst>
      <p:ext uri="{BB962C8B-B14F-4D97-AF65-F5344CB8AC3E}">
        <p14:creationId xmlns:p14="http://schemas.microsoft.com/office/powerpoint/2010/main" val="4070413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Even as we acknowledge</a:t>
            </a:r>
            <a:r>
              <a:rPr lang="en-US" baseline="0" dirty="0" smtClean="0"/>
              <a:t> that the USD is weaker, the important emphasis for FX in Asia ex Japan is that the backdrop of DXY dropping more than 10% overstate resilience in Asia. </a:t>
            </a:r>
          </a:p>
          <a:p>
            <a:pPr marL="0" indent="0">
              <a:buFontTx/>
              <a:buNone/>
            </a:pPr>
            <a:r>
              <a:rPr lang="en-US" baseline="0" dirty="0" smtClean="0"/>
              <a:t>That is to say currencies in </a:t>
            </a:r>
            <a:r>
              <a:rPr lang="en-US" baseline="0" dirty="0" err="1" smtClean="0"/>
              <a:t>asia</a:t>
            </a:r>
            <a:r>
              <a:rPr lang="en-US" baseline="0" dirty="0" smtClean="0"/>
              <a:t> has largely underperformed majors this year.  The ringgit has gained about 5% and the THB has gained about 4%. </a:t>
            </a:r>
          </a:p>
          <a:p>
            <a:pPr marL="0" indent="0">
              <a:buFontTx/>
              <a:buNone/>
            </a:pPr>
            <a:r>
              <a:rPr lang="en-US" baseline="0" dirty="0" smtClean="0"/>
              <a:t>INR, IDR and VND depreciated.</a:t>
            </a:r>
          </a:p>
          <a:p>
            <a:pPr marL="0" indent="0">
              <a:buFontTx/>
              <a:buNone/>
            </a:pPr>
            <a:r>
              <a:rPr lang="en-US" baseline="0" dirty="0" smtClean="0"/>
              <a:t>Outperformers aside from the JPY has been the TWD, but the TWD case is a mere catchup and was a result of a historic two day move.  </a:t>
            </a:r>
            <a:endParaRPr lang="en-US"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18</a:t>
            </a:fld>
            <a:endParaRPr lang="en-US"/>
          </a:p>
        </p:txBody>
      </p:sp>
    </p:spTree>
    <p:extLst>
      <p:ext uri="{BB962C8B-B14F-4D97-AF65-F5344CB8AC3E}">
        <p14:creationId xmlns:p14="http://schemas.microsoft.com/office/powerpoint/2010/main" val="3806661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May the 2</a:t>
            </a:r>
            <a:r>
              <a:rPr lang="en-US" baseline="30000" dirty="0" smtClean="0"/>
              <a:t>nd</a:t>
            </a:r>
            <a:r>
              <a:rPr lang="en-US" dirty="0" smtClean="0"/>
              <a:t> and May the 5</a:t>
            </a:r>
            <a:r>
              <a:rPr lang="en-US" baseline="30000" dirty="0" smtClean="0"/>
              <a:t>th</a:t>
            </a:r>
            <a:r>
              <a:rPr lang="en-US" dirty="0" smtClean="0"/>
              <a:t> </a:t>
            </a:r>
          </a:p>
          <a:p>
            <a:pPr marL="0" indent="0">
              <a:buFontTx/>
              <a:buNone/>
            </a:pPr>
            <a:endParaRPr lang="en-US" dirty="0" smtClean="0"/>
          </a:p>
          <a:p>
            <a:pPr marL="0" indent="0">
              <a:buFontTx/>
              <a:buNone/>
            </a:pPr>
            <a:endParaRPr lang="en-US" dirty="0" smtClean="0"/>
          </a:p>
          <a:p>
            <a:pPr marL="0" indent="0">
              <a:buFontTx/>
              <a:buNone/>
            </a:pPr>
            <a:endParaRPr lang="en-US" dirty="0" smtClean="0"/>
          </a:p>
          <a:p>
            <a:pPr marL="0" indent="0">
              <a:buFontTx/>
              <a:buNone/>
            </a:pPr>
            <a:r>
              <a:rPr lang="en-US" dirty="0" smtClean="0"/>
              <a:t>So the TWD has</a:t>
            </a:r>
            <a:r>
              <a:rPr lang="en-US" baseline="0" dirty="0" smtClean="0"/>
              <a:t> been making the headline but what about the big guy, the RMB who is hiding steadily under the cover of a weak USD. </a:t>
            </a:r>
            <a:endParaRPr lang="en-US" dirty="0" smtClean="0"/>
          </a:p>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19</a:t>
            </a:fld>
            <a:endParaRPr lang="en-US"/>
          </a:p>
        </p:txBody>
      </p:sp>
    </p:spTree>
    <p:extLst>
      <p:ext uri="{BB962C8B-B14F-4D97-AF65-F5344CB8AC3E}">
        <p14:creationId xmlns:p14="http://schemas.microsoft.com/office/powerpoint/2010/main" val="4250063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For today, I will give a broad general</a:t>
            </a:r>
            <a:r>
              <a:rPr lang="en-US" baseline="0" dirty="0" smtClean="0"/>
              <a:t> overview of our stance on tariffs and the USD.</a:t>
            </a:r>
          </a:p>
          <a:p>
            <a:pPr marL="285650" indent="-285650">
              <a:buFontTx/>
              <a:buChar char="-"/>
            </a:pPr>
            <a:r>
              <a:rPr lang="en-US" baseline="0" dirty="0" smtClean="0"/>
              <a:t>For the first three parts, we will give brief touches and the main focus is on part four will be on recent market movements. </a:t>
            </a:r>
          </a:p>
          <a:p>
            <a:pPr marL="285650" indent="-285650">
              <a:buFontTx/>
              <a:buChar char="-"/>
            </a:pPr>
            <a:r>
              <a:rPr lang="en-US" baseline="0" dirty="0" smtClean="0"/>
              <a:t>We will go through the tariff shock so far and state that it is merely relief rather than rather than resolution</a:t>
            </a:r>
          </a:p>
          <a:p>
            <a:pPr marL="285650" indent="-285650">
              <a:buFontTx/>
              <a:buChar char="-"/>
            </a:pPr>
            <a:r>
              <a:rPr lang="en-US" baseline="0" dirty="0" smtClean="0"/>
              <a:t>Resolution is difficult become of how complex the concept of reciprocity. </a:t>
            </a:r>
          </a:p>
          <a:p>
            <a:pPr marL="285650" indent="-285650">
              <a:buFontTx/>
              <a:buChar char="-"/>
            </a:pPr>
            <a:r>
              <a:rPr lang="en-US" baseline="0" dirty="0" smtClean="0"/>
              <a:t>Discuss briefly on what does the US want to do, do they really want a deal?</a:t>
            </a:r>
          </a:p>
          <a:p>
            <a:pPr marL="285650" indent="-285650">
              <a:buFontTx/>
              <a:buChar char="-"/>
            </a:pPr>
            <a:r>
              <a:rPr lang="en-US" dirty="0" smtClean="0"/>
              <a:t>Then</a:t>
            </a:r>
            <a:r>
              <a:rPr lang="en-US" baseline="0" dirty="0" smtClean="0"/>
              <a:t> we will move on to look at why this situation is really beyond trade and because the situation is beyond trade</a:t>
            </a:r>
          </a:p>
          <a:p>
            <a:pPr marL="285650" indent="-285650">
              <a:buFontTx/>
              <a:buChar char="-"/>
            </a:pPr>
            <a:r>
              <a:rPr lang="en-US" baseline="0" dirty="0" smtClean="0"/>
              <a:t>We see that there are some fragmentation risks for the world.</a:t>
            </a:r>
          </a:p>
          <a:p>
            <a:pPr marL="285650" indent="-285650">
              <a:buFontTx/>
              <a:buChar char="-"/>
            </a:pPr>
            <a:r>
              <a:rPr lang="en-US" baseline="0" dirty="0" smtClean="0"/>
              <a:t>The main focus of today’s will be on the market outcomes.</a:t>
            </a:r>
          </a:p>
          <a:p>
            <a:pPr marL="285650" indent="-285650">
              <a:buFontTx/>
              <a:buChar char="-"/>
            </a:pPr>
            <a:r>
              <a:rPr lang="en-US" baseline="0" dirty="0" smtClean="0"/>
              <a:t>I will share our USD view and also the exaggerated risks surrounding the USD. </a:t>
            </a:r>
          </a:p>
          <a:p>
            <a:pPr marL="285650" indent="-285650">
              <a:buFontTx/>
              <a:buChar char="-"/>
            </a:pPr>
            <a:r>
              <a:rPr lang="en-US" baseline="0" dirty="0" smtClean="0"/>
              <a:t>We will also touch on some Asian currencies because I do know that all of you who are based around the ASEAN region. </a:t>
            </a:r>
          </a:p>
          <a:p>
            <a:pPr marL="285650" indent="-285650">
              <a:buFontTx/>
              <a:buChar char="-"/>
            </a:pPr>
            <a:r>
              <a:rPr lang="en-US" dirty="0" smtClean="0"/>
              <a:t>We</a:t>
            </a:r>
            <a:r>
              <a:rPr lang="en-US" baseline="0" dirty="0" smtClean="0"/>
              <a:t> will also have time for some Q and A because I will inevitably miss out some of the topic you guys are interested in.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a:p>
        </p:txBody>
      </p:sp>
    </p:spTree>
    <p:extLst>
      <p:ext uri="{BB962C8B-B14F-4D97-AF65-F5344CB8AC3E}">
        <p14:creationId xmlns:p14="http://schemas.microsoft.com/office/powerpoint/2010/main" val="2879707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The USD/CNH has drop to 7.2 levels</a:t>
            </a:r>
            <a:r>
              <a:rPr lang="en-US" baseline="0" dirty="0" smtClean="0"/>
              <a:t> and that provide the </a:t>
            </a:r>
            <a:r>
              <a:rPr lang="en-US" baseline="0" dirty="0" err="1" smtClean="0"/>
              <a:t>PBoC</a:t>
            </a:r>
            <a:r>
              <a:rPr lang="en-US" baseline="0" dirty="0" smtClean="0"/>
              <a:t> with a convenient cover to hide under as an appreciating RMB allows them to deflect any accusation that they are manipulating their currency to benefit their exports. </a:t>
            </a:r>
          </a:p>
          <a:p>
            <a:pPr marL="0" indent="0">
              <a:buFontTx/>
              <a:buNone/>
            </a:pPr>
            <a:r>
              <a:rPr lang="en-US" baseline="0" dirty="0" smtClean="0"/>
              <a:t>In reality though, if we look at the Nominal effective exchange rate, what we find is the </a:t>
            </a:r>
            <a:r>
              <a:rPr lang="en-US" baseline="0" dirty="0" err="1" smtClean="0"/>
              <a:t>reminbi</a:t>
            </a:r>
            <a:r>
              <a:rPr lang="en-US" baseline="0" dirty="0" smtClean="0"/>
              <a:t> has depreciated against its trading partners simply because it has gained less than its regional peers. As such, it is not only the stability of an exchange rate that assist Chinese exports, these levels help as well. </a:t>
            </a:r>
          </a:p>
          <a:p>
            <a:pPr marL="0" indent="0">
              <a:buFontTx/>
              <a:buNone/>
            </a:pPr>
            <a:r>
              <a:rPr lang="en-US" baseline="0" dirty="0" smtClean="0"/>
              <a:t>Looking ahead, our thoughts are that the policy sweet spot might be fleeting. There is still a substantial need for the </a:t>
            </a:r>
            <a:r>
              <a:rPr lang="en-US" baseline="0" dirty="0" err="1" smtClean="0"/>
              <a:t>PBoC</a:t>
            </a:r>
            <a:r>
              <a:rPr lang="en-US" baseline="0" dirty="0" smtClean="0"/>
              <a:t> to support the economy and with lower rates, the RMB gets a weaker backstop. </a:t>
            </a:r>
          </a:p>
          <a:p>
            <a:pPr marL="0" indent="0">
              <a:buFontTx/>
              <a:buNone/>
            </a:pPr>
            <a:r>
              <a:rPr lang="en-US" baseline="0" dirty="0" smtClean="0"/>
              <a:t>We are also yet to see any clear geo-economic risk that is appearing in China. When the RMB turns volatile, </a:t>
            </a:r>
            <a:r>
              <a:rPr lang="en-US" baseline="0" dirty="0" err="1" smtClean="0"/>
              <a:t>AxJ</a:t>
            </a:r>
            <a:r>
              <a:rPr lang="en-US" baseline="0" dirty="0" smtClean="0"/>
              <a:t> FX will be in the crosshairs.</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20</a:t>
            </a:fld>
            <a:endParaRPr lang="en-US"/>
          </a:p>
        </p:txBody>
      </p:sp>
    </p:spTree>
    <p:extLst>
      <p:ext uri="{BB962C8B-B14F-4D97-AF65-F5344CB8AC3E}">
        <p14:creationId xmlns:p14="http://schemas.microsoft.com/office/powerpoint/2010/main" val="2376660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The</a:t>
            </a:r>
            <a:r>
              <a:rPr lang="en-US" baseline="0" dirty="0" smtClean="0"/>
              <a:t> CNH movements are certainly a key driver of </a:t>
            </a:r>
            <a:r>
              <a:rPr lang="en-US" baseline="0" dirty="0" err="1" smtClean="0"/>
              <a:t>AxJ</a:t>
            </a:r>
            <a:r>
              <a:rPr lang="en-US" baseline="0" dirty="0" smtClean="0"/>
              <a:t> currencies. So we have to take a look at the CNH beta which is the sensitivity of </a:t>
            </a:r>
            <a:r>
              <a:rPr lang="en-US" baseline="0" dirty="0" err="1" smtClean="0"/>
              <a:t>AxJ</a:t>
            </a:r>
            <a:r>
              <a:rPr lang="en-US" baseline="0" dirty="0" smtClean="0"/>
              <a:t> currencies to a change in CNH&gt; </a:t>
            </a:r>
          </a:p>
          <a:p>
            <a:pPr marL="285650" indent="-285650">
              <a:buFontTx/>
              <a:buChar char="-"/>
            </a:pPr>
            <a:r>
              <a:rPr lang="en-US" baseline="0" dirty="0" smtClean="0"/>
              <a:t>Here we can see that when the beta can be &gt;1, which is to say that if the CNH depreciate by 1% these currencies can lose more than 1%.</a:t>
            </a:r>
          </a:p>
          <a:p>
            <a:pPr marL="285650" indent="-285650">
              <a:buFontTx/>
              <a:buChar char="-"/>
            </a:pPr>
            <a:r>
              <a:rPr lang="en-US" baseline="0" dirty="0" smtClean="0"/>
              <a:t>Sensitivities are different across the different currencies. </a:t>
            </a:r>
          </a:p>
          <a:p>
            <a:pPr marL="285650" indent="-285650">
              <a:buFontTx/>
              <a:buChar char="-"/>
            </a:pPr>
            <a:r>
              <a:rPr lang="en-US" baseline="0" dirty="0" smtClean="0"/>
              <a:t>For commodity currencies such as the AUD and IDR, they are more sensitive to onshore mainland China developments relative to trade developments. </a:t>
            </a:r>
          </a:p>
          <a:p>
            <a:pPr marL="285650" indent="-285650">
              <a:buFontTx/>
              <a:buChar char="-"/>
            </a:pPr>
            <a:r>
              <a:rPr lang="en-US" baseline="0" dirty="0" smtClean="0"/>
              <a:t>Even for trade related shocks, the type of technology restriction trying to curb China access to tech will hurt the KRW and TWD more while more broad based trade shocks tend to be more downstream and affect the MYR as China is Malaysia’s largest export market.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21</a:t>
            </a:fld>
            <a:endParaRPr lang="en-US"/>
          </a:p>
        </p:txBody>
      </p:sp>
    </p:spTree>
    <p:extLst>
      <p:ext uri="{BB962C8B-B14F-4D97-AF65-F5344CB8AC3E}">
        <p14:creationId xmlns:p14="http://schemas.microsoft.com/office/powerpoint/2010/main" val="520087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And with that..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22</a:t>
            </a:fld>
            <a:endParaRPr lang="en-US"/>
          </a:p>
        </p:txBody>
      </p:sp>
    </p:spTree>
    <p:extLst>
      <p:ext uri="{BB962C8B-B14F-4D97-AF65-F5344CB8AC3E}">
        <p14:creationId xmlns:p14="http://schemas.microsoft.com/office/powerpoint/2010/main" val="1749944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fld id="{422D11A1-CF3F-4D4E-A04F-09E794495165}" type="slidenum">
              <a:rPr lang="en-SG" smtClean="0"/>
              <a:t>23</a:t>
            </a:fld>
            <a:endParaRPr lang="en-SG"/>
          </a:p>
        </p:txBody>
      </p:sp>
    </p:spTree>
    <p:extLst>
      <p:ext uri="{BB962C8B-B14F-4D97-AF65-F5344CB8AC3E}">
        <p14:creationId xmlns:p14="http://schemas.microsoft.com/office/powerpoint/2010/main" val="2715142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8063" y="735013"/>
            <a:ext cx="4911725" cy="3684587"/>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24</a:t>
            </a:fld>
            <a:endParaRPr lang="en-US" dirty="0"/>
          </a:p>
        </p:txBody>
      </p:sp>
    </p:spTree>
    <p:extLst>
      <p:ext uri="{BB962C8B-B14F-4D97-AF65-F5344CB8AC3E}">
        <p14:creationId xmlns:p14="http://schemas.microsoft.com/office/powerpoint/2010/main" val="38811206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endParaRPr lang="en-SG"/>
          </a:p>
        </p:txBody>
      </p:sp>
      <p:sp>
        <p:nvSpPr>
          <p:cNvPr id="4" name="Slide Number Placeholder 3"/>
          <p:cNvSpPr>
            <a:spLocks noGrp="1"/>
          </p:cNvSpPr>
          <p:nvPr>
            <p:ph type="sldNum" sz="quarter" idx="10"/>
          </p:nvPr>
        </p:nvSpPr>
        <p:spPr/>
        <p:txBody>
          <a:bodyPr/>
          <a:lstStyle/>
          <a:p>
            <a:fld id="{91AA9BE4-5103-0B4A-B9FD-498748EB1049}" type="slidenum">
              <a:rPr lang="en-US" smtClean="0"/>
              <a:pPr/>
              <a:t>25</a:t>
            </a:fld>
            <a:endParaRPr lang="en-US"/>
          </a:p>
        </p:txBody>
      </p:sp>
    </p:spTree>
    <p:extLst>
      <p:ext uri="{BB962C8B-B14F-4D97-AF65-F5344CB8AC3E}">
        <p14:creationId xmlns:p14="http://schemas.microsoft.com/office/powerpoint/2010/main" val="3193700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endParaRPr lang="en-SG"/>
          </a:p>
        </p:txBody>
      </p:sp>
      <p:sp>
        <p:nvSpPr>
          <p:cNvPr id="4" name="Slide Number Placeholder 3"/>
          <p:cNvSpPr>
            <a:spLocks noGrp="1"/>
          </p:cNvSpPr>
          <p:nvPr>
            <p:ph type="sldNum" sz="quarter" idx="10"/>
          </p:nvPr>
        </p:nvSpPr>
        <p:spPr/>
        <p:txBody>
          <a:bodyPr/>
          <a:lstStyle/>
          <a:p>
            <a:fld id="{91AA9BE4-5103-0B4A-B9FD-498748EB1049}" type="slidenum">
              <a:rPr lang="en-US" smtClean="0"/>
              <a:pPr/>
              <a:t>26</a:t>
            </a:fld>
            <a:endParaRPr lang="en-US"/>
          </a:p>
        </p:txBody>
      </p:sp>
    </p:spTree>
    <p:extLst>
      <p:ext uri="{BB962C8B-B14F-4D97-AF65-F5344CB8AC3E}">
        <p14:creationId xmlns:p14="http://schemas.microsoft.com/office/powerpoint/2010/main" val="8509259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2488" y="744538"/>
            <a:ext cx="4964112" cy="3722687"/>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27</a:t>
            </a:fld>
            <a:endParaRPr lang="en-US" dirty="0"/>
          </a:p>
        </p:txBody>
      </p:sp>
    </p:spTree>
    <p:extLst>
      <p:ext uri="{BB962C8B-B14F-4D97-AF65-F5344CB8AC3E}">
        <p14:creationId xmlns:p14="http://schemas.microsoft.com/office/powerpoint/2010/main" val="42404528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28</a:t>
            </a:fld>
            <a:endParaRPr lang="en-US" dirty="0"/>
          </a:p>
        </p:txBody>
      </p:sp>
    </p:spTree>
    <p:extLst>
      <p:ext uri="{BB962C8B-B14F-4D97-AF65-F5344CB8AC3E}">
        <p14:creationId xmlns:p14="http://schemas.microsoft.com/office/powerpoint/2010/main" val="39326475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endParaRPr lang="en-SG"/>
          </a:p>
        </p:txBody>
      </p:sp>
      <p:sp>
        <p:nvSpPr>
          <p:cNvPr id="4" name="Slide Number Placeholder 3"/>
          <p:cNvSpPr>
            <a:spLocks noGrp="1"/>
          </p:cNvSpPr>
          <p:nvPr>
            <p:ph type="sldNum" sz="quarter" idx="10"/>
          </p:nvPr>
        </p:nvSpPr>
        <p:spPr/>
        <p:txBody>
          <a:bodyPr/>
          <a:lstStyle/>
          <a:p>
            <a:fld id="{91AA9BE4-5103-0B4A-B9FD-498748EB1049}" type="slidenum">
              <a:rPr lang="en-US" smtClean="0"/>
              <a:pPr/>
              <a:t>29</a:t>
            </a:fld>
            <a:endParaRPr lang="en-US"/>
          </a:p>
        </p:txBody>
      </p:sp>
    </p:spTree>
    <p:extLst>
      <p:ext uri="{BB962C8B-B14F-4D97-AF65-F5344CB8AC3E}">
        <p14:creationId xmlns:p14="http://schemas.microsoft.com/office/powerpoint/2010/main" val="111977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These days one of the favorite</a:t>
            </a:r>
            <a:r>
              <a:rPr lang="en-US" baseline="0" dirty="0" smtClean="0"/>
              <a:t> questions of our clients is do you think there will be a deal? </a:t>
            </a:r>
          </a:p>
          <a:p>
            <a:pPr marL="285650" indent="-285650">
              <a:buFontTx/>
              <a:buChar char="-"/>
            </a:pPr>
            <a:r>
              <a:rPr lang="en-US" baseline="0" dirty="0" smtClean="0"/>
              <a:t>The deadline, by the way, is &lt;30 days for every country in the world except China because China’s 90 days only started last month.</a:t>
            </a:r>
          </a:p>
          <a:p>
            <a:pPr marL="285650" indent="-285650">
              <a:buFontTx/>
              <a:buChar char="-"/>
            </a:pPr>
            <a:r>
              <a:rPr lang="en-US" baseline="0" dirty="0" smtClean="0"/>
              <a:t>So there is actually not much time to make deal anyway. </a:t>
            </a:r>
          </a:p>
          <a:p>
            <a:pPr marL="285650" indent="-285650">
              <a:buFontTx/>
              <a:buChar char="-"/>
            </a:pPr>
            <a:r>
              <a:rPr lang="en-US" baseline="0" dirty="0" smtClean="0"/>
              <a:t>The more worrisome issue in our view is that this dichotomy of a deal or no deal is simply a tragic distraction because </a:t>
            </a:r>
          </a:p>
          <a:p>
            <a:pPr marL="285650" indent="-285650">
              <a:buFontTx/>
              <a:buChar char="-"/>
            </a:pPr>
            <a:r>
              <a:rPr lang="en-US" baseline="0" dirty="0" smtClean="0"/>
              <a:t>it seems that the deal themselves are mean to divide, disorientate and fragment.  </a:t>
            </a:r>
            <a:br>
              <a:rPr lang="en-US" baseline="0" dirty="0" smtClean="0"/>
            </a:br>
            <a:r>
              <a:rPr lang="en-US" baseline="0" dirty="0" smtClean="0"/>
              <a:t>Any deal which the US makes with any country will definitely not represent an all clear for a return to the global trade situation in 2024.  </a:t>
            </a:r>
          </a:p>
          <a:p>
            <a:pPr marL="285650" indent="-285650">
              <a:buFontTx/>
              <a:buChar char="-"/>
            </a:pPr>
            <a:r>
              <a:rPr lang="en-US" baseline="0" dirty="0" smtClean="0"/>
              <a:t>Global commerce will be permanently disrupted even if there is a deal.</a:t>
            </a:r>
          </a:p>
          <a:p>
            <a:pPr marL="285650" indent="-285650">
              <a:buFontTx/>
              <a:buChar char="-"/>
            </a:pPr>
            <a:r>
              <a:rPr lang="en-US" dirty="0" smtClean="0"/>
              <a:t>In any</a:t>
            </a:r>
            <a:r>
              <a:rPr lang="en-US" baseline="0" dirty="0" smtClean="0"/>
              <a:t> case, the baseline now for most people is that </a:t>
            </a:r>
            <a:r>
              <a:rPr lang="en-US" sz="1200" b="0" i="0" kern="1200" dirty="0" smtClean="0">
                <a:solidFill>
                  <a:schemeClr val="tx1"/>
                </a:solidFill>
                <a:effectLst/>
                <a:latin typeface="+mn-lt"/>
                <a:ea typeface="+mn-ea"/>
                <a:cs typeface="+mn-cs"/>
              </a:rPr>
              <a:t>Country-level tariff rates with most of the United States’ other trading partners remain at 10 per cent.</a:t>
            </a:r>
          </a:p>
          <a:p>
            <a:pPr marL="285650" indent="-285650">
              <a:buFontTx/>
              <a:buChar char="-"/>
            </a:pPr>
            <a:r>
              <a:rPr lang="en-US" dirty="0" smtClean="0"/>
              <a:t>Anyone based in Australia</a:t>
            </a:r>
            <a:r>
              <a:rPr lang="en-US" baseline="0" dirty="0" smtClean="0"/>
              <a:t> here, this was even assumed inside the RBA’s baseline last month. </a:t>
            </a:r>
          </a:p>
          <a:p>
            <a:pPr marL="285650" indent="-285650">
              <a:buFontTx/>
              <a:buChar char="-"/>
            </a:pPr>
            <a:r>
              <a:rPr lang="en-US" baseline="0" dirty="0" smtClean="0"/>
              <a:t>The point here is that even central banks which keeps repeating on and on about uncertainty have now even the confidence to admit and say guys, we need to put in 10%. </a:t>
            </a:r>
          </a:p>
          <a:p>
            <a:pPr marL="285650" indent="-285650">
              <a:buFontTx/>
              <a:buChar char="-"/>
            </a:pPr>
            <a:r>
              <a:rPr lang="en-US" baseline="0" dirty="0" smtClean="0"/>
              <a:t>And from my business trips to clients, a lot of them are at least factoring in a 10% tariff rate to the US depending on what industries they are in. </a:t>
            </a:r>
          </a:p>
          <a:p>
            <a:pPr marL="285650" indent="-285650">
              <a:buFontTx/>
              <a:buChar char="-"/>
            </a:pPr>
            <a:r>
              <a:rPr lang="en-US" baseline="0" dirty="0" smtClean="0"/>
              <a:t>In our view, this is merely being realistic as the world finds ways to deal with US-China Geo-economic war.  </a:t>
            </a:r>
          </a:p>
          <a:p>
            <a:pPr marL="285650" indent="-285650">
              <a:buFontTx/>
              <a:buChar char="-"/>
            </a:pPr>
            <a:r>
              <a:rPr lang="en-US" dirty="0" smtClean="0"/>
              <a:t>Our view is that the administration</a:t>
            </a:r>
            <a:r>
              <a:rPr lang="en-US" baseline="0" dirty="0" smtClean="0"/>
              <a:t> in the US right now see unilateral redefinition of the global order as the only means for the US to secure the upper hand against China </a:t>
            </a:r>
          </a:p>
          <a:p>
            <a:pPr marL="285650" indent="-285650">
              <a:buFontTx/>
              <a:buChar char="-"/>
            </a:pPr>
            <a:r>
              <a:rPr lang="en-GB" sz="1200" kern="0" dirty="0" smtClean="0">
                <a:solidFill>
                  <a:srgbClr val="7030A0"/>
                </a:solidFill>
                <a:effectLst/>
              </a:rPr>
              <a:t>Dire economic</a:t>
            </a:r>
            <a:r>
              <a:rPr lang="en-GB" sz="1200" kern="0" dirty="0" smtClean="0">
                <a:effectLst/>
              </a:rPr>
              <a:t>, </a:t>
            </a:r>
            <a:r>
              <a:rPr lang="en-GB" sz="1200" kern="0" dirty="0" smtClean="0">
                <a:solidFill>
                  <a:srgbClr val="7030A0"/>
                </a:solidFill>
                <a:effectLst/>
              </a:rPr>
              <a:t>geo-political</a:t>
            </a:r>
            <a:r>
              <a:rPr lang="en-GB" sz="1200" kern="0" dirty="0" smtClean="0">
                <a:effectLst/>
              </a:rPr>
              <a:t> and </a:t>
            </a:r>
            <a:r>
              <a:rPr lang="en-GB" sz="1200" kern="0" dirty="0" smtClean="0">
                <a:solidFill>
                  <a:srgbClr val="7030A0"/>
                </a:solidFill>
                <a:effectLst/>
              </a:rPr>
              <a:t>environmental consequences are </a:t>
            </a:r>
            <a:r>
              <a:rPr lang="en-GB" sz="1200" kern="0" dirty="0" smtClean="0">
                <a:effectLst/>
              </a:rPr>
              <a:t>merely the</a:t>
            </a:r>
            <a:r>
              <a:rPr lang="en-GB" sz="1200" u="none" kern="0" dirty="0" smtClean="0">
                <a:effectLst/>
              </a:rPr>
              <a:t> </a:t>
            </a:r>
            <a:r>
              <a:rPr lang="en-GB" sz="1200" u="none" kern="0" dirty="0" smtClean="0">
                <a:solidFill>
                  <a:srgbClr val="7030A0"/>
                </a:solidFill>
                <a:effectLst/>
              </a:rPr>
              <a:t>necessary cost of ensuring US supremacy.</a:t>
            </a:r>
          </a:p>
          <a:p>
            <a:pPr marL="285650" indent="-285650">
              <a:buFontTx/>
              <a:buChar char="-"/>
            </a:pPr>
            <a:r>
              <a:rPr lang="en-GB" sz="1200" u="none" kern="0" dirty="0" smtClean="0">
                <a:solidFill>
                  <a:srgbClr val="7030A0"/>
                </a:solidFill>
                <a:effectLst/>
              </a:rPr>
              <a:t>As</a:t>
            </a:r>
            <a:r>
              <a:rPr lang="en-GB" sz="1200" u="none" kern="0" baseline="0" dirty="0" smtClean="0">
                <a:solidFill>
                  <a:srgbClr val="7030A0"/>
                </a:solidFill>
                <a:effectLst/>
              </a:rPr>
              <a:t> a result, we see three things, </a:t>
            </a:r>
          </a:p>
          <a:p>
            <a:pPr marL="285650" indent="-285650">
              <a:buFontTx/>
              <a:buChar char="-"/>
            </a:pPr>
            <a:r>
              <a:rPr lang="en-SG" sz="1200" u="none" kern="1200" baseline="0" dirty="0" smtClean="0">
                <a:solidFill>
                  <a:schemeClr val="tx1"/>
                </a:solidFill>
                <a:effectLst/>
              </a:rPr>
              <a:t>Disturbance in the flow of capital globally</a:t>
            </a:r>
          </a:p>
          <a:p>
            <a:pPr marL="285650" indent="-285650">
              <a:buFontTx/>
              <a:buChar char="-"/>
            </a:pPr>
            <a:r>
              <a:rPr lang="en-US" sz="1200" u="none" kern="1200" baseline="0" dirty="0" smtClean="0">
                <a:solidFill>
                  <a:schemeClr val="tx1"/>
                </a:solidFill>
                <a:effectLst/>
              </a:rPr>
              <a:t>Disruptions in global trade</a:t>
            </a:r>
          </a:p>
          <a:p>
            <a:pPr marL="285650" indent="-285650">
              <a:buFontTx/>
              <a:buChar char="-"/>
            </a:pPr>
            <a:r>
              <a:rPr lang="en-GB" sz="1200" u="none" kern="0" dirty="0" smtClean="0">
                <a:solidFill>
                  <a:srgbClr val="7030A0"/>
                </a:solidFill>
                <a:effectLst/>
              </a:rPr>
              <a:t>Departure from well know economic</a:t>
            </a:r>
            <a:r>
              <a:rPr lang="en-GB" sz="1200" u="none" kern="0" baseline="0" dirty="0" smtClean="0">
                <a:solidFill>
                  <a:srgbClr val="7030A0"/>
                </a:solidFill>
                <a:effectLst/>
              </a:rPr>
              <a:t> and market correlations. </a:t>
            </a:r>
          </a:p>
          <a:p>
            <a:pPr marL="285650" indent="-285650">
              <a:buFontTx/>
              <a:buChar char="-"/>
            </a:pPr>
            <a:r>
              <a:rPr lang="en-GB" sz="1200" b="1" u="none" kern="0" dirty="0" smtClean="0">
                <a:solidFill>
                  <a:srgbClr val="7030A0"/>
                </a:solidFill>
                <a:effectLst/>
              </a:rPr>
              <a:t>With that</a:t>
            </a:r>
            <a:r>
              <a:rPr lang="en-GB" sz="1200" u="none" kern="0" dirty="0" smtClean="0">
                <a:solidFill>
                  <a:srgbClr val="7030A0"/>
                </a:solidFill>
                <a:effectLst/>
              </a:rPr>
              <a:t>, Our FX</a:t>
            </a:r>
            <a:r>
              <a:rPr lang="en-GB" sz="1200" u="none" kern="0" baseline="0" dirty="0" smtClean="0">
                <a:solidFill>
                  <a:srgbClr val="7030A0"/>
                </a:solidFill>
                <a:effectLst/>
              </a:rPr>
              <a:t> outlook which is our USD view is that we should brace for shocks. </a:t>
            </a:r>
          </a:p>
          <a:p>
            <a:pPr marL="285650" indent="-285650">
              <a:buFontTx/>
              <a:buChar char="-"/>
            </a:pPr>
            <a:r>
              <a:rPr lang="en-GB" sz="1200" u="none" kern="0" baseline="0" dirty="0" smtClean="0">
                <a:solidFill>
                  <a:srgbClr val="7030A0"/>
                </a:solidFill>
                <a:effectLst/>
              </a:rPr>
              <a:t>To be clear, we anticipate a softer USD by mid 2026 and to be clear this means that we expected the DXY the Dollar Index to hover around 94-98 in mid-2026. </a:t>
            </a:r>
          </a:p>
          <a:p>
            <a:pPr marL="285650" indent="-285650">
              <a:buFontTx/>
              <a:buChar char="-"/>
            </a:pPr>
            <a:r>
              <a:rPr lang="en-GB" sz="1200" u="none" kern="0" baseline="0" dirty="0" smtClean="0">
                <a:solidFill>
                  <a:srgbClr val="7030A0"/>
                </a:solidFill>
                <a:effectLst/>
              </a:rPr>
              <a:t>The problem here is that this will continue to be a volatile path just like the </a:t>
            </a:r>
            <a:r>
              <a:rPr lang="en-GB" sz="1200" u="none" kern="0" baseline="0" dirty="0" err="1" smtClean="0">
                <a:solidFill>
                  <a:srgbClr val="7030A0"/>
                </a:solidFill>
                <a:effectLst/>
              </a:rPr>
              <a:t>rollarcoaster</a:t>
            </a:r>
            <a:r>
              <a:rPr lang="en-GB" sz="1200" u="none" kern="0" baseline="0" dirty="0" smtClean="0">
                <a:solidFill>
                  <a:srgbClr val="7030A0"/>
                </a:solidFill>
                <a:effectLst/>
              </a:rPr>
              <a:t> on my slide and the picture was deliberately skewed. </a:t>
            </a:r>
          </a:p>
          <a:p>
            <a:pPr marL="285650" indent="-285650">
              <a:buFontTx/>
              <a:buChar char="-"/>
            </a:pPr>
            <a:r>
              <a:rPr lang="en-GB" sz="1200" u="none" kern="0" baseline="0" dirty="0" smtClean="0">
                <a:solidFill>
                  <a:srgbClr val="7030A0"/>
                </a:solidFill>
                <a:effectLst/>
              </a:rPr>
              <a:t>This will be a non-linear path as we expect the USD to display possible bouts of recovery?</a:t>
            </a:r>
          </a:p>
          <a:p>
            <a:pPr marL="285650" indent="-285650">
              <a:buFontTx/>
              <a:buChar char="-"/>
            </a:pPr>
            <a:r>
              <a:rPr lang="en-GB" sz="1200" u="none" kern="0" baseline="0" dirty="0" smtClean="0">
                <a:solidFill>
                  <a:srgbClr val="7030A0"/>
                </a:solidFill>
                <a:effectLst/>
              </a:rPr>
              <a:t>You must be thinking where is this recovery from?</a:t>
            </a:r>
          </a:p>
          <a:p>
            <a:pPr marL="285650" indent="-285650">
              <a:buFontTx/>
              <a:buChar char="-"/>
            </a:pPr>
            <a:r>
              <a:rPr lang="en-GB" sz="1200" u="none" kern="0" baseline="0" dirty="0" smtClean="0">
                <a:solidFill>
                  <a:srgbClr val="7030A0"/>
                </a:solidFill>
                <a:effectLst/>
              </a:rPr>
              <a:t>We see three main sources of risks that will provide some impetuous for USD recovery:</a:t>
            </a:r>
          </a:p>
          <a:p>
            <a:pPr marL="285650" indent="-285650">
              <a:buFontTx/>
              <a:buChar char="-"/>
            </a:pPr>
            <a:r>
              <a:rPr lang="en-GB" sz="1200" u="none" kern="0" baseline="0" dirty="0" smtClean="0">
                <a:solidFill>
                  <a:srgbClr val="7030A0"/>
                </a:solidFill>
                <a:effectLst/>
              </a:rPr>
              <a:t>First, is the risk of shifting correlations, what we used to know about correlations with the USD has broken down, but history tells us that this is unlikely to be a permanent break.</a:t>
            </a:r>
          </a:p>
          <a:p>
            <a:pPr marL="285650" indent="-285650">
              <a:buFontTx/>
              <a:buChar char="-"/>
            </a:pPr>
            <a:r>
              <a:rPr lang="en-GB" sz="1200" u="none" kern="0" baseline="0" dirty="0" smtClean="0">
                <a:solidFill>
                  <a:srgbClr val="7030A0"/>
                </a:solidFill>
                <a:effectLst/>
              </a:rPr>
              <a:t>Second, JPY dynamics are evolving due to </a:t>
            </a:r>
            <a:r>
              <a:rPr lang="en-GB" sz="1200" u="none" kern="0" baseline="0" dirty="0" err="1" smtClean="0">
                <a:solidFill>
                  <a:srgbClr val="7030A0"/>
                </a:solidFill>
                <a:effectLst/>
              </a:rPr>
              <a:t>BoJ</a:t>
            </a:r>
            <a:r>
              <a:rPr lang="en-GB" sz="1200" u="none" kern="0" baseline="0" dirty="0" smtClean="0">
                <a:solidFill>
                  <a:srgbClr val="7030A0"/>
                </a:solidFill>
                <a:effectLst/>
              </a:rPr>
              <a:t> policy interacting with tariff worries also imply that USD weakness is not a given. </a:t>
            </a:r>
          </a:p>
          <a:p>
            <a:pPr marL="285650" indent="-285650">
              <a:buFontTx/>
              <a:buChar char="-"/>
            </a:pPr>
            <a:r>
              <a:rPr lang="en-GB" sz="1200" u="none" kern="0" baseline="0" dirty="0" smtClean="0">
                <a:solidFill>
                  <a:srgbClr val="7030A0"/>
                </a:solidFill>
                <a:effectLst/>
              </a:rPr>
              <a:t>Third, CNH risks due to conflicting trade and geo-political objectives may also weaken </a:t>
            </a:r>
            <a:r>
              <a:rPr lang="en-GB" sz="1200" u="none" kern="0" baseline="0" dirty="0" err="1" smtClean="0">
                <a:solidFill>
                  <a:srgbClr val="7030A0"/>
                </a:solidFill>
                <a:effectLst/>
              </a:rPr>
              <a:t>AxJ</a:t>
            </a:r>
            <a:r>
              <a:rPr lang="en-GB" sz="1200" u="none" kern="0" baseline="0" dirty="0" smtClean="0">
                <a:solidFill>
                  <a:srgbClr val="7030A0"/>
                </a:solidFill>
                <a:effectLst/>
              </a:rPr>
              <a:t> FX. </a:t>
            </a:r>
          </a:p>
          <a:p>
            <a:pPr marL="285650" indent="-285650">
              <a:buFontTx/>
              <a:buChar char="-"/>
            </a:pPr>
            <a:r>
              <a:rPr lang="en-GB" sz="1200" u="none" kern="0" baseline="0" dirty="0" smtClean="0">
                <a:solidFill>
                  <a:srgbClr val="7030A0"/>
                </a:solidFill>
                <a:effectLst/>
              </a:rPr>
              <a:t>I will touch about all three factors in detail later so just bear with me. </a:t>
            </a:r>
          </a:p>
          <a:p>
            <a:pPr marL="285650" indent="-285650">
              <a:buFontTx/>
              <a:buChar char="-"/>
            </a:pPr>
            <a:endParaRPr lang="en-GB" sz="1200" u="none" kern="0" baseline="0" dirty="0" smtClean="0">
              <a:solidFill>
                <a:srgbClr val="7030A0"/>
              </a:solidFill>
              <a:effectLst/>
            </a:endParaRPr>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a:p>
        </p:txBody>
      </p:sp>
    </p:spTree>
    <p:extLst>
      <p:ext uri="{BB962C8B-B14F-4D97-AF65-F5344CB8AC3E}">
        <p14:creationId xmlns:p14="http://schemas.microsoft.com/office/powerpoint/2010/main" val="1001910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endParaRPr lang="en-SG"/>
          </a:p>
        </p:txBody>
      </p:sp>
      <p:sp>
        <p:nvSpPr>
          <p:cNvPr id="4" name="Slide Number Placeholder 3"/>
          <p:cNvSpPr>
            <a:spLocks noGrp="1"/>
          </p:cNvSpPr>
          <p:nvPr>
            <p:ph type="sldNum" sz="quarter" idx="10"/>
          </p:nvPr>
        </p:nvSpPr>
        <p:spPr/>
        <p:txBody>
          <a:bodyPr/>
          <a:lstStyle/>
          <a:p>
            <a:fld id="{91AA9BE4-5103-0B4A-B9FD-498748EB1049}" type="slidenum">
              <a:rPr lang="en-US" smtClean="0"/>
              <a:pPr/>
              <a:t>30</a:t>
            </a:fld>
            <a:endParaRPr lang="en-US"/>
          </a:p>
        </p:txBody>
      </p:sp>
    </p:spTree>
    <p:extLst>
      <p:ext uri="{BB962C8B-B14F-4D97-AF65-F5344CB8AC3E}">
        <p14:creationId xmlns:p14="http://schemas.microsoft.com/office/powerpoint/2010/main" val="1509750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This</a:t>
            </a:r>
            <a:r>
              <a:rPr lang="en-US" baseline="0" dirty="0" smtClean="0"/>
              <a:t> slide is simply mean to show the disturbance to global trade that I mentioned. </a:t>
            </a:r>
          </a:p>
          <a:p>
            <a:pPr marL="0" indent="0">
              <a:buFontTx/>
              <a:buNone/>
            </a:pPr>
            <a:r>
              <a:rPr lang="en-US" baseline="0" dirty="0" smtClean="0"/>
              <a:t>Tariffs are now </a:t>
            </a:r>
            <a:r>
              <a:rPr lang="en-US" b="1" baseline="0" dirty="0" smtClean="0"/>
              <a:t>higher</a:t>
            </a:r>
            <a:r>
              <a:rPr lang="en-US" baseline="0" dirty="0" smtClean="0"/>
              <a:t> than before even after the truce, and there is no certainty that it will not go higher.</a:t>
            </a:r>
          </a:p>
          <a:p>
            <a:pPr marL="0" indent="0">
              <a:buFontTx/>
              <a:buNone/>
            </a:pPr>
            <a:r>
              <a:rPr lang="en-US" baseline="0" dirty="0" smtClean="0"/>
              <a:t>Furthermore, it is not just the level of tariff that is higher. </a:t>
            </a:r>
          </a:p>
          <a:p>
            <a:pPr marL="0" indent="0">
              <a:buFontTx/>
              <a:buNone/>
            </a:pPr>
            <a:r>
              <a:rPr lang="en-US" baseline="0" dirty="0" smtClean="0"/>
              <a:t>The breath of good which tariffs are applied to are also much broader.</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a:p>
        </p:txBody>
      </p:sp>
    </p:spTree>
    <p:extLst>
      <p:ext uri="{BB962C8B-B14F-4D97-AF65-F5344CB8AC3E}">
        <p14:creationId xmlns:p14="http://schemas.microsoft.com/office/powerpoint/2010/main" val="2625453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171450" indent="-171450">
              <a:buFontTx/>
              <a:buChar char="-"/>
            </a:pPr>
            <a:r>
              <a:rPr lang="en-US" dirty="0" smtClean="0"/>
              <a:t>Similarly, this chart shows</a:t>
            </a:r>
            <a:r>
              <a:rPr lang="en-US" baseline="0" dirty="0" smtClean="0"/>
              <a:t> a 10% baseline for all countries, and most countries here except (….)</a:t>
            </a:r>
          </a:p>
          <a:p>
            <a:pPr marL="171450" indent="-171450">
              <a:buFontTx/>
              <a:buChar char="-"/>
            </a:pPr>
            <a:r>
              <a:rPr lang="en-US" baseline="0" dirty="0" smtClean="0"/>
              <a:t>Have no deals at all with the US. </a:t>
            </a:r>
          </a:p>
          <a:p>
            <a:pPr marL="171450" indent="-171450">
              <a:buFontTx/>
              <a:buChar char="-"/>
            </a:pPr>
            <a:r>
              <a:rPr lang="en-US" baseline="0" dirty="0" smtClean="0"/>
              <a:t>De-escalation of US-China trade war is really just temporary relief especially if I view it from the actual economic situation on the ground. </a:t>
            </a:r>
            <a:r>
              <a:rPr lang="en-US" dirty="0" smtClean="0"/>
              <a:t> </a:t>
            </a:r>
          </a:p>
          <a:p>
            <a:pPr marL="171450" indent="-171450">
              <a:buFontTx/>
              <a:buChar char="-"/>
            </a:pPr>
            <a:r>
              <a:rPr lang="en-US" dirty="0" smtClean="0"/>
              <a:t>Demand</a:t>
            </a:r>
            <a:r>
              <a:rPr lang="en-US" baseline="0" dirty="0" smtClean="0"/>
              <a:t> shock in our region, china spillover and restrain investment spending will hurt. </a:t>
            </a:r>
          </a:p>
          <a:p>
            <a:pPr marL="171450" indent="-171450">
              <a:buFontTx/>
              <a:buChar char="-"/>
            </a:pPr>
            <a:r>
              <a:rPr lang="en-US" baseline="0" dirty="0" smtClean="0"/>
              <a:t>Companies find it hard to decide where should they invest in because no one is too sure about which countries will get a deal.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5</a:t>
            </a:fld>
            <a:endParaRPr lang="en-US"/>
          </a:p>
        </p:txBody>
      </p:sp>
    </p:spTree>
    <p:extLst>
      <p:ext uri="{BB962C8B-B14F-4D97-AF65-F5344CB8AC3E}">
        <p14:creationId xmlns:p14="http://schemas.microsoft.com/office/powerpoint/2010/main" val="396326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The difficulty</a:t>
            </a:r>
            <a:r>
              <a:rPr lang="en-US" baseline="0" dirty="0" smtClean="0"/>
              <a:t> in getting a deal is reflected here. These are the various aspects which all the countries are negotiating on. </a:t>
            </a:r>
          </a:p>
          <a:p>
            <a:pPr marL="285650" indent="-285650">
              <a:buFontTx/>
              <a:buChar char="-"/>
            </a:pPr>
            <a:r>
              <a:rPr lang="en-US" baseline="0" dirty="0" smtClean="0"/>
              <a:t>Solving tariff imbalance, addressing non-tariffs barrier, VAT and FX policies. </a:t>
            </a:r>
            <a:endParaRPr lang="en-SG" baseline="0" dirty="0" smtClean="0"/>
          </a:p>
          <a:p>
            <a:pPr marL="285650" indent="-285650">
              <a:buFontTx/>
              <a:buChar char="-"/>
            </a:pPr>
            <a:r>
              <a:rPr lang="en-US" baseline="0" dirty="0" smtClean="0"/>
              <a:t>I think Value Added Taxes might stand out to some of you here. </a:t>
            </a:r>
          </a:p>
          <a:p>
            <a:pPr marL="285650" indent="-285650">
              <a:buFontTx/>
              <a:buChar char="-"/>
            </a:pPr>
            <a:r>
              <a:rPr lang="en-US" baseline="0" dirty="0" smtClean="0"/>
              <a:t>Why is the US concerned about value added taxes? </a:t>
            </a:r>
          </a:p>
          <a:p>
            <a:pPr marL="285650" indent="-285650">
              <a:buFontTx/>
              <a:buChar char="-"/>
            </a:pPr>
            <a:r>
              <a:rPr lang="en-US" baseline="0" dirty="0" smtClean="0"/>
              <a:t>Here it is important that the US at the negotiating table points out that in the US there is no VAT and so any goods which is imported is not subject to VAT but us goods imported by the rest of the world has VAT. </a:t>
            </a:r>
          </a:p>
          <a:p>
            <a:pPr marL="285650" indent="-285650">
              <a:buFontTx/>
              <a:buChar char="-"/>
            </a:pPr>
            <a:r>
              <a:rPr lang="en-US" baseline="0" dirty="0" smtClean="0"/>
              <a:t>Here, no matter if you think it is ridiculous or not, these factors make negotiations tough and very complex.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a:p>
        </p:txBody>
      </p:sp>
    </p:spTree>
    <p:extLst>
      <p:ext uri="{BB962C8B-B14F-4D97-AF65-F5344CB8AC3E}">
        <p14:creationId xmlns:p14="http://schemas.microsoft.com/office/powerpoint/2010/main" val="178843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785813"/>
            <a:ext cx="5246688" cy="3933825"/>
          </a:xfrm>
        </p:spPr>
      </p:sp>
      <p:sp>
        <p:nvSpPr>
          <p:cNvPr id="3" name="Notes Placeholder 2"/>
          <p:cNvSpPr>
            <a:spLocks noGrp="1"/>
          </p:cNvSpPr>
          <p:nvPr>
            <p:ph type="body" idx="1"/>
          </p:nvPr>
        </p:nvSpPr>
        <p:spPr/>
        <p:txBody>
          <a:bodyPr/>
          <a:lstStyle/>
          <a:p>
            <a:pPr marL="285650" indent="-285650">
              <a:buFontTx/>
              <a:buChar char="-"/>
            </a:pPr>
            <a:r>
              <a:rPr lang="en-US" dirty="0" smtClean="0"/>
              <a:t>Complexit</a:t>
            </a:r>
            <a:r>
              <a:rPr lang="en-US" baseline="0" dirty="0" smtClean="0"/>
              <a:t>y is also even more entrenched if we take a look at non-tariff barriers. </a:t>
            </a:r>
          </a:p>
          <a:p>
            <a:pPr marL="285650" indent="-285650">
              <a:buFontTx/>
              <a:buChar char="-"/>
            </a:pPr>
            <a:r>
              <a:rPr lang="en-US" baseline="0" dirty="0" smtClean="0"/>
              <a:t>Everyone here knows that there are investment related rule in each of your countries ranging from Vietnam to Indonesia. </a:t>
            </a:r>
            <a:br>
              <a:rPr lang="en-US" baseline="0" dirty="0" smtClean="0"/>
            </a:br>
            <a:r>
              <a:rPr lang="en-US" baseline="0" dirty="0" smtClean="0"/>
              <a:t>Even culture specific restrictions are target such as halal meat requirements. </a:t>
            </a:r>
          </a:p>
          <a:p>
            <a:pPr marL="285650" indent="-285650">
              <a:buFontTx/>
              <a:buChar char="-"/>
            </a:pPr>
            <a:r>
              <a:rPr lang="en-US" baseline="0" dirty="0" smtClean="0"/>
              <a:t>Clearly, address all these are much harder than lower tariffs on US goods.</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a:p>
        </p:txBody>
      </p:sp>
    </p:spTree>
    <p:extLst>
      <p:ext uri="{BB962C8B-B14F-4D97-AF65-F5344CB8AC3E}">
        <p14:creationId xmlns:p14="http://schemas.microsoft.com/office/powerpoint/2010/main" val="3590537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171450" indent="-171450">
              <a:buFontTx/>
              <a:buChar char="-"/>
            </a:pPr>
            <a:r>
              <a:rPr lang="en-US" dirty="0" smtClean="0"/>
              <a:t>The</a:t>
            </a:r>
            <a:r>
              <a:rPr lang="en-US" baseline="0" dirty="0" smtClean="0"/>
              <a:t> next question to answer is what is the US trying to achieve with tariffs? </a:t>
            </a:r>
            <a:endParaRPr lang="en-SG" baseline="0" dirty="0" smtClean="0"/>
          </a:p>
          <a:p>
            <a:pPr marL="171450" indent="-171450">
              <a:buFontTx/>
              <a:buChar char="-"/>
            </a:pPr>
            <a:r>
              <a:rPr lang="en-US" baseline="0" dirty="0" smtClean="0"/>
              <a:t>Do they really want a deal? Or perhaps they are not looking for a deal, they want the money from tariffs to improve fiscal revenues. </a:t>
            </a:r>
          </a:p>
          <a:p>
            <a:pPr marL="171450" indent="-171450">
              <a:buFontTx/>
              <a:buChar char="-"/>
            </a:pPr>
            <a:r>
              <a:rPr lang="en-US" baseline="0" dirty="0" smtClean="0"/>
              <a:t>We use this triangle to have a concise way of looking at tariffs. There are three big objectives of tariffs: fiscal revenue, Trade Re-balancing and geo-political leverage. </a:t>
            </a:r>
          </a:p>
          <a:p>
            <a:pPr marL="171450" indent="-171450">
              <a:buFontTx/>
              <a:buChar char="-"/>
            </a:pPr>
            <a:r>
              <a:rPr lang="en-US" baseline="0" dirty="0" smtClean="0"/>
              <a:t>On the very top in green is fiscal revenue, when tariffs are broad based, apply to all applied to all countries, the intention will lean towards collecting revenues. </a:t>
            </a:r>
          </a:p>
          <a:p>
            <a:pPr marL="171450" indent="-171450">
              <a:buFontTx/>
              <a:buChar char="-"/>
            </a:pPr>
            <a:r>
              <a:rPr lang="en-US" baseline="0" dirty="0" smtClean="0"/>
              <a:t>The targeted sector ones which range from autos to solar panels are aimed at industrial rebalancing.</a:t>
            </a:r>
          </a:p>
          <a:p>
            <a:pPr marL="171450" indent="-171450">
              <a:buFontTx/>
              <a:buChar char="-"/>
            </a:pPr>
            <a:r>
              <a:rPr lang="en-US" baseline="0" dirty="0" smtClean="0"/>
              <a:t>We can see that the auto tariffs tend to be more calculated and nuanced with the made in American proportion of the car not being subjected to tariffs. </a:t>
            </a:r>
          </a:p>
          <a:p>
            <a:pPr marL="171450" indent="-171450">
              <a:buFontTx/>
              <a:buChar char="-"/>
            </a:pPr>
            <a:r>
              <a:rPr lang="en-US" baseline="0" dirty="0" smtClean="0"/>
              <a:t>On the RHS, the dispensable part of tariff is used for geopolitical leverage in negotiations. </a:t>
            </a:r>
          </a:p>
          <a:p>
            <a:pPr marL="171450" indent="-171450">
              <a:buFontTx/>
              <a:buChar char="-"/>
            </a:pPr>
            <a:r>
              <a:rPr lang="en-US" baseline="0" dirty="0" smtClean="0"/>
              <a:t>The 10% baseline which looks very certain is used to collect revenue but the reciprocal part such as 46% tariffs on Vietnam is used for bilateral negotiations. </a:t>
            </a:r>
          </a:p>
          <a:p>
            <a:pPr marL="171450" indent="-171450">
              <a:buFontTx/>
              <a:buChar char="-"/>
            </a:pPr>
            <a:r>
              <a:rPr lang="en-US" baseline="0" dirty="0" smtClean="0"/>
              <a:t>They are somewhat dispensable, Donald Trump can remove them once the objective is achieved.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a:p>
        </p:txBody>
      </p:sp>
    </p:spTree>
    <p:extLst>
      <p:ext uri="{BB962C8B-B14F-4D97-AF65-F5344CB8AC3E}">
        <p14:creationId xmlns:p14="http://schemas.microsoft.com/office/powerpoint/2010/main" val="3045133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790575"/>
            <a:ext cx="5273675" cy="3954463"/>
          </a:xfrm>
        </p:spPr>
      </p:sp>
      <p:sp>
        <p:nvSpPr>
          <p:cNvPr id="3" name="Notes Placeholder 2"/>
          <p:cNvSpPr>
            <a:spLocks noGrp="1"/>
          </p:cNvSpPr>
          <p:nvPr>
            <p:ph type="body" idx="1"/>
          </p:nvPr>
        </p:nvSpPr>
        <p:spPr/>
        <p:txBody>
          <a:bodyPr/>
          <a:lstStyle/>
          <a:p>
            <a:pPr marL="0" indent="0">
              <a:buFontTx/>
              <a:buNone/>
            </a:pPr>
            <a:r>
              <a:rPr lang="en-US" dirty="0" smtClean="0"/>
              <a:t>From a geo-political</a:t>
            </a:r>
            <a:r>
              <a:rPr lang="en-US" baseline="0" dirty="0" smtClean="0"/>
              <a:t> perspective, there is an obvious inclination targeting China and Asia while Canada and Mexico leans more towards some mild extraction of better trade terms. </a:t>
            </a:r>
          </a:p>
          <a:p>
            <a:pPr marL="0" indent="0">
              <a:buFontTx/>
              <a:buNone/>
            </a:pPr>
            <a:r>
              <a:rPr lang="en-US" baseline="0" dirty="0" smtClean="0"/>
              <a:t>The main point to highlight here is there is a potential for trade/investment divergence between China-Asia complex and North America as a region.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a:p>
        </p:txBody>
      </p:sp>
    </p:spTree>
    <p:extLst>
      <p:ext uri="{BB962C8B-B14F-4D97-AF65-F5344CB8AC3E}">
        <p14:creationId xmlns:p14="http://schemas.microsoft.com/office/powerpoint/2010/main" val="1001760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a:solidFill>
                  <a:srgbClr val="000000"/>
                </a:solidFill>
                <a:ea typeface="Yu Gothic" panose="020B0400000000000000" pitchFamily="34" charset="-128"/>
              </a:rPr>
              <a:t>Private and confidential</a:t>
            </a:r>
            <a:endParaRPr kumimoji="1" lang="ja-JP" altLang="en-US" sz="675">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p>
            <a:r>
              <a:rPr lang="ja-JP" altLang="en-US"/>
              <a:t>マスター タイトルの書式設定</a:t>
            </a:r>
            <a:endParaRPr lang="en-US"/>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a:t>マスター タイトルの書式設定</a:t>
            </a:r>
            <a:endParaRPr lang="en-US"/>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a:solidFill>
                  <a:srgbClr val="000000"/>
                </a:solidFill>
                <a:ea typeface="Yu Gothic" panose="020B0400000000000000" pitchFamily="34" charset="-128"/>
              </a:rPr>
              <a:t>Private and confidential</a:t>
            </a:r>
            <a:endParaRPr kumimoji="1" lang="ja-JP" altLang="en-US" sz="675">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5/6/2025</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a:t>マスター タイトルの書式設定</a:t>
            </a:r>
            <a:endParaRPr lang="en-US"/>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a:t>マスター テキストの書式設定</a:t>
            </a:r>
            <a:endParaRPr kumimoji="0" lang="en-US" altLang="ja-JP" sz="975" b="0" i="0" u="none" strike="noStrike" kern="1200" cap="none" spc="0" normalizeH="0" baseline="0" noProof="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2.xml"/><Relationship Id="rId13" Type="http://schemas.openxmlformats.org/officeDocument/2006/relationships/diagramColors" Target="../diagrams/colors13.xml"/><Relationship Id="rId3" Type="http://schemas.openxmlformats.org/officeDocument/2006/relationships/image" Target="../media/image11.png"/><Relationship Id="rId7" Type="http://schemas.openxmlformats.org/officeDocument/2006/relationships/diagramQuickStyle" Target="../diagrams/quickStyle12.xml"/><Relationship Id="rId12" Type="http://schemas.openxmlformats.org/officeDocument/2006/relationships/diagramQuickStyle" Target="../diagrams/quickStyle13.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Layout" Target="../diagrams/layout12.xml"/><Relationship Id="rId11" Type="http://schemas.openxmlformats.org/officeDocument/2006/relationships/diagramLayout" Target="../diagrams/layout13.xml"/><Relationship Id="rId5" Type="http://schemas.openxmlformats.org/officeDocument/2006/relationships/diagramData" Target="../diagrams/data12.xml"/><Relationship Id="rId10" Type="http://schemas.openxmlformats.org/officeDocument/2006/relationships/diagramData" Target="../diagrams/data13.xml"/><Relationship Id="rId4" Type="http://schemas.openxmlformats.org/officeDocument/2006/relationships/image" Target="../media/image12.png"/><Relationship Id="rId9" Type="http://schemas.microsoft.com/office/2007/relationships/diagramDrawing" Target="../diagrams/drawing12.xml"/><Relationship Id="rId14" Type="http://schemas.microsoft.com/office/2007/relationships/diagramDrawing" Target="../diagrams/drawing13.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4.xml"/><Relationship Id="rId13" Type="http://schemas.openxmlformats.org/officeDocument/2006/relationships/diagramLayout" Target="../diagrams/layout15.xml"/><Relationship Id="rId3" Type="http://schemas.openxmlformats.org/officeDocument/2006/relationships/image" Target="../media/image13.png"/><Relationship Id="rId7" Type="http://schemas.openxmlformats.org/officeDocument/2006/relationships/diagramData" Target="../diagrams/data14.xml"/><Relationship Id="rId12" Type="http://schemas.openxmlformats.org/officeDocument/2006/relationships/diagramData" Target="../diagrams/data15.xml"/><Relationship Id="rId2" Type="http://schemas.openxmlformats.org/officeDocument/2006/relationships/notesSlide" Target="../notesSlides/notesSlide11.xml"/><Relationship Id="rId16" Type="http://schemas.microsoft.com/office/2007/relationships/diagramDrawing" Target="../diagrams/drawing15.xml"/><Relationship Id="rId1" Type="http://schemas.openxmlformats.org/officeDocument/2006/relationships/slideLayout" Target="../slideLayouts/slideLayout9.xml"/><Relationship Id="rId6" Type="http://schemas.openxmlformats.org/officeDocument/2006/relationships/hyperlink" Target="https://www.hudsonbaycapital.com/documents/FG/hudsonbay/research/638199_A_Users_Guide_to_Restructuring_the_Global_Trading_System.pdf" TargetMode="External"/><Relationship Id="rId11" Type="http://schemas.microsoft.com/office/2007/relationships/diagramDrawing" Target="../diagrams/drawing14.xml"/><Relationship Id="rId5" Type="http://schemas.openxmlformats.org/officeDocument/2006/relationships/image" Target="../media/image15.png"/><Relationship Id="rId15" Type="http://schemas.openxmlformats.org/officeDocument/2006/relationships/diagramColors" Target="../diagrams/colors15.xml"/><Relationship Id="rId10" Type="http://schemas.openxmlformats.org/officeDocument/2006/relationships/diagramColors" Target="../diagrams/colors14.xml"/><Relationship Id="rId4" Type="http://schemas.openxmlformats.org/officeDocument/2006/relationships/image" Target="../media/image14.png"/><Relationship Id="rId9" Type="http://schemas.openxmlformats.org/officeDocument/2006/relationships/diagramQuickStyle" Target="../diagrams/quickStyle14.xml"/><Relationship Id="rId14" Type="http://schemas.openxmlformats.org/officeDocument/2006/relationships/diagramQuickStyle" Target="../diagrams/quickStyle15.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6.xml"/><Relationship Id="rId3" Type="http://schemas.openxmlformats.org/officeDocument/2006/relationships/image" Target="../media/image16.png"/><Relationship Id="rId7" Type="http://schemas.openxmlformats.org/officeDocument/2006/relationships/diagramQuickStyle" Target="../diagrams/quickStyle16.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Layout" Target="../diagrams/layout16.xml"/><Relationship Id="rId5" Type="http://schemas.openxmlformats.org/officeDocument/2006/relationships/diagramData" Target="../diagrams/data16.xml"/><Relationship Id="rId10" Type="http://schemas.openxmlformats.org/officeDocument/2006/relationships/image" Target="../media/image18.png"/><Relationship Id="rId4" Type="http://schemas.openxmlformats.org/officeDocument/2006/relationships/image" Target="../media/image17.png"/><Relationship Id="rId9" Type="http://schemas.microsoft.com/office/2007/relationships/diagramDrawing" Target="../diagrams/drawing16.xml"/></Relationships>
</file>

<file path=ppt/slides/_rels/slide13.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19.png"/><Relationship Id="rId7" Type="http://schemas.openxmlformats.org/officeDocument/2006/relationships/diagramColors" Target="../diagrams/colors17.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14.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0.png"/><Relationship Id="rId7" Type="http://schemas.openxmlformats.org/officeDocument/2006/relationships/diagramColors" Target="../diagrams/colors18.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15.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1.png"/><Relationship Id="rId7" Type="http://schemas.openxmlformats.org/officeDocument/2006/relationships/diagramColors" Target="../diagrams/colors19.xml"/><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image" Target="../media/image22.gif"/><Relationship Id="rId7" Type="http://schemas.openxmlformats.org/officeDocument/2006/relationships/diagramData" Target="../diagrams/data20.xml"/><Relationship Id="rId12"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cid:_1_0EC83B740F3B0764004853AC48258C95" TargetMode="External"/><Relationship Id="rId11" Type="http://schemas.microsoft.com/office/2007/relationships/diagramDrawing" Target="../diagrams/drawing20.xml"/><Relationship Id="rId5" Type="http://schemas.openxmlformats.org/officeDocument/2006/relationships/image" Target="../media/image23.gif"/><Relationship Id="rId10" Type="http://schemas.openxmlformats.org/officeDocument/2006/relationships/diagramColors" Target="../diagrams/colors20.xml"/><Relationship Id="rId4" Type="http://schemas.openxmlformats.org/officeDocument/2006/relationships/image" Target="cid:_1_0EC838A80F3B0764004853AC48258C95" TargetMode="External"/><Relationship Id="rId9" Type="http://schemas.openxmlformats.org/officeDocument/2006/relationships/diagramQuickStyle" Target="../diagrams/quickStyle20.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image" Target="../media/image26.gif"/><Relationship Id="rId7" Type="http://schemas.openxmlformats.org/officeDocument/2006/relationships/diagramData" Target="../diagrams/data22.xm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cid:_1_10D4DBE810D48858003178C948258C95" TargetMode="External"/><Relationship Id="rId11" Type="http://schemas.microsoft.com/office/2007/relationships/diagramDrawing" Target="../diagrams/drawing22.xml"/><Relationship Id="rId5" Type="http://schemas.openxmlformats.org/officeDocument/2006/relationships/image" Target="../media/image27.gif"/><Relationship Id="rId10" Type="http://schemas.openxmlformats.org/officeDocument/2006/relationships/diagramColors" Target="../diagrams/colors22.xml"/><Relationship Id="rId4" Type="http://schemas.openxmlformats.org/officeDocument/2006/relationships/image" Target="cid:_1_10D4D8F810D48858003178C948258C95" TargetMode="External"/><Relationship Id="rId9" Type="http://schemas.openxmlformats.org/officeDocument/2006/relationships/diagramQuickStyle" Target="../diagrams/quickStyle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23.xml"/><Relationship Id="rId3" Type="http://schemas.openxmlformats.org/officeDocument/2006/relationships/image" Target="../media/image28.png"/><Relationship Id="rId7" Type="http://schemas.openxmlformats.org/officeDocument/2006/relationships/diagramQuickStyle" Target="../diagrams/quickStyle23.xml"/><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diagramLayout" Target="../diagrams/layout23.xml"/><Relationship Id="rId5" Type="http://schemas.openxmlformats.org/officeDocument/2006/relationships/diagramData" Target="../diagrams/data23.xml"/><Relationship Id="rId4" Type="http://schemas.openxmlformats.org/officeDocument/2006/relationships/image" Target="../media/image29.png"/><Relationship Id="rId9" Type="http://schemas.microsoft.com/office/2007/relationships/diagramDrawing" Target="../diagrams/drawing23.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image" Target="../media/image30.gif"/><Relationship Id="rId7" Type="http://schemas.openxmlformats.org/officeDocument/2006/relationships/diagramData" Target="../diagrams/data24.xm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32.png"/><Relationship Id="rId11" Type="http://schemas.microsoft.com/office/2007/relationships/diagramDrawing" Target="../diagrams/drawing24.xml"/><Relationship Id="rId5" Type="http://schemas.openxmlformats.org/officeDocument/2006/relationships/image" Target="../media/image31.png"/><Relationship Id="rId10" Type="http://schemas.openxmlformats.org/officeDocument/2006/relationships/diagramColors" Target="../diagrams/colors24.xml"/><Relationship Id="rId4" Type="http://schemas.openxmlformats.org/officeDocument/2006/relationships/image" Target="cid:_1_0DD2CF540DD282340024B91348258C27" TargetMode="External"/><Relationship Id="rId9" Type="http://schemas.openxmlformats.org/officeDocument/2006/relationships/diagramQuickStyle" Target="../diagrams/quickStyle24.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25.xml"/><Relationship Id="rId3" Type="http://schemas.openxmlformats.org/officeDocument/2006/relationships/image" Target="../media/image34.emf"/><Relationship Id="rId7" Type="http://schemas.openxmlformats.org/officeDocument/2006/relationships/diagramLayout" Target="../diagrams/layout25.xm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diagramData" Target="../diagrams/data25.xml"/><Relationship Id="rId5" Type="http://schemas.openxmlformats.org/officeDocument/2006/relationships/image" Target="../media/image36.emf"/><Relationship Id="rId10" Type="http://schemas.microsoft.com/office/2007/relationships/diagramDrawing" Target="../diagrams/drawing25.xml"/><Relationship Id="rId4" Type="http://schemas.openxmlformats.org/officeDocument/2006/relationships/image" Target="../media/image35.emf"/><Relationship Id="rId9" Type="http://schemas.openxmlformats.org/officeDocument/2006/relationships/diagramColors" Target="../diagrams/colors25.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cid:image002.png@01DBC8AE.EACB0540" TargetMode="External"/><Relationship Id="rId5" Type="http://schemas.openxmlformats.org/officeDocument/2006/relationships/image" Target="../media/image38.png"/><Relationship Id="rId4" Type="http://schemas.openxmlformats.org/officeDocument/2006/relationships/image" Target="cid:image001.png@01DBC8AE.EACB054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cid:_1_10D303F810D4EF80003178C948258C95" TargetMode="External"/><Relationship Id="rId5" Type="http://schemas.openxmlformats.org/officeDocument/2006/relationships/image" Target="../media/image42.gif"/><Relationship Id="rId4" Type="http://schemas.openxmlformats.org/officeDocument/2006/relationships/image" Target="cid:_1_10D301F010D4EF80003178C948258C95"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7.png"/><Relationship Id="rId7" Type="http://schemas.openxmlformats.org/officeDocument/2006/relationships/diagramQuickStyle" Target="../diagrams/quickStyle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8.png"/><Relationship Id="rId9" Type="http://schemas.microsoft.com/office/2007/relationships/diagramDrawing" Target="../diagrams/drawing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9.pn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5.xml"/><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diagramColors" Target="../diagrams/colors5.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4.xml"/><Relationship Id="rId11" Type="http://schemas.openxmlformats.org/officeDocument/2006/relationships/diagramQuickStyle" Target="../diagrams/quickStyle5.xml"/><Relationship Id="rId5" Type="http://schemas.openxmlformats.org/officeDocument/2006/relationships/diagramQuickStyle" Target="../diagrams/quickStyle4.xml"/><Relationship Id="rId10" Type="http://schemas.openxmlformats.org/officeDocument/2006/relationships/diagramLayout" Target="../diagrams/layout5.xml"/><Relationship Id="rId4" Type="http://schemas.openxmlformats.org/officeDocument/2006/relationships/diagramLayout" Target="../diagrams/layout4.xml"/><Relationship Id="rId9"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272408" y="593505"/>
            <a:ext cx="5607777" cy="957367"/>
          </a:xfrm>
        </p:spPr>
        <p:txBody>
          <a:bodyPr>
            <a:noAutofit/>
          </a:bodyPr>
          <a:lstStyle/>
          <a:p>
            <a:r>
              <a:rPr lang="en-US" sz="2500" b="1" i="1" dirty="0" smtClean="0">
                <a:solidFill>
                  <a:schemeClr val="tx2">
                    <a:lumMod val="60000"/>
                    <a:lumOff val="40000"/>
                  </a:schemeClr>
                </a:solidFill>
                <a:latin typeface="Book Antiqua" panose="02040602050305030304" pitchFamily="18" charset="0"/>
              </a:rPr>
              <a:t>Trump’s Tariffs</a:t>
            </a:r>
            <a:br>
              <a:rPr lang="en-US" sz="2500" b="1" i="1" dirty="0" smtClean="0">
                <a:solidFill>
                  <a:schemeClr val="tx2">
                    <a:lumMod val="60000"/>
                    <a:lumOff val="40000"/>
                  </a:schemeClr>
                </a:solidFill>
                <a:latin typeface="Book Antiqua" panose="02040602050305030304" pitchFamily="18" charset="0"/>
              </a:rPr>
            </a:br>
            <a:r>
              <a:rPr lang="en-US" sz="2000" b="1" i="1" dirty="0" smtClean="0">
                <a:solidFill>
                  <a:schemeClr val="accent6">
                    <a:lumMod val="75000"/>
                  </a:schemeClr>
                </a:solidFill>
                <a:latin typeface="Book Antiqua" panose="02040602050305030304" pitchFamily="18" charset="0"/>
              </a:rPr>
              <a:t>Assessing Threats &amp; </a:t>
            </a:r>
            <a:br>
              <a:rPr lang="en-US" sz="2000" b="1" i="1" dirty="0" smtClean="0">
                <a:solidFill>
                  <a:schemeClr val="accent6">
                    <a:lumMod val="75000"/>
                  </a:schemeClr>
                </a:solidFill>
                <a:latin typeface="Book Antiqua" panose="02040602050305030304" pitchFamily="18" charset="0"/>
              </a:rPr>
            </a:br>
            <a:r>
              <a:rPr lang="en-US" sz="2000" b="1" i="1" dirty="0" smtClean="0">
                <a:solidFill>
                  <a:schemeClr val="accent6">
                    <a:lumMod val="75000"/>
                  </a:schemeClr>
                </a:solidFill>
                <a:latin typeface="Book Antiqua" panose="02040602050305030304" pitchFamily="18" charset="0"/>
              </a:rPr>
              <a:t>Anticipating Turbulence</a:t>
            </a:r>
            <a:endParaRPr lang="en-US" sz="1800" dirty="0">
              <a:solidFill>
                <a:srgbClr val="0070C0"/>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June </a:t>
            </a:r>
            <a:r>
              <a:rPr lang="en-US" sz="900" b="0" dirty="0"/>
              <a:t>2025</a:t>
            </a:r>
          </a:p>
        </p:txBody>
      </p:sp>
      <p:sp>
        <p:nvSpPr>
          <p:cNvPr id="9" name="Text Box 22"/>
          <p:cNvSpPr txBox="1">
            <a:spLocks noChangeArrowheads="1"/>
          </p:cNvSpPr>
          <p:nvPr/>
        </p:nvSpPr>
        <p:spPr bwMode="auto">
          <a:xfrm>
            <a:off x="467544" y="6195306"/>
            <a:ext cx="1800200"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a:latin typeface="Times New Roman" pitchFamily="18" charset="0"/>
                <a:cs typeface="Times New Roman" pitchFamily="18" charset="0"/>
              </a:rPr>
              <a:t>Photo Credit: The White House website</a:t>
            </a:r>
          </a:p>
        </p:txBody>
      </p:sp>
      <p:pic>
        <p:nvPicPr>
          <p:cNvPr id="3" name="Picture 2">
            <a:extLst>
              <a:ext uri="{FF2B5EF4-FFF2-40B4-BE49-F238E27FC236}">
                <a16:creationId xmlns:a16="http://schemas.microsoft.com/office/drawing/2014/main" id="{431EE881-E574-0FA7-301D-8739DD0527A7}"/>
              </a:ext>
            </a:extLst>
          </p:cNvPr>
          <p:cNvPicPr>
            <a:picLocks noChangeAspect="1"/>
          </p:cNvPicPr>
          <p:nvPr/>
        </p:nvPicPr>
        <p:blipFill>
          <a:blip r:embed="rId3"/>
          <a:stretch>
            <a:fillRect/>
          </a:stretch>
        </p:blipFill>
        <p:spPr>
          <a:xfrm>
            <a:off x="511259" y="1411715"/>
            <a:ext cx="5130077" cy="4585959"/>
          </a:xfrm>
          <a:prstGeom prst="rect">
            <a:avLst/>
          </a:prstGeom>
        </p:spPr>
      </p:pic>
      <p:pic>
        <p:nvPicPr>
          <p:cNvPr id="6" name="Picture 5">
            <a:extLst>
              <a:ext uri="{FF2B5EF4-FFF2-40B4-BE49-F238E27FC236}">
                <a16:creationId xmlns:a16="http://schemas.microsoft.com/office/drawing/2014/main" id="{BC8789A5-585C-C03D-9780-2D122BE64F20}"/>
              </a:ext>
            </a:extLst>
          </p:cNvPr>
          <p:cNvPicPr>
            <a:picLocks noChangeAspect="1"/>
          </p:cNvPicPr>
          <p:nvPr/>
        </p:nvPicPr>
        <p:blipFill>
          <a:blip r:embed="rId4"/>
          <a:stretch>
            <a:fillRect/>
          </a:stretch>
        </p:blipFill>
        <p:spPr>
          <a:xfrm>
            <a:off x="5641275" y="3249136"/>
            <a:ext cx="3002250" cy="1800200"/>
          </a:xfrm>
          <a:prstGeom prst="rect">
            <a:avLst/>
          </a:prstGeom>
        </p:spPr>
      </p:pic>
      <p:sp>
        <p:nvSpPr>
          <p:cNvPr id="2" name="TextBox 1">
            <a:extLst>
              <a:ext uri="{FF2B5EF4-FFF2-40B4-BE49-F238E27FC236}">
                <a16:creationId xmlns:a16="http://schemas.microsoft.com/office/drawing/2014/main" id="{4CDF66CE-E0B1-0AE9-9BD7-DE3202459987}"/>
              </a:ext>
            </a:extLst>
          </p:cNvPr>
          <p:cNvSpPr txBox="1"/>
          <p:nvPr/>
        </p:nvSpPr>
        <p:spPr>
          <a:xfrm>
            <a:off x="5641275" y="702857"/>
            <a:ext cx="2988699" cy="553998"/>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600" i="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“Losing all hope was freedom.”</a:t>
            </a:r>
            <a:r>
              <a:rPr lang="en-US" sz="16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 </a:t>
            </a:r>
          </a:p>
          <a:p>
            <a:pPr marL="0" marR="0">
              <a:spcBef>
                <a:spcPts val="0"/>
              </a:spcBef>
              <a:spcAft>
                <a:spcPts val="0"/>
              </a:spcAft>
            </a:pPr>
            <a:r>
              <a:rPr lang="en-US" sz="1400" b="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4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Fight Club</a:t>
            </a:r>
            <a:endParaRPr lang="en-US" sz="16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8" name="TextBox 7">
            <a:extLst>
              <a:ext uri="{FF2B5EF4-FFF2-40B4-BE49-F238E27FC236}">
                <a16:creationId xmlns:a16="http://schemas.microsoft.com/office/drawing/2014/main" id="{2C5ABE4D-9E79-9620-BD1E-330BD8A23721}"/>
              </a:ext>
            </a:extLst>
          </p:cNvPr>
          <p:cNvSpPr txBox="1"/>
          <p:nvPr/>
        </p:nvSpPr>
        <p:spPr>
          <a:xfrm>
            <a:off x="5641274" y="1929830"/>
            <a:ext cx="2988699" cy="1046440"/>
          </a:xfrm>
          <a:prstGeom prst="rect">
            <a:avLst/>
          </a:prstGeom>
          <a:solidFill>
            <a:schemeClr val="bg1">
              <a:lumMod val="95000"/>
            </a:schemeClr>
          </a:solidFill>
          <a:ln>
            <a:noFill/>
          </a:ln>
        </p:spPr>
        <p:txBody>
          <a:bodyPr wrap="square">
            <a:spAutoFit/>
          </a:bodyPr>
          <a:lstStyle/>
          <a:p>
            <a:r>
              <a:rPr lang="en-US" sz="1600" i="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He that breaks a thing to find out what it is, has left the path of wisdom.” </a:t>
            </a:r>
          </a:p>
          <a:p>
            <a:r>
              <a:rPr lang="en-US" sz="1400" i="1" dirty="0">
                <a:solidFill>
                  <a:srgbClr val="0070C0"/>
                </a:solidFill>
                <a:latin typeface="Book Antiqua" panose="02040602050305030304" pitchFamily="18" charset="0"/>
              </a:rPr>
              <a:t>		</a:t>
            </a:r>
            <a:r>
              <a:rPr lang="en-US" sz="1400" b="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Gandalf</a:t>
            </a:r>
          </a:p>
        </p:txBody>
      </p:sp>
    </p:spTree>
    <p:extLst>
      <p:ext uri="{BB962C8B-B14F-4D97-AF65-F5344CB8AC3E}">
        <p14:creationId xmlns:p14="http://schemas.microsoft.com/office/powerpoint/2010/main" val="3927297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8" y="10237"/>
            <a:ext cx="7564644" cy="796473"/>
          </a:xfrm>
        </p:spPr>
        <p:txBody>
          <a:bodyPr>
            <a:normAutofit/>
          </a:bodyPr>
          <a:lstStyle/>
          <a:p>
            <a:r>
              <a:rPr lang="en-US" sz="2200" dirty="0">
                <a:solidFill>
                  <a:schemeClr val="tx1"/>
                </a:solidFill>
              </a:rPr>
              <a:t>2. Tariff Risks: </a:t>
            </a:r>
            <a:r>
              <a:rPr lang="en-US" sz="2200" dirty="0">
                <a:solidFill>
                  <a:schemeClr val="tx2">
                    <a:lumMod val="60000"/>
                    <a:lumOff val="40000"/>
                  </a:schemeClr>
                </a:solidFill>
              </a:rPr>
              <a:t>China-Linked Risks Elsewhere Not Eradicated</a:t>
            </a:r>
            <a:endParaRPr lang="en-US" sz="2200" b="0" i="1"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3" name="Rectangle 3">
            <a:extLst>
              <a:ext uri="{FF2B5EF4-FFF2-40B4-BE49-F238E27FC236}">
                <a16:creationId xmlns:a16="http://schemas.microsoft.com/office/drawing/2014/main" id="{8B0AB174-436C-1800-F1DC-C1F4A1C1A093}"/>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a:extLst>
              <a:ext uri="{FF2B5EF4-FFF2-40B4-BE49-F238E27FC236}">
                <a16:creationId xmlns:a16="http://schemas.microsoft.com/office/drawing/2014/main" id="{7021DB04-12FD-E1F9-63A1-9A70C9D6DE40}"/>
              </a:ext>
            </a:extLst>
          </p:cNvPr>
          <p:cNvSpPr>
            <a:spLocks noChangeArrowheads="1"/>
          </p:cNvSpPr>
          <p:nvPr/>
        </p:nvSpPr>
        <p:spPr bwMode="auto">
          <a:xfrm>
            <a:off x="0" y="10791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50" name="Picture 2">
            <a:extLst>
              <a:ext uri="{FF2B5EF4-FFF2-40B4-BE49-F238E27FC236}">
                <a16:creationId xmlns:a16="http://schemas.microsoft.com/office/drawing/2014/main" id="{5ED7C32A-BFED-F9B8-F141-730730C574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99" y="836712"/>
            <a:ext cx="4538101"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8BC74D4C-01C6-161E-4C34-43B180F71A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0896" y="836711"/>
            <a:ext cx="4538100"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Diagram 4">
            <a:extLst>
              <a:ext uri="{FF2B5EF4-FFF2-40B4-BE49-F238E27FC236}">
                <a16:creationId xmlns:a16="http://schemas.microsoft.com/office/drawing/2014/main" id="{B4559260-B75B-875A-1618-4479DBB3ACE8}"/>
              </a:ext>
            </a:extLst>
          </p:cNvPr>
          <p:cNvGraphicFramePr/>
          <p:nvPr>
            <p:extLst>
              <p:ext uri="{D42A27DB-BD31-4B8C-83A1-F6EECF244321}">
                <p14:modId xmlns:p14="http://schemas.microsoft.com/office/powerpoint/2010/main" val="3781896877"/>
              </p:ext>
            </p:extLst>
          </p:nvPr>
        </p:nvGraphicFramePr>
        <p:xfrm>
          <a:off x="246425" y="3835911"/>
          <a:ext cx="5976664" cy="364540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DD2EA880-215C-C1ED-368B-C12B9295146C}"/>
              </a:ext>
            </a:extLst>
          </p:cNvPr>
          <p:cNvSpPr txBox="1"/>
          <p:nvPr/>
        </p:nvSpPr>
        <p:spPr>
          <a:xfrm>
            <a:off x="6496594" y="5166171"/>
            <a:ext cx="2647406" cy="707886"/>
          </a:xfrm>
          <a:prstGeom prst="rect">
            <a:avLst/>
          </a:prstGeom>
          <a:solidFill>
            <a:schemeClr val="bg1">
              <a:lumMod val="95000"/>
            </a:schemeClr>
          </a:solidFill>
          <a:ln>
            <a:noFill/>
          </a:ln>
        </p:spPr>
        <p:txBody>
          <a:bodyPr wrap="square">
            <a:spAutoFit/>
          </a:bodyPr>
          <a:lstStyle/>
          <a:p>
            <a:pPr marL="0" marR="0" algn="l">
              <a:spcBef>
                <a:spcPts val="0"/>
              </a:spcBef>
              <a:spcAft>
                <a:spcPts val="0"/>
              </a:spcAft>
            </a:pPr>
            <a:r>
              <a:rPr lang="en-US" sz="1400" kern="100" dirty="0">
                <a:solidFill>
                  <a:srgbClr val="0070C0"/>
                </a:solidFill>
                <a:effectLst/>
                <a:latin typeface="Book Antiqua" panose="02040602050305030304" pitchFamily="18" charset="0"/>
                <a:ea typeface="DengXian" panose="02010600030101010101" pitchFamily="2" charset="-122"/>
                <a:cs typeface="Arial" panose="020B0604020202020204" pitchFamily="34" charset="0"/>
              </a:rPr>
              <a:t>“The probability lies in that direction.” </a:t>
            </a:r>
          </a:p>
          <a:p>
            <a:pPr marL="0" marR="0" algn="l">
              <a:spcBef>
                <a:spcPts val="0"/>
              </a:spcBef>
              <a:spcAft>
                <a:spcPts val="0"/>
              </a:spcAft>
            </a:pPr>
            <a:r>
              <a:rPr lang="en-US" sz="1200" kern="100" dirty="0">
                <a:solidFill>
                  <a:srgbClr val="0070C0"/>
                </a:solidFill>
                <a:effectLst/>
                <a:latin typeface="Book Antiqua" panose="02040602050305030304" pitchFamily="18" charset="0"/>
                <a:ea typeface="DengXian" panose="02010600030101010101" pitchFamily="2" charset="-122"/>
                <a:cs typeface="Arial" panose="020B0604020202020204" pitchFamily="34" charset="0"/>
              </a:rPr>
              <a:t>	     </a:t>
            </a:r>
            <a:r>
              <a:rPr lang="en-US" sz="1200" kern="100" dirty="0" smtClean="0">
                <a:solidFill>
                  <a:srgbClr val="0070C0"/>
                </a:solidFill>
                <a:effectLst/>
                <a:latin typeface="Book Antiqua" panose="02040602050305030304" pitchFamily="18" charset="0"/>
                <a:ea typeface="DengXian" panose="02010600030101010101" pitchFamily="2" charset="-122"/>
                <a:cs typeface="Arial" panose="020B0604020202020204" pitchFamily="34"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Arial" panose="020B0604020202020204" pitchFamily="34" charset="0"/>
              </a:rPr>
              <a:t>Sherlock Holmes</a:t>
            </a:r>
            <a:endParaRPr lang="en-US" sz="1200" kern="100" dirty="0">
              <a:effectLst/>
              <a:latin typeface="Century" panose="02040604050505020304" pitchFamily="18" charset="0"/>
              <a:ea typeface="MS Mincho" panose="02020609040205080304" pitchFamily="49" charset="-128"/>
              <a:cs typeface="Arial" panose="020B0604020202020204" pitchFamily="34" charset="0"/>
            </a:endParaRPr>
          </a:p>
        </p:txBody>
      </p:sp>
      <p:graphicFrame>
        <p:nvGraphicFramePr>
          <p:cNvPr id="10" name="Diagram 9"/>
          <p:cNvGraphicFramePr/>
          <p:nvPr>
            <p:extLst>
              <p:ext uri="{D42A27DB-BD31-4B8C-83A1-F6EECF244321}">
                <p14:modId xmlns:p14="http://schemas.microsoft.com/office/powerpoint/2010/main" val="1516987389"/>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3993020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3. </a:t>
            </a:r>
            <a:r>
              <a:rPr lang="en-US" sz="2200" dirty="0" err="1">
                <a:solidFill>
                  <a:schemeClr val="tx1"/>
                </a:solidFill>
              </a:rPr>
              <a:t>Miran</a:t>
            </a:r>
            <a:r>
              <a:rPr lang="en-US" sz="2200" dirty="0">
                <a:solidFill>
                  <a:schemeClr val="tx1"/>
                </a:solidFill>
              </a:rPr>
              <a:t> &amp; (so-called) </a:t>
            </a:r>
            <a:r>
              <a:rPr lang="en-US" sz="2200" dirty="0">
                <a:solidFill>
                  <a:srgbClr val="0000FF"/>
                </a:solidFill>
              </a:rPr>
              <a:t>Mar-a-Lago Accord</a:t>
            </a:r>
          </a:p>
        </p:txBody>
      </p:sp>
      <p:pic>
        <p:nvPicPr>
          <p:cNvPr id="4" name="Picture 3">
            <a:extLst>
              <a:ext uri="{FF2B5EF4-FFF2-40B4-BE49-F238E27FC236}">
                <a16:creationId xmlns:a16="http://schemas.microsoft.com/office/drawing/2014/main" id="{C20B68E0-EBEB-FB49-7901-1DCD47B4620A}"/>
              </a:ext>
            </a:extLst>
          </p:cNvPr>
          <p:cNvPicPr>
            <a:picLocks noChangeAspect="1"/>
          </p:cNvPicPr>
          <p:nvPr/>
        </p:nvPicPr>
        <p:blipFill>
          <a:blip r:embed="rId3"/>
          <a:stretch>
            <a:fillRect/>
          </a:stretch>
        </p:blipFill>
        <p:spPr>
          <a:xfrm>
            <a:off x="32085" y="810126"/>
            <a:ext cx="4899955" cy="5715218"/>
          </a:xfrm>
          <a:prstGeom prst="rect">
            <a:avLst/>
          </a:prstGeom>
        </p:spPr>
      </p:pic>
      <p:pic>
        <p:nvPicPr>
          <p:cNvPr id="7" name="Picture 6">
            <a:extLst>
              <a:ext uri="{FF2B5EF4-FFF2-40B4-BE49-F238E27FC236}">
                <a16:creationId xmlns:a16="http://schemas.microsoft.com/office/drawing/2014/main" id="{4C0245D3-EC93-4612-861F-52AA8AD14D97}"/>
              </a:ext>
            </a:extLst>
          </p:cNvPr>
          <p:cNvPicPr>
            <a:picLocks noChangeAspect="1"/>
          </p:cNvPicPr>
          <p:nvPr/>
        </p:nvPicPr>
        <p:blipFill>
          <a:blip r:embed="rId4"/>
          <a:stretch>
            <a:fillRect/>
          </a:stretch>
        </p:blipFill>
        <p:spPr>
          <a:xfrm>
            <a:off x="5148064" y="908721"/>
            <a:ext cx="3888432" cy="936104"/>
          </a:xfrm>
          <a:prstGeom prst="rect">
            <a:avLst/>
          </a:prstGeom>
        </p:spPr>
      </p:pic>
      <p:pic>
        <p:nvPicPr>
          <p:cNvPr id="13" name="Picture 12">
            <a:extLst>
              <a:ext uri="{FF2B5EF4-FFF2-40B4-BE49-F238E27FC236}">
                <a16:creationId xmlns:a16="http://schemas.microsoft.com/office/drawing/2014/main" id="{C2A866C1-2802-B1B7-3193-1633277311A1}"/>
              </a:ext>
            </a:extLst>
          </p:cNvPr>
          <p:cNvPicPr>
            <a:picLocks noChangeAspect="1"/>
          </p:cNvPicPr>
          <p:nvPr/>
        </p:nvPicPr>
        <p:blipFill>
          <a:blip r:embed="rId5"/>
          <a:stretch>
            <a:fillRect/>
          </a:stretch>
        </p:blipFill>
        <p:spPr>
          <a:xfrm>
            <a:off x="4932040" y="1754032"/>
            <a:ext cx="4179874" cy="2714786"/>
          </a:xfrm>
          <a:prstGeom prst="rect">
            <a:avLst/>
          </a:prstGeom>
        </p:spPr>
      </p:pic>
      <p:sp>
        <p:nvSpPr>
          <p:cNvPr id="15" name="TextBox 14">
            <a:extLst>
              <a:ext uri="{FF2B5EF4-FFF2-40B4-BE49-F238E27FC236}">
                <a16:creationId xmlns:a16="http://schemas.microsoft.com/office/drawing/2014/main" id="{A6261C71-FD79-5FA6-6914-9B6FCECAE6AF}"/>
              </a:ext>
            </a:extLst>
          </p:cNvPr>
          <p:cNvSpPr txBox="1"/>
          <p:nvPr/>
        </p:nvSpPr>
        <p:spPr>
          <a:xfrm>
            <a:off x="5072972" y="5769263"/>
            <a:ext cx="4038616" cy="446276"/>
          </a:xfrm>
          <a:prstGeom prst="rect">
            <a:avLst/>
          </a:prstGeom>
          <a:noFill/>
          <a:ln>
            <a:solidFill>
              <a:schemeClr val="bg1">
                <a:lumMod val="50000"/>
              </a:schemeClr>
            </a:solidFill>
          </a:ln>
        </p:spPr>
        <p:txBody>
          <a:bodyPr wrap="square">
            <a:spAutoFit/>
          </a:bodyPr>
          <a:lstStyle/>
          <a:p>
            <a:pPr marL="0" marR="0">
              <a:spcBef>
                <a:spcPts val="0"/>
              </a:spcBef>
              <a:spcAft>
                <a:spcPts val="0"/>
              </a:spcAft>
            </a:pPr>
            <a:r>
              <a:rPr lang="en-US" sz="1400" dirty="0" err="1">
                <a:effectLst/>
                <a:latin typeface="Aptos" panose="020B0004020202020204" pitchFamily="34" charset="0"/>
                <a:ea typeface="DengXian" panose="02010600030101010101" pitchFamily="2" charset="-122"/>
                <a:cs typeface="Aptos" panose="020B0004020202020204" pitchFamily="34" charset="0"/>
              </a:rPr>
              <a:t>Miran’s</a:t>
            </a:r>
            <a:r>
              <a:rPr lang="en-US" sz="1400" dirty="0">
                <a:effectLst/>
                <a:latin typeface="Aptos" panose="020B0004020202020204" pitchFamily="34" charset="0"/>
                <a:ea typeface="DengXian" panose="02010600030101010101" pitchFamily="2" charset="-122"/>
                <a:cs typeface="Aptos" panose="020B0004020202020204" pitchFamily="34" charset="0"/>
              </a:rPr>
              <a:t> paper </a:t>
            </a:r>
            <a:r>
              <a:rPr lang="en-US" sz="900" dirty="0">
                <a:effectLst/>
                <a:latin typeface="Aptos" panose="020B0004020202020204" pitchFamily="34" charset="0"/>
                <a:ea typeface="DengXian" panose="02010600030101010101" pitchFamily="2" charset="-122"/>
                <a:cs typeface="Aptos" panose="020B0004020202020204" pitchFamily="34" charset="0"/>
              </a:rPr>
              <a:t>[</a:t>
            </a:r>
            <a:r>
              <a:rPr lang="en-US" sz="900" u="sng" dirty="0">
                <a:solidFill>
                  <a:srgbClr val="0000FF"/>
                </a:solidFill>
                <a:effectLst/>
                <a:latin typeface="Aptos" panose="020B0004020202020204" pitchFamily="34" charset="0"/>
                <a:ea typeface="DengXian" panose="02010600030101010101" pitchFamily="2" charset="-122"/>
                <a:cs typeface="Aptos" panose="020B0004020202020204" pitchFamily="34" charset="0"/>
                <a:hlinkClick r:id="rId6"/>
              </a:rPr>
              <a:t>638199_A_Users_Guide_to_Restructuring_the_Global_Trading_System.pdf</a:t>
            </a:r>
            <a:r>
              <a:rPr lang="en-US" sz="900" dirty="0">
                <a:effectLst/>
                <a:latin typeface="Aptos" panose="020B0004020202020204" pitchFamily="34" charset="0"/>
                <a:ea typeface="DengXian" panose="02010600030101010101" pitchFamily="2" charset="-122"/>
                <a:cs typeface="Aptos" panose="020B0004020202020204" pitchFamily="34" charset="0"/>
              </a:rPr>
              <a:t>]</a:t>
            </a:r>
            <a:endParaRPr lang="en-US" sz="2000" dirty="0">
              <a:effectLst/>
              <a:latin typeface="Aptos" panose="020B0004020202020204" pitchFamily="34" charset="0"/>
              <a:ea typeface="DengXian" panose="02010600030101010101" pitchFamily="2" charset="-122"/>
              <a:cs typeface="Aptos" panose="020B0004020202020204" pitchFamily="34" charset="0"/>
            </a:endParaRPr>
          </a:p>
        </p:txBody>
      </p:sp>
      <p:graphicFrame>
        <p:nvGraphicFramePr>
          <p:cNvPr id="3" name="Diagram 2">
            <a:extLst>
              <a:ext uri="{FF2B5EF4-FFF2-40B4-BE49-F238E27FC236}">
                <a16:creationId xmlns:a16="http://schemas.microsoft.com/office/drawing/2014/main" id="{CDA3CD9F-9BEE-86EB-CEFF-AA6D44615126}"/>
              </a:ext>
            </a:extLst>
          </p:cNvPr>
          <p:cNvGraphicFramePr/>
          <p:nvPr>
            <p:extLst>
              <p:ext uri="{D42A27DB-BD31-4B8C-83A1-F6EECF244321}">
                <p14:modId xmlns:p14="http://schemas.microsoft.com/office/powerpoint/2010/main" val="3574910977"/>
              </p:ext>
            </p:extLst>
          </p:nvPr>
        </p:nvGraphicFramePr>
        <p:xfrm>
          <a:off x="5414515" y="3977196"/>
          <a:ext cx="3491049" cy="223834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Oval 4">
            <a:extLst>
              <a:ext uri="{FF2B5EF4-FFF2-40B4-BE49-F238E27FC236}">
                <a16:creationId xmlns:a16="http://schemas.microsoft.com/office/drawing/2014/main" id="{A19B5039-2126-FB77-AF52-7B9C37C941E5}"/>
              </a:ext>
            </a:extLst>
          </p:cNvPr>
          <p:cNvSpPr/>
          <p:nvPr/>
        </p:nvSpPr>
        <p:spPr>
          <a:xfrm>
            <a:off x="4932040" y="3645045"/>
            <a:ext cx="2448272" cy="316447"/>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cxnSp>
        <p:nvCxnSpPr>
          <p:cNvPr id="9" name="Straight Arrow Connector 8">
            <a:extLst>
              <a:ext uri="{FF2B5EF4-FFF2-40B4-BE49-F238E27FC236}">
                <a16:creationId xmlns:a16="http://schemas.microsoft.com/office/drawing/2014/main" id="{CA8312DF-7E75-4C28-7478-B46AAD4310D6}"/>
              </a:ext>
            </a:extLst>
          </p:cNvPr>
          <p:cNvCxnSpPr>
            <a:cxnSpLocks/>
          </p:cNvCxnSpPr>
          <p:nvPr/>
        </p:nvCxnSpPr>
        <p:spPr>
          <a:xfrm>
            <a:off x="7020272" y="3959007"/>
            <a:ext cx="0" cy="797904"/>
          </a:xfrm>
          <a:prstGeom prst="straightConnector1">
            <a:avLst/>
          </a:prstGeom>
          <a:ln w="1270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54B22D0-4D07-B86E-008A-6CC6B76FBD7D}"/>
              </a:ext>
            </a:extLst>
          </p:cNvPr>
          <p:cNvSpPr txBox="1"/>
          <p:nvPr/>
        </p:nvSpPr>
        <p:spPr>
          <a:xfrm>
            <a:off x="5260826" y="47767"/>
            <a:ext cx="3888431"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“When you look at the dark side, careful you must be, for the dark side looks back.” </a:t>
            </a:r>
          </a:p>
          <a:p>
            <a:pPr marL="0" marR="0">
              <a:spcBef>
                <a:spcPts val="0"/>
              </a:spcBef>
              <a:spcAft>
                <a:spcPts val="0"/>
              </a:spcAft>
            </a:pPr>
            <a:r>
              <a:rPr lang="en-US" sz="1400" kern="100" dirty="0">
                <a:solidFill>
                  <a:srgbClr val="0070C0"/>
                </a:solidFill>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Master Yoda, Star Wars</a:t>
            </a:r>
            <a:endParaRPr lang="en-US" sz="1400" kern="100" dirty="0">
              <a:effectLst/>
              <a:latin typeface="Aptos" panose="020B0004020202020204" pitchFamily="34" charset="0"/>
              <a:ea typeface="DengXian" panose="02010600030101010101" pitchFamily="2" charset="-122"/>
              <a:cs typeface="Times New Roman" panose="02020603050405020304" pitchFamily="18" charset="0"/>
            </a:endParaRPr>
          </a:p>
        </p:txBody>
      </p:sp>
      <p:graphicFrame>
        <p:nvGraphicFramePr>
          <p:cNvPr id="11" name="Diagram 10"/>
          <p:cNvGraphicFramePr/>
          <p:nvPr>
            <p:extLst>
              <p:ext uri="{D42A27DB-BD31-4B8C-83A1-F6EECF244321}">
                <p14:modId xmlns:p14="http://schemas.microsoft.com/office/powerpoint/2010/main" val="2849808326"/>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1645146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3. </a:t>
            </a:r>
            <a:r>
              <a:rPr lang="en-US" sz="2200" dirty="0" err="1">
                <a:solidFill>
                  <a:schemeClr val="tx1"/>
                </a:solidFill>
              </a:rPr>
              <a:t>Miran</a:t>
            </a:r>
            <a:r>
              <a:rPr lang="en-US" sz="2200" dirty="0">
                <a:solidFill>
                  <a:schemeClr val="tx1"/>
                </a:solidFill>
              </a:rPr>
              <a:t> &amp; (so-called) </a:t>
            </a:r>
            <a:r>
              <a:rPr lang="en-US" sz="2200" dirty="0">
                <a:solidFill>
                  <a:srgbClr val="0000FF"/>
                </a:solidFill>
              </a:rPr>
              <a:t>Mar-a-Lago Accord </a:t>
            </a:r>
            <a:r>
              <a:rPr lang="en-US" sz="2200" dirty="0">
                <a:solidFill>
                  <a:srgbClr val="0000FF"/>
                </a:solidFill>
                <a:sym typeface="Wingdings" panose="05000000000000000000" pitchFamily="2" charset="2"/>
              </a:rPr>
              <a:t> Evolving Risks</a:t>
            </a:r>
            <a:endParaRPr lang="en-US" sz="2200" dirty="0">
              <a:solidFill>
                <a:srgbClr val="0000FF"/>
              </a:solidFill>
            </a:endParaRPr>
          </a:p>
        </p:txBody>
      </p:sp>
      <p:pic>
        <p:nvPicPr>
          <p:cNvPr id="8" name="Picture 7">
            <a:extLst>
              <a:ext uri="{FF2B5EF4-FFF2-40B4-BE49-F238E27FC236}">
                <a16:creationId xmlns:a16="http://schemas.microsoft.com/office/drawing/2014/main" id="{42C6B36D-F47C-9AFE-A688-B4A720D476E9}"/>
              </a:ext>
            </a:extLst>
          </p:cNvPr>
          <p:cNvPicPr>
            <a:picLocks noChangeAspect="1"/>
          </p:cNvPicPr>
          <p:nvPr/>
        </p:nvPicPr>
        <p:blipFill>
          <a:blip r:embed="rId3"/>
          <a:stretch>
            <a:fillRect/>
          </a:stretch>
        </p:blipFill>
        <p:spPr>
          <a:xfrm>
            <a:off x="319280" y="1549063"/>
            <a:ext cx="7386406" cy="2946949"/>
          </a:xfrm>
          <a:prstGeom prst="rect">
            <a:avLst/>
          </a:prstGeom>
        </p:spPr>
      </p:pic>
      <p:pic>
        <p:nvPicPr>
          <p:cNvPr id="10" name="Picture 9">
            <a:extLst>
              <a:ext uri="{FF2B5EF4-FFF2-40B4-BE49-F238E27FC236}">
                <a16:creationId xmlns:a16="http://schemas.microsoft.com/office/drawing/2014/main" id="{0782A8CA-6076-1F3C-B4F9-1E2BB2740961}"/>
              </a:ext>
            </a:extLst>
          </p:cNvPr>
          <p:cNvPicPr>
            <a:picLocks noChangeAspect="1"/>
          </p:cNvPicPr>
          <p:nvPr/>
        </p:nvPicPr>
        <p:blipFill>
          <a:blip r:embed="rId4"/>
          <a:stretch>
            <a:fillRect/>
          </a:stretch>
        </p:blipFill>
        <p:spPr>
          <a:xfrm>
            <a:off x="319280" y="4496012"/>
            <a:ext cx="7595178" cy="1547792"/>
          </a:xfrm>
          <a:prstGeom prst="rect">
            <a:avLst/>
          </a:prstGeom>
        </p:spPr>
      </p:pic>
      <p:graphicFrame>
        <p:nvGraphicFramePr>
          <p:cNvPr id="6" name="Diagram 5"/>
          <p:cNvGraphicFramePr/>
          <p:nvPr>
            <p:extLst>
              <p:ext uri="{D42A27DB-BD31-4B8C-83A1-F6EECF244321}">
                <p14:modId xmlns:p14="http://schemas.microsoft.com/office/powerpoint/2010/main" val="1262751314"/>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Picture 6"/>
          <p:cNvPicPr>
            <a:picLocks noChangeAspect="1"/>
          </p:cNvPicPr>
          <p:nvPr/>
        </p:nvPicPr>
        <p:blipFill>
          <a:blip r:embed="rId10"/>
          <a:stretch>
            <a:fillRect/>
          </a:stretch>
        </p:blipFill>
        <p:spPr>
          <a:xfrm>
            <a:off x="319280" y="857764"/>
            <a:ext cx="4024120" cy="630010"/>
          </a:xfrm>
          <a:prstGeom prst="rect">
            <a:avLst/>
          </a:prstGeom>
        </p:spPr>
      </p:pic>
      <p:sp>
        <p:nvSpPr>
          <p:cNvPr id="3" name="Rectangle 2"/>
          <p:cNvSpPr/>
          <p:nvPr/>
        </p:nvSpPr>
        <p:spPr>
          <a:xfrm>
            <a:off x="319280" y="1000125"/>
            <a:ext cx="1438275" cy="172644"/>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cxnSp>
        <p:nvCxnSpPr>
          <p:cNvPr id="9" name="Straight Connector 8"/>
          <p:cNvCxnSpPr/>
          <p:nvPr/>
        </p:nvCxnSpPr>
        <p:spPr>
          <a:xfrm>
            <a:off x="5924745" y="2734506"/>
            <a:ext cx="17281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7764469" y="2446474"/>
            <a:ext cx="1328628" cy="57606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SG" sz="1200" dirty="0" smtClean="0">
                <a:solidFill>
                  <a:schemeClr val="tx1"/>
                </a:solidFill>
              </a:rPr>
              <a:t>Powell: End of term May 2026</a:t>
            </a:r>
            <a:endParaRPr lang="en-SG" sz="1200" dirty="0">
              <a:solidFill>
                <a:schemeClr val="tx1"/>
              </a:solidFill>
            </a:endParaRPr>
          </a:p>
        </p:txBody>
      </p:sp>
      <p:cxnSp>
        <p:nvCxnSpPr>
          <p:cNvPr id="12" name="Straight Connector 11"/>
          <p:cNvCxnSpPr/>
          <p:nvPr/>
        </p:nvCxnSpPr>
        <p:spPr>
          <a:xfrm>
            <a:off x="695520" y="2915481"/>
            <a:ext cx="17281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67116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USD</a:t>
            </a:r>
            <a:r>
              <a:rPr lang="en-US" sz="2000" dirty="0">
                <a:solidFill>
                  <a:schemeClr val="tx1"/>
                </a:solidFill>
              </a:rPr>
              <a:t>: Demise (De-Dollarization) Exaggerated?</a:t>
            </a:r>
            <a:endParaRPr lang="en-US" sz="1800" dirty="0">
              <a:solidFill>
                <a:srgbClr val="FF99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9" name="TextBox 8">
            <a:extLst>
              <a:ext uri="{FF2B5EF4-FFF2-40B4-BE49-F238E27FC236}">
                <a16:creationId xmlns:a16="http://schemas.microsoft.com/office/drawing/2014/main" id="{B5DD7C35-CB79-8376-2D08-EB7B337D8A49}"/>
              </a:ext>
            </a:extLst>
          </p:cNvPr>
          <p:cNvSpPr txBox="1"/>
          <p:nvPr/>
        </p:nvSpPr>
        <p:spPr>
          <a:xfrm>
            <a:off x="5153025" y="727888"/>
            <a:ext cx="3833041" cy="5847755"/>
          </a:xfrm>
          <a:prstGeom prst="rect">
            <a:avLst/>
          </a:prstGeom>
          <a:noFill/>
          <a:ln>
            <a:noFill/>
          </a:ln>
        </p:spPr>
        <p:txBody>
          <a:bodyPr wrap="square">
            <a:spAutoFit/>
          </a:bodyPr>
          <a:lstStyle/>
          <a:p>
            <a:pPr marL="0" marR="0">
              <a:spcBef>
                <a:spcPts val="0"/>
              </a:spcBef>
              <a:spcAft>
                <a:spcPts val="0"/>
              </a:spcAft>
            </a:pPr>
            <a:r>
              <a:rPr lang="en-US" sz="1400" b="1" u="sng" kern="100"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USD:  Doubt, Not Demise</a:t>
            </a:r>
            <a:endParaRPr lang="en-US" sz="1400" u="sng"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USD’s exceptional plunge</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mainly reflects </a:t>
            </a:r>
            <a:r>
              <a:rPr lang="en-US" sz="12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abrupt &amp; upfront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macro doubts</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on tariff shocks.</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200" b="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Not</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an imminent demise of USD’s reserve currency status</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that portends </a:t>
            </a:r>
            <a:r>
              <a:rPr lang="en-US" sz="1200" dirty="0">
                <a:solidFill>
                  <a:srgbClr val="002060"/>
                </a:solidFill>
                <a:latin typeface="Times New Roman" panose="02020603050405020304" pitchFamily="18" charset="0"/>
                <a:ea typeface="DengXian" panose="02010600030101010101" pitchFamily="2" charset="-122"/>
                <a:cs typeface="Aptos" panose="020B0004020202020204" pitchFamily="34" charset="0"/>
              </a:rPr>
              <a:t>a collapse</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Stretched bullish USD positioning earlier</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had </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exaggerated the intensity of USD bearishness</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More so given aggressively </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front-loaded, tariff blowback shocks</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(detrimental to USD) </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accentuated by overturned haven allure</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But it’s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misguided</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to</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project a linear USD depreciation</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based off current pace of travel</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742950" marR="0" lvl="1" indent="-285750">
              <a:spcBef>
                <a:spcPts val="0"/>
              </a:spcBef>
              <a:spcAft>
                <a:spcPts val="0"/>
              </a:spcAft>
              <a:buFont typeface="Courier New" panose="02070309020205020404" pitchFamily="49" charset="0"/>
              <a:buChar char="o"/>
            </a:pPr>
            <a:r>
              <a:rPr lang="en-US" sz="1200" u="sng"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Measured DXY Declines</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Instead, a measured </a:t>
            </a:r>
            <a:r>
              <a:rPr lang="en-US" sz="1200" b="1" dirty="0">
                <a:solidFill>
                  <a:srgbClr val="0000FF"/>
                </a:solidFill>
                <a:effectLst/>
                <a:latin typeface="Times New Roman" panose="02020603050405020304" pitchFamily="18" charset="0"/>
                <a:ea typeface="DengXian" panose="02010600030101010101" pitchFamily="2" charset="-122"/>
                <a:cs typeface="Times New Roman" panose="02020603050405020304" pitchFamily="18" charset="0"/>
              </a:rPr>
              <a:t>USD level shock</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shifting near-term equilibrium lower</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(~96-98 DXY center-of-gravity) is more likely.</a:t>
            </a:r>
            <a:endParaRPr lang="en-US" sz="12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sz="1200" u="sng"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Lagged, Phased, Incomplete CNH Gains</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Lagged</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phased </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and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incomplete CNH catch-up</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200" b="1" i="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corresponding to USD declines</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is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likely as US-China “deal” emerges</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t>
            </a:r>
            <a:endParaRPr lang="en-US" sz="12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sz="1200" u="sng"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Exploiting Convenient Policy Buffer</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But for now, </a:t>
            </a:r>
            <a:r>
              <a:rPr lang="en-US" sz="1200" b="1" dirty="0">
                <a:solidFill>
                  <a:srgbClr val="0000FF"/>
                </a:solidFill>
                <a:effectLst/>
                <a:latin typeface="Times New Roman" panose="02020603050405020304" pitchFamily="18" charset="0"/>
                <a:ea typeface="DengXian" panose="02010600030101010101" pitchFamily="2" charset="-122"/>
                <a:cs typeface="Times New Roman" panose="02020603050405020304" pitchFamily="18" charset="0"/>
              </a:rPr>
              <a:t>expect the PBoC to exploit </a:t>
            </a:r>
            <a:r>
              <a:rPr lang="en-US" sz="1200" b="1" i="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cover of a weak USD </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to derive relief </a:t>
            </a:r>
            <a:r>
              <a:rPr lang="en-US" sz="12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via</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200" b="1" dirty="0">
                <a:solidFill>
                  <a:srgbClr val="0000FF"/>
                </a:solidFill>
                <a:effectLst/>
                <a:latin typeface="Times New Roman" panose="02020603050405020304" pitchFamily="18" charset="0"/>
                <a:ea typeface="DengXian" panose="02010600030101010101" pitchFamily="2" charset="-122"/>
                <a:cs typeface="Times New Roman" panose="02020603050405020304" pitchFamily="18" charset="0"/>
              </a:rPr>
              <a:t>considerably weaker trade-weighted CNH </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amid trade headwinds.</a:t>
            </a:r>
            <a:endParaRPr lang="en-US" sz="12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sz="1200" u="sng"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Relative CNH &amp; AXJ Underperformance</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In other words,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CNH is set to continue under-performing most Major FX</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amid a softer USD. And </a:t>
            </a:r>
            <a:r>
              <a:rPr lang="en-US" sz="1200" b="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AXJ are likely to follow suit</a:t>
            </a:r>
            <a:r>
              <a:rPr lang="en-US" sz="12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as </a:t>
            </a:r>
            <a:r>
              <a:rPr lang="en-US" sz="1200" i="1" dirty="0">
                <a:solidFill>
                  <a:srgbClr val="0000FF"/>
                </a:solidFill>
                <a:effectLst/>
                <a:latin typeface="Times New Roman" panose="02020603050405020304" pitchFamily="18" charset="0"/>
                <a:ea typeface="DengXian" panose="02010600030101010101" pitchFamily="2" charset="-122"/>
                <a:cs typeface="Times New Roman" panose="02020603050405020304" pitchFamily="18" charset="0"/>
              </a:rPr>
              <a:t>trade bugbear impacts Asia disproportionately</a:t>
            </a:r>
            <a:r>
              <a:rPr lang="en-US" sz="1200" i="1"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t>
            </a:r>
            <a:endParaRPr lang="en-US" sz="1200" i="1"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TextBox 3">
            <a:extLst>
              <a:ext uri="{FF2B5EF4-FFF2-40B4-BE49-F238E27FC236}">
                <a16:creationId xmlns:a16="http://schemas.microsoft.com/office/drawing/2014/main" id="{A22A9770-346D-25A9-D324-427C66AC59A4}"/>
              </a:ext>
            </a:extLst>
          </p:cNvPr>
          <p:cNvSpPr txBox="1"/>
          <p:nvPr/>
        </p:nvSpPr>
        <p:spPr>
          <a:xfrm>
            <a:off x="6680200" y="73165"/>
            <a:ext cx="2470150" cy="646331"/>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200"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“Reports of my death are greatly exaggerated.”</a:t>
            </a:r>
            <a:r>
              <a:rPr lang="en-US" sz="12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 </a:t>
            </a:r>
          </a:p>
          <a:p>
            <a:pPr marL="0" marR="0">
              <a:spcBef>
                <a:spcPts val="0"/>
              </a:spcBef>
              <a:spcAft>
                <a:spcPts val="0"/>
              </a:spcAft>
            </a:pPr>
            <a:r>
              <a:rPr lang="en-US" sz="1100"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a:t>
            </a:r>
            <a:r>
              <a:rPr lang="en-US" sz="11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1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Mark Twain</a:t>
            </a:r>
            <a:endParaRPr lang="en-US" sz="1200" kern="100" dirty="0">
              <a:solidFill>
                <a:srgbClr val="0070C0"/>
              </a:solidFill>
              <a:effectLst/>
              <a:latin typeface="Calibri" panose="020F0502020204030204" pitchFamily="34" charset="0"/>
              <a:ea typeface="DengXian" panose="02010600030101010101" pitchFamily="2" charset="-122"/>
              <a:cs typeface="Times New Roman" panose="02020603050405020304" pitchFamily="18" charset="0"/>
            </a:endParaRPr>
          </a:p>
        </p:txBody>
      </p:sp>
      <p:pic>
        <p:nvPicPr>
          <p:cNvPr id="5" name="Picture 4">
            <a:extLst>
              <a:ext uri="{FF2B5EF4-FFF2-40B4-BE49-F238E27FC236}">
                <a16:creationId xmlns:a16="http://schemas.microsoft.com/office/drawing/2014/main" id="{C45F26D4-CDD0-7C1F-DABB-EC01917CB453}"/>
              </a:ext>
            </a:extLst>
          </p:cNvPr>
          <p:cNvPicPr>
            <a:picLocks noChangeAspect="1"/>
          </p:cNvPicPr>
          <p:nvPr/>
        </p:nvPicPr>
        <p:blipFill>
          <a:blip r:embed="rId3"/>
          <a:stretch>
            <a:fillRect/>
          </a:stretch>
        </p:blipFill>
        <p:spPr>
          <a:xfrm>
            <a:off x="57150" y="828226"/>
            <a:ext cx="5095875" cy="5432196"/>
          </a:xfrm>
          <a:prstGeom prst="rect">
            <a:avLst/>
          </a:prstGeom>
        </p:spPr>
      </p:pic>
      <p:graphicFrame>
        <p:nvGraphicFramePr>
          <p:cNvPr id="8" name="Diagram 7"/>
          <p:cNvGraphicFramePr/>
          <p:nvPr>
            <p:extLst>
              <p:ext uri="{D42A27DB-BD31-4B8C-83A1-F6EECF244321}">
                <p14:modId xmlns:p14="http://schemas.microsoft.com/office/powerpoint/2010/main" val="632982334"/>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698261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a:t>
            </a:r>
            <a:r>
              <a:rPr lang="en-US" sz="2000" dirty="0">
                <a:solidFill>
                  <a:schemeClr val="tx1"/>
                </a:solidFill>
              </a:rPr>
              <a:t>USD’s </a:t>
            </a:r>
            <a:r>
              <a:rPr lang="en-US" sz="2000" dirty="0">
                <a:solidFill>
                  <a:srgbClr val="0070C0"/>
                </a:solidFill>
              </a:rPr>
              <a:t>“Trump Trade” Reversals </a:t>
            </a:r>
            <a:r>
              <a:rPr lang="en-US" sz="2000" dirty="0">
                <a:solidFill>
                  <a:srgbClr val="FF9900"/>
                </a:solidFill>
              </a:rPr>
              <a:t>Confuse Correlations</a:t>
            </a:r>
            <a:endParaRPr lang="en-US" sz="1800" dirty="0">
              <a:solidFill>
                <a:srgbClr val="FF99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pic>
        <p:nvPicPr>
          <p:cNvPr id="6" name="Picture 5">
            <a:extLst>
              <a:ext uri="{FF2B5EF4-FFF2-40B4-BE49-F238E27FC236}">
                <a16:creationId xmlns:a16="http://schemas.microsoft.com/office/drawing/2014/main" id="{1972DAE9-773A-5060-D17C-EB96327B061B}"/>
              </a:ext>
            </a:extLst>
          </p:cNvPr>
          <p:cNvPicPr>
            <a:picLocks noChangeAspect="1"/>
          </p:cNvPicPr>
          <p:nvPr/>
        </p:nvPicPr>
        <p:blipFill>
          <a:blip r:embed="rId3"/>
          <a:stretch>
            <a:fillRect/>
          </a:stretch>
        </p:blipFill>
        <p:spPr>
          <a:xfrm>
            <a:off x="76200" y="796475"/>
            <a:ext cx="8839200" cy="5570924"/>
          </a:xfrm>
          <a:prstGeom prst="rect">
            <a:avLst/>
          </a:prstGeom>
        </p:spPr>
      </p:pic>
      <p:sp>
        <p:nvSpPr>
          <p:cNvPr id="4" name="TextBox 3">
            <a:extLst>
              <a:ext uri="{FF2B5EF4-FFF2-40B4-BE49-F238E27FC236}">
                <a16:creationId xmlns:a16="http://schemas.microsoft.com/office/drawing/2014/main" id="{966B02BF-5ADD-E5BA-E631-DC19BAFF52E9}"/>
              </a:ext>
            </a:extLst>
          </p:cNvPr>
          <p:cNvSpPr txBox="1"/>
          <p:nvPr/>
        </p:nvSpPr>
        <p:spPr>
          <a:xfrm>
            <a:off x="5960980" y="190116"/>
            <a:ext cx="3183020" cy="523220"/>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“I find your lack of faith disturbing.” </a:t>
            </a:r>
          </a:p>
          <a:p>
            <a:pPr marL="0" marR="0">
              <a:spcBef>
                <a:spcPts val="0"/>
              </a:spcBef>
              <a:spcAft>
                <a:spcPts val="0"/>
              </a:spcAft>
            </a:pPr>
            <a:r>
              <a:rPr lang="en-US" sz="14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Darth Vader, Star Wars: A New Hope</a:t>
            </a:r>
            <a:endParaRPr lang="en-US" sz="1400" b="1" kern="100" dirty="0">
              <a:effectLst/>
              <a:latin typeface="Book Antiqua" panose="02040602050305030304" pitchFamily="18" charset="0"/>
              <a:ea typeface="DengXian" panose="02010600030101010101" pitchFamily="2" charset="-122"/>
              <a:cs typeface="Times New Roman" panose="02020603050405020304" pitchFamily="18" charset="0"/>
            </a:endParaRPr>
          </a:p>
        </p:txBody>
      </p:sp>
      <p:graphicFrame>
        <p:nvGraphicFramePr>
          <p:cNvPr id="8" name="Diagram 7"/>
          <p:cNvGraphicFramePr/>
          <p:nvPr>
            <p:extLst>
              <p:ext uri="{D42A27DB-BD31-4B8C-83A1-F6EECF244321}">
                <p14:modId xmlns:p14="http://schemas.microsoft.com/office/powerpoint/2010/main" val="3076538362"/>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647419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a:t>
            </a:r>
            <a:r>
              <a:rPr lang="en-US" sz="2000" dirty="0">
                <a:solidFill>
                  <a:schemeClr val="tx1"/>
                </a:solidFill>
              </a:rPr>
              <a:t>USD’s </a:t>
            </a:r>
            <a:r>
              <a:rPr lang="en-US" sz="2000" dirty="0">
                <a:solidFill>
                  <a:srgbClr val="0070C0"/>
                </a:solidFill>
              </a:rPr>
              <a:t>“Trump Trade” Reversals </a:t>
            </a:r>
            <a:r>
              <a:rPr lang="en-US" sz="2000" dirty="0">
                <a:solidFill>
                  <a:srgbClr val="FF9900"/>
                </a:solidFill>
              </a:rPr>
              <a:t>Confuse Correlations</a:t>
            </a:r>
            <a:endParaRPr lang="en-US" sz="1800" dirty="0">
              <a:solidFill>
                <a:srgbClr val="FF99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pic>
        <p:nvPicPr>
          <p:cNvPr id="1026" name="Picture 2">
            <a:extLst>
              <a:ext uri="{FF2B5EF4-FFF2-40B4-BE49-F238E27FC236}">
                <a16:creationId xmlns:a16="http://schemas.microsoft.com/office/drawing/2014/main" id="{5DF9C0BF-F2B9-AF35-260C-B18CC5B2F4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1" y="840926"/>
            <a:ext cx="4781232" cy="534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36BE4AE5-6F3B-2586-AAEA-C7363D77F80C}"/>
              </a:ext>
            </a:extLst>
          </p:cNvPr>
          <p:cNvSpPr txBox="1"/>
          <p:nvPr/>
        </p:nvSpPr>
        <p:spPr>
          <a:xfrm>
            <a:off x="5119647" y="840926"/>
            <a:ext cx="4025901" cy="5509200"/>
          </a:xfrm>
          <a:prstGeom prst="rect">
            <a:avLst/>
          </a:prstGeom>
          <a:noFill/>
          <a:ln>
            <a:noFill/>
          </a:ln>
        </p:spPr>
        <p:txBody>
          <a:bodyPr wrap="square">
            <a:spAutoFit/>
          </a:bodyPr>
          <a:lstStyle/>
          <a:p>
            <a:pPr marL="342900" marR="0" lvl="0" indent="-342900" algn="just">
              <a:spcBef>
                <a:spcPts val="0"/>
              </a:spcBef>
              <a:spcAft>
                <a:spcPts val="0"/>
              </a:spcAft>
              <a:buFont typeface="Symbol" panose="05050102010706020507" pitchFamily="18" charset="2"/>
              <a:buChar char=""/>
            </a:pPr>
            <a:r>
              <a:rPr lang="en-US" sz="1100" b="1" dirty="0">
                <a:solidFill>
                  <a:srgbClr val="0000FF"/>
                </a:solidFill>
                <a:effectLst/>
                <a:latin typeface="+mj-lt"/>
                <a:ea typeface="DengXian" panose="02010600030101010101" pitchFamily="2" charset="-122"/>
                <a:cs typeface="Aptos" panose="020B0004020202020204" pitchFamily="34" charset="0"/>
              </a:rPr>
              <a:t>Exceptional departures from well-established USD correlation dynamics</a:t>
            </a:r>
            <a:r>
              <a:rPr lang="en-US" sz="1100" dirty="0">
                <a:solidFill>
                  <a:srgbClr val="002060"/>
                </a:solidFill>
                <a:effectLst/>
                <a:latin typeface="+mj-lt"/>
                <a:ea typeface="DengXian" panose="02010600030101010101" pitchFamily="2" charset="-122"/>
                <a:cs typeface="Aptos" panose="020B0004020202020204" pitchFamily="34" charset="0"/>
              </a:rPr>
              <a:t> </a:t>
            </a:r>
            <a:r>
              <a:rPr lang="en-US" sz="1100" b="1" dirty="0">
                <a:solidFill>
                  <a:srgbClr val="0000FF"/>
                </a:solidFill>
                <a:effectLst/>
                <a:latin typeface="+mj-lt"/>
                <a:ea typeface="DengXian" panose="02010600030101010101" pitchFamily="2" charset="-122"/>
                <a:cs typeface="Aptos" panose="020B0004020202020204" pitchFamily="34" charset="0"/>
              </a:rPr>
              <a:t>warn of elevated unpredictability</a:t>
            </a:r>
            <a:r>
              <a:rPr lang="en-US" sz="1100" dirty="0">
                <a:solidFill>
                  <a:srgbClr val="0000FF"/>
                </a:solidFill>
                <a:effectLst/>
                <a:latin typeface="+mj-lt"/>
                <a:ea typeface="DengXian" panose="02010600030101010101" pitchFamily="2" charset="-122"/>
                <a:cs typeface="Aptos" panose="020B0004020202020204" pitchFamily="34" charset="0"/>
              </a:rPr>
              <a:t> </a:t>
            </a:r>
            <a:r>
              <a:rPr lang="en-US" sz="1100" dirty="0">
                <a:solidFill>
                  <a:srgbClr val="002060"/>
                </a:solidFill>
                <a:effectLst/>
                <a:latin typeface="+mj-lt"/>
                <a:ea typeface="DengXian" panose="02010600030101010101" pitchFamily="2" charset="-122"/>
                <a:cs typeface="Aptos" panose="020B0004020202020204" pitchFamily="34" charset="0"/>
              </a:rPr>
              <a:t>that has become </a:t>
            </a:r>
            <a:r>
              <a:rPr lang="en-US" sz="1100" b="1" i="1" dirty="0">
                <a:solidFill>
                  <a:srgbClr val="002060"/>
                </a:solidFill>
                <a:effectLst/>
                <a:latin typeface="+mj-lt"/>
                <a:ea typeface="DengXian" panose="02010600030101010101" pitchFamily="2" charset="-122"/>
                <a:cs typeface="Aptos" panose="020B0004020202020204" pitchFamily="34" charset="0"/>
              </a:rPr>
              <a:t>inconspicuously</a:t>
            </a:r>
            <a:r>
              <a:rPr lang="en-US" sz="1100" b="1" dirty="0">
                <a:solidFill>
                  <a:srgbClr val="002060"/>
                </a:solidFill>
                <a:effectLst/>
                <a:latin typeface="+mj-lt"/>
                <a:ea typeface="DengXian" panose="02010600030101010101" pitchFamily="2" charset="-122"/>
                <a:cs typeface="Aptos" panose="020B0004020202020204" pitchFamily="34" charset="0"/>
              </a:rPr>
              <a:t> </a:t>
            </a:r>
            <a:r>
              <a:rPr lang="en-US" sz="1100" b="1" i="1" dirty="0">
                <a:solidFill>
                  <a:srgbClr val="002060"/>
                </a:solidFill>
                <a:effectLst/>
                <a:latin typeface="+mj-lt"/>
                <a:ea typeface="DengXian" panose="02010600030101010101" pitchFamily="2" charset="-122"/>
                <a:cs typeface="Aptos" panose="020B0004020202020204" pitchFamily="34" charset="0"/>
              </a:rPr>
              <a:t>embedded</a:t>
            </a:r>
            <a:r>
              <a:rPr lang="en-US" sz="1100" i="1" dirty="0">
                <a:solidFill>
                  <a:srgbClr val="0000FF"/>
                </a:solidFill>
                <a:effectLst/>
                <a:latin typeface="+mj-lt"/>
                <a:ea typeface="DengXian" panose="02010600030101010101" pitchFamily="2" charset="-122"/>
                <a:cs typeface="Aptos" panose="020B0004020202020204" pitchFamily="34" charset="0"/>
              </a:rPr>
              <a:t> </a:t>
            </a:r>
            <a:r>
              <a:rPr lang="en-US" sz="1100" b="1" dirty="0">
                <a:solidFill>
                  <a:srgbClr val="002060"/>
                </a:solidFill>
                <a:effectLst/>
                <a:latin typeface="+mj-lt"/>
                <a:ea typeface="DengXian" panose="02010600030101010101" pitchFamily="2" charset="-122"/>
                <a:cs typeface="Aptos" panose="020B0004020202020204" pitchFamily="34" charset="0"/>
              </a:rPr>
              <a:t>in FX markets</a:t>
            </a:r>
            <a:r>
              <a:rPr lang="en-US" sz="1100" dirty="0">
                <a:solidFill>
                  <a:srgbClr val="002060"/>
                </a:solidFill>
                <a:effectLst/>
                <a:latin typeface="+mj-lt"/>
                <a:ea typeface="DengXian" panose="02010600030101010101" pitchFamily="2" charset="-122"/>
                <a:cs typeface="Aptos" panose="020B0004020202020204" pitchFamily="34" charset="0"/>
              </a:rPr>
              <a:t>. </a:t>
            </a:r>
          </a:p>
          <a:p>
            <a:pPr marL="342900" marR="0" lvl="0" indent="-342900">
              <a:spcBef>
                <a:spcPts val="0"/>
              </a:spcBef>
              <a:spcAft>
                <a:spcPts val="0"/>
              </a:spcAft>
              <a:buFont typeface="Symbol" panose="05050102010706020507" pitchFamily="18" charset="2"/>
              <a:buChar char=""/>
            </a:pPr>
            <a:r>
              <a:rPr lang="en-US" sz="1100" dirty="0">
                <a:solidFill>
                  <a:srgbClr val="002060"/>
                </a:solidFill>
                <a:effectLst/>
                <a:latin typeface="+mj-lt"/>
                <a:ea typeface="DengXian" panose="02010600030101010101" pitchFamily="2" charset="-122"/>
                <a:cs typeface="Aptos" panose="020B0004020202020204" pitchFamily="34" charset="0"/>
              </a:rPr>
              <a:t>Specifically, </a:t>
            </a:r>
            <a:r>
              <a:rPr lang="en-US" sz="1100" b="1" dirty="0">
                <a:solidFill>
                  <a:srgbClr val="0000FF"/>
                </a:solidFill>
                <a:effectLst/>
                <a:latin typeface="+mj-lt"/>
                <a:ea typeface="DengXian" panose="02010600030101010101" pitchFamily="2" charset="-122"/>
                <a:cs typeface="Aptos" panose="020B0004020202020204" pitchFamily="34" charset="0"/>
              </a:rPr>
              <a:t>exceptional in the </a:t>
            </a:r>
            <a:r>
              <a:rPr lang="en-US" sz="1100" b="1" i="1" dirty="0">
                <a:solidFill>
                  <a:srgbClr val="0000FF"/>
                </a:solidFill>
                <a:effectLst/>
                <a:latin typeface="+mj-lt"/>
                <a:ea typeface="DengXian" panose="02010600030101010101" pitchFamily="2" charset="-122"/>
                <a:cs typeface="Aptos" panose="020B0004020202020204" pitchFamily="34" charset="0"/>
              </a:rPr>
              <a:t>momentum</a:t>
            </a:r>
            <a:r>
              <a:rPr lang="en-US" sz="1100" b="1" dirty="0">
                <a:solidFill>
                  <a:srgbClr val="0000FF"/>
                </a:solidFill>
                <a:effectLst/>
                <a:latin typeface="+mj-lt"/>
                <a:ea typeface="DengXian" panose="02010600030101010101" pitchFamily="2" charset="-122"/>
                <a:cs typeface="Aptos" panose="020B0004020202020204" pitchFamily="34" charset="0"/>
              </a:rPr>
              <a:t> and </a:t>
            </a:r>
            <a:r>
              <a:rPr lang="en-US" sz="1100" b="1" i="1" dirty="0">
                <a:solidFill>
                  <a:srgbClr val="0000FF"/>
                </a:solidFill>
                <a:effectLst/>
                <a:latin typeface="+mj-lt"/>
                <a:ea typeface="DengXian" panose="02010600030101010101" pitchFamily="2" charset="-122"/>
                <a:cs typeface="Aptos" panose="020B0004020202020204" pitchFamily="34" charset="0"/>
              </a:rPr>
              <a:t>degree</a:t>
            </a:r>
            <a:r>
              <a:rPr lang="en-US" sz="1100" b="1" dirty="0">
                <a:solidFill>
                  <a:srgbClr val="0000FF"/>
                </a:solidFill>
                <a:effectLst/>
                <a:latin typeface="+mj-lt"/>
                <a:ea typeface="DengXian" panose="02010600030101010101" pitchFamily="2" charset="-122"/>
                <a:cs typeface="Aptos" panose="020B0004020202020204" pitchFamily="34" charset="0"/>
              </a:rPr>
              <a:t> of correlation shifts</a:t>
            </a:r>
            <a:r>
              <a:rPr lang="en-US" sz="1100" dirty="0">
                <a:solidFill>
                  <a:srgbClr val="002060"/>
                </a:solidFill>
                <a:effectLst/>
                <a:latin typeface="+mj-lt"/>
                <a:ea typeface="DengXian" panose="02010600030101010101" pitchFamily="2" charset="-122"/>
                <a:cs typeface="Aptos" panose="020B0004020202020204" pitchFamily="34" charset="0"/>
              </a:rPr>
              <a:t>. That reveal </a:t>
            </a:r>
            <a:r>
              <a:rPr lang="en-US" sz="1100" b="1" dirty="0">
                <a:solidFill>
                  <a:srgbClr val="0000FF"/>
                </a:solidFill>
                <a:effectLst/>
                <a:latin typeface="+mj-lt"/>
                <a:ea typeface="DengXian" panose="02010600030101010101" pitchFamily="2" charset="-122"/>
                <a:cs typeface="Aptos" panose="020B0004020202020204" pitchFamily="34" charset="0"/>
              </a:rPr>
              <a:t>extraordinarily stretched standard deviations</a:t>
            </a:r>
            <a:r>
              <a:rPr lang="en-US" sz="1100" dirty="0">
                <a:solidFill>
                  <a:srgbClr val="002060"/>
                </a:solidFill>
                <a:effectLst/>
                <a:latin typeface="+mj-lt"/>
                <a:ea typeface="DengXian" panose="02010600030101010101" pitchFamily="2" charset="-122"/>
                <a:cs typeface="Aptos" panose="020B0004020202020204" pitchFamily="34" charset="0"/>
              </a:rPr>
              <a:t> in USD correlations.</a:t>
            </a:r>
          </a:p>
          <a:p>
            <a:pPr marL="342900" marR="0" lvl="0" indent="-342900">
              <a:spcBef>
                <a:spcPts val="0"/>
              </a:spcBef>
              <a:spcAft>
                <a:spcPts val="0"/>
              </a:spcAft>
              <a:buFont typeface="Symbol" panose="05050102010706020507" pitchFamily="18" charset="2"/>
              <a:buChar char=""/>
            </a:pPr>
            <a:r>
              <a:rPr lang="en-US" sz="1100" dirty="0">
                <a:solidFill>
                  <a:srgbClr val="002060"/>
                </a:solidFill>
                <a:effectLst/>
                <a:latin typeface="+mj-lt"/>
                <a:ea typeface="DengXian" panose="02010600030101010101" pitchFamily="2" charset="-122"/>
                <a:cs typeface="Aptos" panose="020B0004020202020204" pitchFamily="34" charset="0"/>
              </a:rPr>
              <a:t>Specifically, </a:t>
            </a:r>
            <a:r>
              <a:rPr lang="en-US" sz="1100" b="1" dirty="0">
                <a:solidFill>
                  <a:srgbClr val="002060"/>
                </a:solidFill>
                <a:effectLst/>
                <a:latin typeface="+mj-lt"/>
                <a:ea typeface="DengXian" panose="02010600030101010101" pitchFamily="2" charset="-122"/>
                <a:cs typeface="Aptos" panose="020B0004020202020204" pitchFamily="34" charset="0"/>
              </a:rPr>
              <a:t>magnitude</a:t>
            </a:r>
            <a:r>
              <a:rPr lang="en-US" sz="1100" dirty="0">
                <a:solidFill>
                  <a:srgbClr val="002060"/>
                </a:solidFill>
                <a:effectLst/>
                <a:latin typeface="+mj-lt"/>
                <a:ea typeface="DengXian" panose="02010600030101010101" pitchFamily="2" charset="-122"/>
                <a:cs typeface="Aptos" panose="020B0004020202020204" pitchFamily="34" charset="0"/>
              </a:rPr>
              <a:t> </a:t>
            </a:r>
            <a:r>
              <a:rPr lang="en-US" sz="1100" u="sng" dirty="0">
                <a:solidFill>
                  <a:srgbClr val="002060"/>
                </a:solidFill>
                <a:effectLst/>
                <a:latin typeface="+mj-lt"/>
                <a:ea typeface="DengXian" panose="02010600030101010101" pitchFamily="2" charset="-122"/>
                <a:cs typeface="Aptos" panose="020B0004020202020204" pitchFamily="34" charset="0"/>
              </a:rPr>
              <a:t>and</a:t>
            </a:r>
            <a:r>
              <a:rPr lang="en-US" sz="1100" dirty="0">
                <a:solidFill>
                  <a:srgbClr val="002060"/>
                </a:solidFill>
                <a:effectLst/>
                <a:latin typeface="+mj-lt"/>
                <a:ea typeface="DengXian" panose="02010600030101010101" pitchFamily="2" charset="-122"/>
                <a:cs typeface="Aptos" panose="020B0004020202020204" pitchFamily="34" charset="0"/>
              </a:rPr>
              <a:t> </a:t>
            </a:r>
            <a:r>
              <a:rPr lang="en-US" sz="1100" b="1" dirty="0">
                <a:solidFill>
                  <a:srgbClr val="002060"/>
                </a:solidFill>
                <a:effectLst/>
                <a:latin typeface="+mj-lt"/>
                <a:ea typeface="DengXian" panose="02010600030101010101" pitchFamily="2" charset="-122"/>
                <a:cs typeface="Aptos" panose="020B0004020202020204" pitchFamily="34" charset="0"/>
              </a:rPr>
              <a:t>coincidence</a:t>
            </a:r>
            <a:r>
              <a:rPr lang="en-US" sz="1100" dirty="0">
                <a:solidFill>
                  <a:srgbClr val="002060"/>
                </a:solidFill>
                <a:effectLst/>
                <a:latin typeface="+mj-lt"/>
                <a:ea typeface="DengXian" panose="02010600030101010101" pitchFamily="2" charset="-122"/>
                <a:cs typeface="Aptos" panose="020B0004020202020204" pitchFamily="34" charset="0"/>
              </a:rPr>
              <a:t> of excessive (&gt;2 standard deviation) decline in both </a:t>
            </a:r>
            <a:r>
              <a:rPr lang="en-US" sz="1100" u="sng" dirty="0">
                <a:solidFill>
                  <a:srgbClr val="0000FF"/>
                </a:solidFill>
                <a:effectLst/>
                <a:latin typeface="+mj-lt"/>
                <a:ea typeface="DengXian" panose="02010600030101010101" pitchFamily="2" charset="-122"/>
                <a:cs typeface="Aptos" panose="020B0004020202020204" pitchFamily="34" charset="0"/>
              </a:rPr>
              <a:t>change in UST-USD correlation</a:t>
            </a:r>
            <a:r>
              <a:rPr lang="en-US" sz="1100" dirty="0">
                <a:solidFill>
                  <a:srgbClr val="002060"/>
                </a:solidFill>
                <a:effectLst/>
                <a:latin typeface="+mj-lt"/>
                <a:ea typeface="DengXian" panose="02010600030101010101" pitchFamily="2" charset="-122"/>
                <a:cs typeface="Aptos" panose="020B0004020202020204" pitchFamily="34" charset="0"/>
              </a:rPr>
              <a:t> and </a:t>
            </a:r>
            <a:r>
              <a:rPr lang="en-US" sz="1100" u="sng" dirty="0">
                <a:solidFill>
                  <a:srgbClr val="0000FF"/>
                </a:solidFill>
                <a:effectLst/>
                <a:latin typeface="+mj-lt"/>
                <a:ea typeface="DengXian" panose="02010600030101010101" pitchFamily="2" charset="-122"/>
                <a:cs typeface="Aptos" panose="020B0004020202020204" pitchFamily="34" charset="0"/>
              </a:rPr>
              <a:t>VIX-USD correlation</a:t>
            </a:r>
            <a:r>
              <a:rPr lang="en-US" sz="1100" dirty="0">
                <a:solidFill>
                  <a:srgbClr val="002060"/>
                </a:solidFill>
                <a:effectLst/>
                <a:latin typeface="+mj-lt"/>
                <a:ea typeface="DengXian" panose="02010600030101010101" pitchFamily="2" charset="-122"/>
                <a:cs typeface="Aptos" panose="020B0004020202020204" pitchFamily="34" charset="0"/>
              </a:rPr>
              <a:t>. </a:t>
            </a:r>
          </a:p>
          <a:p>
            <a:pPr marL="342900" marR="0" lvl="0" indent="-342900">
              <a:spcBef>
                <a:spcPts val="0"/>
              </a:spcBef>
              <a:spcAft>
                <a:spcPts val="0"/>
              </a:spcAft>
              <a:buFont typeface="Symbol" panose="05050102010706020507" pitchFamily="18" charset="2"/>
              <a:buChar char=""/>
            </a:pPr>
            <a:r>
              <a:rPr lang="en-US" sz="1100" u="sng" dirty="0">
                <a:solidFill>
                  <a:srgbClr val="002060"/>
                </a:solidFill>
                <a:effectLst/>
                <a:latin typeface="+mj-lt"/>
                <a:ea typeface="DengXian" panose="02010600030101010101" pitchFamily="2" charset="-122"/>
                <a:cs typeface="Aptos" panose="020B0004020202020204" pitchFamily="34" charset="0"/>
              </a:rPr>
              <a:t>implications</a:t>
            </a:r>
            <a:r>
              <a:rPr lang="en-US" sz="1100" dirty="0">
                <a:solidFill>
                  <a:srgbClr val="002060"/>
                </a:solidFill>
                <a:effectLst/>
                <a:latin typeface="+mj-lt"/>
                <a:ea typeface="DengXian" panose="02010600030101010101" pitchFamily="2" charset="-122"/>
                <a:cs typeface="Aptos" panose="020B0004020202020204" pitchFamily="34" charset="0"/>
              </a:rPr>
              <a:t> are that; 1)</a:t>
            </a:r>
            <a:r>
              <a:rPr lang="en-US" sz="1100" dirty="0">
                <a:solidFill>
                  <a:srgbClr val="0000FF"/>
                </a:solidFill>
                <a:effectLst/>
                <a:latin typeface="+mj-lt"/>
                <a:ea typeface="DengXian" panose="02010600030101010101" pitchFamily="2" charset="-122"/>
                <a:cs typeface="Times New Roman" panose="02020603050405020304" pitchFamily="18" charset="0"/>
              </a:rPr>
              <a:t>USD has decoupled</a:t>
            </a:r>
            <a:r>
              <a:rPr lang="en-US" sz="1100" dirty="0">
                <a:solidFill>
                  <a:srgbClr val="002060"/>
                </a:solidFill>
                <a:effectLst/>
                <a:latin typeface="+mj-lt"/>
                <a:ea typeface="DengXian" panose="02010600030101010101" pitchFamily="2" charset="-122"/>
                <a:cs typeface="Times New Roman" panose="02020603050405020304" pitchFamily="18" charset="0"/>
              </a:rPr>
              <a:t>, and </a:t>
            </a:r>
            <a:r>
              <a:rPr lang="en-US" sz="1100" i="1" dirty="0">
                <a:solidFill>
                  <a:srgbClr val="0000FF"/>
                </a:solidFill>
                <a:effectLst/>
                <a:latin typeface="+mj-lt"/>
                <a:ea typeface="DengXian" panose="02010600030101010101" pitchFamily="2" charset="-122"/>
                <a:cs typeface="Times New Roman" panose="02020603050405020304" pitchFamily="18" charset="0"/>
              </a:rPr>
              <a:t>unpredictably so</a:t>
            </a:r>
            <a:r>
              <a:rPr lang="en-US" sz="1100" i="1" dirty="0">
                <a:solidFill>
                  <a:srgbClr val="002060"/>
                </a:solidFill>
                <a:effectLst/>
                <a:latin typeface="+mj-lt"/>
                <a:ea typeface="DengXian" panose="02010600030101010101" pitchFamily="2" charset="-122"/>
                <a:cs typeface="Times New Roman" panose="02020603050405020304" pitchFamily="18" charset="0"/>
              </a:rPr>
              <a:t>,</a:t>
            </a:r>
            <a:r>
              <a:rPr lang="en-US" sz="1100" dirty="0">
                <a:solidFill>
                  <a:srgbClr val="002060"/>
                </a:solidFill>
                <a:effectLst/>
                <a:latin typeface="+mj-lt"/>
                <a:ea typeface="DengXian" panose="02010600030101010101" pitchFamily="2" charset="-122"/>
                <a:cs typeface="Times New Roman" panose="02020603050405020304" pitchFamily="18" charset="0"/>
              </a:rPr>
              <a:t> </a:t>
            </a:r>
            <a:r>
              <a:rPr lang="en-US" sz="1100" dirty="0">
                <a:solidFill>
                  <a:srgbClr val="0000FF"/>
                </a:solidFill>
                <a:effectLst/>
                <a:latin typeface="+mj-lt"/>
                <a:ea typeface="DengXian" panose="02010600030101010101" pitchFamily="2" charset="-122"/>
                <a:cs typeface="Times New Roman" panose="02020603050405020304" pitchFamily="18" charset="0"/>
              </a:rPr>
              <a:t>from (UST) yield-driven</a:t>
            </a:r>
            <a:r>
              <a:rPr lang="en-US" sz="1100" dirty="0">
                <a:solidFill>
                  <a:srgbClr val="002060"/>
                </a:solidFill>
                <a:effectLst/>
                <a:latin typeface="+mj-lt"/>
                <a:ea typeface="DengXian" panose="02010600030101010101" pitchFamily="2" charset="-122"/>
                <a:cs typeface="Times New Roman" panose="02020603050405020304" pitchFamily="18" charset="0"/>
              </a:rPr>
              <a:t> moves; 2)</a:t>
            </a:r>
            <a:r>
              <a:rPr lang="en-US" sz="1100" dirty="0">
                <a:solidFill>
                  <a:srgbClr val="0000FF"/>
                </a:solidFill>
                <a:effectLst/>
                <a:latin typeface="+mj-lt"/>
                <a:ea typeface="DengXian" panose="02010600030101010101" pitchFamily="2" charset="-122"/>
                <a:cs typeface="Times New Roman" panose="02020603050405020304" pitchFamily="18" charset="0"/>
              </a:rPr>
              <a:t>USD’s haven allure</a:t>
            </a:r>
            <a:r>
              <a:rPr lang="en-US" sz="1100" dirty="0">
                <a:solidFill>
                  <a:srgbClr val="002060"/>
                </a:solidFill>
                <a:effectLst/>
                <a:latin typeface="+mj-lt"/>
                <a:ea typeface="DengXian" panose="02010600030101010101" pitchFamily="2" charset="-122"/>
                <a:cs typeface="Times New Roman" panose="02020603050405020304" pitchFamily="18" charset="0"/>
              </a:rPr>
              <a:t> has </a:t>
            </a:r>
            <a:r>
              <a:rPr lang="en-US" sz="1100" dirty="0">
                <a:solidFill>
                  <a:srgbClr val="0000FF"/>
                </a:solidFill>
                <a:effectLst/>
                <a:latin typeface="+mj-lt"/>
                <a:ea typeface="DengXian" panose="02010600030101010101" pitchFamily="2" charset="-122"/>
                <a:cs typeface="Times New Roman" panose="02020603050405020304" pitchFamily="18" charset="0"/>
              </a:rPr>
              <a:t>weakened dramatically</a:t>
            </a:r>
            <a:r>
              <a:rPr lang="en-US" sz="1100" dirty="0">
                <a:solidFill>
                  <a:srgbClr val="002060"/>
                </a:solidFill>
                <a:effectLst/>
                <a:latin typeface="+mj-lt"/>
                <a:ea typeface="DengXian" panose="02010600030101010101" pitchFamily="2" charset="-122"/>
                <a:cs typeface="Times New Roman" panose="02020603050405020304" pitchFamily="18" charset="0"/>
              </a:rPr>
              <a:t>, </a:t>
            </a:r>
            <a:r>
              <a:rPr lang="en-US" sz="1100" b="1" dirty="0">
                <a:solidFill>
                  <a:srgbClr val="002060"/>
                </a:solidFill>
                <a:effectLst/>
                <a:latin typeface="+mj-lt"/>
                <a:ea typeface="DengXian" panose="02010600030101010101" pitchFamily="2" charset="-122"/>
                <a:cs typeface="Times New Roman" panose="02020603050405020304" pitchFamily="18" charset="0"/>
              </a:rPr>
              <a:t>arresting received</a:t>
            </a:r>
            <a:r>
              <a:rPr lang="en-US" sz="1100" dirty="0">
                <a:solidFill>
                  <a:srgbClr val="002060"/>
                </a:solidFill>
                <a:effectLst/>
                <a:latin typeface="+mj-lt"/>
                <a:ea typeface="DengXian" panose="02010600030101010101" pitchFamily="2" charset="-122"/>
                <a:cs typeface="Times New Roman" panose="02020603050405020304" pitchFamily="18" charset="0"/>
              </a:rPr>
              <a:t> </a:t>
            </a:r>
            <a:r>
              <a:rPr lang="en-US" sz="1100" b="1" dirty="0">
                <a:solidFill>
                  <a:srgbClr val="002060"/>
                </a:solidFill>
                <a:effectLst/>
                <a:latin typeface="+mj-lt"/>
                <a:ea typeface="DengXian" panose="02010600030101010101" pitchFamily="2" charset="-122"/>
                <a:cs typeface="Times New Roman" panose="02020603050405020304" pitchFamily="18" charset="0"/>
              </a:rPr>
              <a:t>wisdom about buying USD (vis-à-vis EM FX) into “risk off” triggers.</a:t>
            </a:r>
            <a:endParaRPr lang="en-US" sz="1100" dirty="0">
              <a:solidFill>
                <a:srgbClr val="002060"/>
              </a:solidFill>
              <a:effectLst/>
              <a:latin typeface="+mj-lt"/>
              <a:ea typeface="DengXian" panose="02010600030101010101" pitchFamily="2" charset="-122"/>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100" b="1" dirty="0">
                <a:solidFill>
                  <a:srgbClr val="0070C0"/>
                </a:solidFill>
                <a:effectLst/>
                <a:latin typeface="+mj-lt"/>
                <a:ea typeface="DengXian" panose="02010600030101010101" pitchFamily="2" charset="-122"/>
                <a:cs typeface="Aptos" panose="020B0004020202020204" pitchFamily="34" charset="0"/>
              </a:rPr>
              <a:t>Greenback may be less reliably predicted by both rates</a:t>
            </a:r>
            <a:r>
              <a:rPr lang="en-US" sz="1100" dirty="0">
                <a:solidFill>
                  <a:srgbClr val="002060"/>
                </a:solidFill>
                <a:effectLst/>
                <a:latin typeface="+mj-lt"/>
                <a:ea typeface="DengXian" panose="02010600030101010101" pitchFamily="2" charset="-122"/>
                <a:cs typeface="Aptos" panose="020B0004020202020204" pitchFamily="34" charset="0"/>
              </a:rPr>
              <a:t> (long-end UST yields) </a:t>
            </a:r>
            <a:r>
              <a:rPr lang="en-US" sz="1100" b="1" dirty="0">
                <a:solidFill>
                  <a:srgbClr val="0070C0"/>
                </a:solidFill>
                <a:effectLst/>
                <a:latin typeface="+mj-lt"/>
                <a:ea typeface="DengXian" panose="02010600030101010101" pitchFamily="2" charset="-122"/>
                <a:cs typeface="Aptos" panose="020B0004020202020204" pitchFamily="34" charset="0"/>
              </a:rPr>
              <a:t>and risk</a:t>
            </a:r>
            <a:r>
              <a:rPr lang="en-US" sz="1100" dirty="0">
                <a:solidFill>
                  <a:srgbClr val="002060"/>
                </a:solidFill>
                <a:effectLst/>
                <a:latin typeface="+mj-lt"/>
                <a:ea typeface="DengXian" panose="02010600030101010101" pitchFamily="2" charset="-122"/>
                <a:cs typeface="Aptos" panose="020B0004020202020204" pitchFamily="34" charset="0"/>
              </a:rPr>
              <a:t>. Resulting unfamiliarity of FX mechanics inevitably </a:t>
            </a:r>
            <a:r>
              <a:rPr lang="en-US" sz="1100" b="1" dirty="0">
                <a:solidFill>
                  <a:srgbClr val="0000FF"/>
                </a:solidFill>
                <a:effectLst/>
                <a:latin typeface="+mj-lt"/>
                <a:ea typeface="DengXian" panose="02010600030101010101" pitchFamily="2" charset="-122"/>
                <a:cs typeface="Aptos" panose="020B0004020202020204" pitchFamily="34" charset="0"/>
              </a:rPr>
              <a:t>elevates unpredictability in FX markets</a:t>
            </a:r>
            <a:r>
              <a:rPr lang="en-US" sz="1100" dirty="0">
                <a:solidFill>
                  <a:srgbClr val="002060"/>
                </a:solidFill>
                <a:effectLst/>
                <a:latin typeface="+mj-lt"/>
                <a:ea typeface="DengXian" panose="02010600030101010101" pitchFamily="2" charset="-122"/>
                <a:cs typeface="Aptos" panose="020B0004020202020204" pitchFamily="34" charset="0"/>
              </a:rPr>
              <a:t>.</a:t>
            </a:r>
          </a:p>
          <a:p>
            <a:pPr marL="342900" marR="0" lvl="0" indent="-342900">
              <a:spcBef>
                <a:spcPts val="0"/>
              </a:spcBef>
              <a:spcAft>
                <a:spcPts val="0"/>
              </a:spcAft>
              <a:buFont typeface="Symbol" panose="05050102010706020507" pitchFamily="18" charset="2"/>
              <a:buChar char=""/>
            </a:pPr>
            <a:r>
              <a:rPr lang="en-US" sz="1100" dirty="0">
                <a:solidFill>
                  <a:srgbClr val="002060"/>
                </a:solidFill>
                <a:effectLst/>
                <a:latin typeface="+mj-lt"/>
                <a:ea typeface="DengXian" panose="02010600030101010101" pitchFamily="2" charset="-122"/>
                <a:cs typeface="Aptos" panose="020B0004020202020204" pitchFamily="34" charset="0"/>
              </a:rPr>
              <a:t>This in turn </a:t>
            </a:r>
            <a:r>
              <a:rPr lang="en-US" sz="1100" i="1" dirty="0">
                <a:solidFill>
                  <a:srgbClr val="0000FF"/>
                </a:solidFill>
                <a:effectLst/>
                <a:latin typeface="+mj-lt"/>
                <a:ea typeface="DengXian" panose="02010600030101010101" pitchFamily="2" charset="-122"/>
                <a:cs typeface="Aptos" panose="020B0004020202020204" pitchFamily="34" charset="0"/>
              </a:rPr>
              <a:t>sets the stage for outbursts of latent</a:t>
            </a:r>
            <a:r>
              <a:rPr lang="en-US" sz="1100" dirty="0">
                <a:solidFill>
                  <a:srgbClr val="002060"/>
                </a:solidFill>
                <a:effectLst/>
                <a:latin typeface="+mj-lt"/>
                <a:ea typeface="DengXian" panose="02010600030101010101" pitchFamily="2" charset="-122"/>
                <a:cs typeface="Aptos" panose="020B0004020202020204" pitchFamily="34" charset="0"/>
              </a:rPr>
              <a:t> (currently subdued) </a:t>
            </a:r>
            <a:r>
              <a:rPr lang="en-US" sz="1100" i="1" dirty="0">
                <a:solidFill>
                  <a:srgbClr val="0000FF"/>
                </a:solidFill>
                <a:effectLst/>
                <a:latin typeface="+mj-lt"/>
                <a:ea typeface="DengXian" panose="02010600030101010101" pitchFamily="2" charset="-122"/>
                <a:cs typeface="Aptos" panose="020B0004020202020204" pitchFamily="34" charset="0"/>
              </a:rPr>
              <a:t>volatility</a:t>
            </a:r>
            <a:r>
              <a:rPr lang="en-US" sz="1100" i="1" dirty="0">
                <a:solidFill>
                  <a:srgbClr val="002060"/>
                </a:solidFill>
                <a:effectLst/>
                <a:latin typeface="+mj-lt"/>
                <a:ea typeface="DengXian" panose="02010600030101010101" pitchFamily="2" charset="-122"/>
                <a:cs typeface="Aptos" panose="020B0004020202020204" pitchFamily="34" charset="0"/>
              </a:rPr>
              <a:t>. </a:t>
            </a:r>
            <a:endParaRPr lang="en-US" sz="1100" dirty="0">
              <a:solidFill>
                <a:srgbClr val="002060"/>
              </a:solidFill>
              <a:effectLst/>
              <a:latin typeface="+mj-lt"/>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100" dirty="0">
                <a:solidFill>
                  <a:srgbClr val="002060"/>
                </a:solidFill>
                <a:effectLst/>
                <a:latin typeface="+mj-lt"/>
                <a:ea typeface="DengXian" panose="02010600030101010101" pitchFamily="2" charset="-122"/>
                <a:cs typeface="Aptos" panose="020B0004020202020204" pitchFamily="34" charset="0"/>
              </a:rPr>
              <a:t>Notably,</a:t>
            </a:r>
            <a:r>
              <a:rPr lang="en-US" sz="1100" i="1" dirty="0">
                <a:solidFill>
                  <a:srgbClr val="0000FF"/>
                </a:solidFill>
                <a:effectLst/>
                <a:latin typeface="+mj-lt"/>
                <a:ea typeface="DengXian" panose="02010600030101010101" pitchFamily="2" charset="-122"/>
                <a:cs typeface="Aptos" panose="020B0004020202020204" pitchFamily="34" charset="0"/>
              </a:rPr>
              <a:t> </a:t>
            </a:r>
            <a:r>
              <a:rPr lang="en-US" sz="1100" dirty="0">
                <a:solidFill>
                  <a:srgbClr val="002060"/>
                </a:solidFill>
                <a:effectLst/>
                <a:latin typeface="+mj-lt"/>
                <a:ea typeface="DengXian" panose="02010600030101010101" pitchFamily="2" charset="-122"/>
                <a:cs typeface="Aptos" panose="020B0004020202020204" pitchFamily="34" charset="0"/>
              </a:rPr>
              <a:t>what’s</a:t>
            </a:r>
            <a:r>
              <a:rPr lang="en-US" sz="1100" i="1" dirty="0">
                <a:solidFill>
                  <a:srgbClr val="0000FF"/>
                </a:solidFill>
                <a:effectLst/>
                <a:latin typeface="+mj-lt"/>
                <a:ea typeface="DengXian" panose="02010600030101010101" pitchFamily="2" charset="-122"/>
                <a:cs typeface="Aptos" panose="020B0004020202020204" pitchFamily="34" charset="0"/>
              </a:rPr>
              <a:t> </a:t>
            </a:r>
            <a:r>
              <a:rPr lang="en-US" sz="1100" b="1" dirty="0">
                <a:solidFill>
                  <a:srgbClr val="0000FF"/>
                </a:solidFill>
                <a:effectLst/>
                <a:latin typeface="+mj-lt"/>
                <a:ea typeface="DengXian" panose="02010600030101010101" pitchFamily="2" charset="-122"/>
                <a:cs typeface="Aptos" panose="020B0004020202020204" pitchFamily="34" charset="0"/>
              </a:rPr>
              <a:t>at risk is the remarkable (and unexpected) stability of AXJ through turbulent tariff headlines in the cover of a bearish USD</a:t>
            </a:r>
            <a:r>
              <a:rPr lang="en-US" sz="1100" i="1" dirty="0">
                <a:solidFill>
                  <a:srgbClr val="0000FF"/>
                </a:solidFill>
                <a:effectLst/>
                <a:latin typeface="+mj-lt"/>
                <a:ea typeface="DengXian" panose="02010600030101010101" pitchFamily="2" charset="-122"/>
                <a:cs typeface="Aptos" panose="020B0004020202020204" pitchFamily="34" charset="0"/>
              </a:rPr>
              <a:t> </a:t>
            </a:r>
            <a:r>
              <a:rPr lang="en-US" sz="1100" b="1" i="1" dirty="0">
                <a:solidFill>
                  <a:srgbClr val="0000FF"/>
                </a:solidFill>
                <a:effectLst/>
                <a:latin typeface="+mj-lt"/>
                <a:ea typeface="DengXian" panose="02010600030101010101" pitchFamily="2" charset="-122"/>
                <a:cs typeface="Aptos" panose="020B0004020202020204" pitchFamily="34" charset="0"/>
              </a:rPr>
              <a:t>dissociated from haven allure and higher UST yields</a:t>
            </a:r>
            <a:r>
              <a:rPr lang="en-US" sz="1100" i="1" dirty="0">
                <a:solidFill>
                  <a:srgbClr val="0000FF"/>
                </a:solidFill>
                <a:effectLst/>
                <a:latin typeface="+mj-lt"/>
                <a:ea typeface="DengXian" panose="02010600030101010101" pitchFamily="2" charset="-122"/>
                <a:cs typeface="Aptos" panose="020B0004020202020204" pitchFamily="34" charset="0"/>
              </a:rPr>
              <a:t>.</a:t>
            </a:r>
            <a:endParaRPr lang="en-US" sz="1100" dirty="0">
              <a:solidFill>
                <a:srgbClr val="0000FF"/>
              </a:solidFill>
              <a:effectLst/>
              <a:latin typeface="+mj-lt"/>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100" dirty="0">
                <a:solidFill>
                  <a:srgbClr val="002060"/>
                </a:solidFill>
                <a:effectLst/>
                <a:latin typeface="+mj-lt"/>
                <a:ea typeface="DengXian" panose="02010600030101010101" pitchFamily="2" charset="-122"/>
                <a:cs typeface="Aptos" panose="020B0004020202020204" pitchFamily="34" charset="0"/>
              </a:rPr>
              <a:t>Hence, </a:t>
            </a:r>
            <a:r>
              <a:rPr lang="en-US" sz="1100" b="1" dirty="0">
                <a:solidFill>
                  <a:srgbClr val="002060"/>
                </a:solidFill>
                <a:effectLst/>
                <a:latin typeface="+mj-lt"/>
                <a:ea typeface="DengXian" panose="02010600030101010101" pitchFamily="2" charset="-122"/>
                <a:cs typeface="Aptos" panose="020B0004020202020204" pitchFamily="34" charset="0"/>
              </a:rPr>
              <a:t>risks of sharp downside volatility in AXJ cannot be dismissed prematurely</a:t>
            </a:r>
            <a:r>
              <a:rPr lang="en-US" sz="1100" dirty="0">
                <a:solidFill>
                  <a:srgbClr val="0000FF"/>
                </a:solidFill>
                <a:effectLst/>
                <a:latin typeface="+mj-lt"/>
                <a:ea typeface="DengXian" panose="02010600030101010101" pitchFamily="2" charset="-122"/>
                <a:cs typeface="Aptos" panose="020B0004020202020204" pitchFamily="34" charset="0"/>
              </a:rPr>
              <a:t>. Neither on complacency about resilience thus far </a:t>
            </a:r>
            <a:r>
              <a:rPr lang="en-US" sz="1100" dirty="0">
                <a:solidFill>
                  <a:srgbClr val="002060"/>
                </a:solidFill>
                <a:effectLst/>
                <a:latin typeface="+mj-lt"/>
                <a:ea typeface="DengXian" panose="02010600030101010101" pitchFamily="2" charset="-122"/>
                <a:cs typeface="Aptos" panose="020B0004020202020204" pitchFamily="34" charset="0"/>
              </a:rPr>
              <a:t>(which is </a:t>
            </a:r>
            <a:r>
              <a:rPr lang="en-US" sz="1100" b="1" dirty="0">
                <a:solidFill>
                  <a:srgbClr val="0000FF"/>
                </a:solidFill>
                <a:effectLst/>
                <a:latin typeface="+mj-lt"/>
                <a:ea typeface="DengXian" panose="02010600030101010101" pitchFamily="2" charset="-122"/>
                <a:cs typeface="Aptos" panose="020B0004020202020204" pitchFamily="34" charset="0"/>
              </a:rPr>
              <a:t>distorted by correlation departures</a:t>
            </a:r>
            <a:r>
              <a:rPr lang="en-US" sz="1100" dirty="0">
                <a:solidFill>
                  <a:srgbClr val="002060"/>
                </a:solidFill>
                <a:effectLst/>
                <a:latin typeface="+mj-lt"/>
                <a:ea typeface="DengXian" panose="02010600030101010101" pitchFamily="2" charset="-122"/>
                <a:cs typeface="Aptos" panose="020B0004020202020204" pitchFamily="34" charset="0"/>
              </a:rPr>
              <a:t>), </a:t>
            </a:r>
            <a:r>
              <a:rPr lang="en-US" sz="1100" dirty="0">
                <a:solidFill>
                  <a:srgbClr val="0000FF"/>
                </a:solidFill>
                <a:effectLst/>
                <a:latin typeface="+mj-lt"/>
                <a:ea typeface="DengXian" panose="02010600030101010101" pitchFamily="2" charset="-122"/>
                <a:cs typeface="Aptos" panose="020B0004020202020204" pitchFamily="34" charset="0"/>
              </a:rPr>
              <a:t>nor on account of US-China tariff relief </a:t>
            </a:r>
            <a:r>
              <a:rPr lang="en-US" sz="1100" dirty="0">
                <a:solidFill>
                  <a:srgbClr val="002060"/>
                </a:solidFill>
                <a:effectLst/>
                <a:latin typeface="+mj-lt"/>
                <a:ea typeface="DengXian" panose="02010600030101010101" pitchFamily="2" charset="-122"/>
                <a:cs typeface="Aptos" panose="020B0004020202020204" pitchFamily="34" charset="0"/>
              </a:rPr>
              <a:t>that falls woefully short of a durable resolution.</a:t>
            </a:r>
            <a:endParaRPr lang="en-US" sz="1100" dirty="0">
              <a:solidFill>
                <a:srgbClr val="0000FF"/>
              </a:solidFill>
              <a:effectLst/>
              <a:latin typeface="+mj-lt"/>
              <a:ea typeface="DengXian" panose="02010600030101010101" pitchFamily="2" charset="-122"/>
              <a:cs typeface="Aptos" panose="020B0004020202020204" pitchFamily="34" charset="0"/>
            </a:endParaRPr>
          </a:p>
        </p:txBody>
      </p:sp>
      <p:sp>
        <p:nvSpPr>
          <p:cNvPr id="9" name="TextBox 8">
            <a:extLst>
              <a:ext uri="{FF2B5EF4-FFF2-40B4-BE49-F238E27FC236}">
                <a16:creationId xmlns:a16="http://schemas.microsoft.com/office/drawing/2014/main" id="{B467767A-DA1C-ACAE-6460-F50C56B8812C}"/>
              </a:ext>
            </a:extLst>
          </p:cNvPr>
          <p:cNvSpPr txBox="1"/>
          <p:nvPr/>
        </p:nvSpPr>
        <p:spPr>
          <a:xfrm>
            <a:off x="5937819" y="57811"/>
            <a:ext cx="3206181"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“I'm afraid I can't explain myself, sir. Because I am not myself, you see?” </a:t>
            </a:r>
          </a:p>
          <a:p>
            <a:pPr marL="0" marR="0">
              <a:spcBef>
                <a:spcPts val="0"/>
              </a:spcBef>
              <a:spcAft>
                <a:spcPts val="0"/>
              </a:spcAft>
            </a:pPr>
            <a:r>
              <a:rPr lang="en-US" sz="1400" kern="100" dirty="0">
                <a:solidFill>
                  <a:srgbClr val="0B769F"/>
                </a:solidFill>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Alice in Wonderland</a:t>
            </a:r>
            <a:endParaRPr lang="en-US" sz="14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10" name="Diagram 9"/>
          <p:cNvGraphicFramePr/>
          <p:nvPr>
            <p:extLst>
              <p:ext uri="{D42A27DB-BD31-4B8C-83A1-F6EECF244321}">
                <p14:modId xmlns:p14="http://schemas.microsoft.com/office/powerpoint/2010/main" val="4202680905"/>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3205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a:t>
            </a:r>
            <a:r>
              <a:rPr lang="en-US" sz="2000" dirty="0">
                <a:solidFill>
                  <a:schemeClr val="tx1"/>
                </a:solidFill>
              </a:rPr>
              <a:t>UST Yield-Oil/Fed Departure on Debasement Risks?</a:t>
            </a:r>
            <a:endParaRPr lang="en-US" sz="1800" dirty="0">
              <a:solidFill>
                <a:srgbClr val="C00000"/>
              </a:solidFill>
            </a:endParaRPr>
          </a:p>
        </p:txBody>
      </p:sp>
      <p:sp>
        <p:nvSpPr>
          <p:cNvPr id="3" name="TextBox 2">
            <a:extLst>
              <a:ext uri="{FF2B5EF4-FFF2-40B4-BE49-F238E27FC236}">
                <a16:creationId xmlns:a16="http://schemas.microsoft.com/office/drawing/2014/main" id="{6AD43F85-0F79-4F8D-FB0B-1369B18ED086}"/>
              </a:ext>
            </a:extLst>
          </p:cNvPr>
          <p:cNvSpPr txBox="1"/>
          <p:nvPr/>
        </p:nvSpPr>
        <p:spPr>
          <a:xfrm>
            <a:off x="5575300" y="28906"/>
            <a:ext cx="3568700"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“To a dark place this line of thought will carry us. Hmm. Great care we must take.”</a:t>
            </a:r>
            <a:r>
              <a:rPr lang="en-US" sz="1400" kern="100" dirty="0">
                <a:solidFill>
                  <a:srgbClr val="0B769F"/>
                </a:solidFill>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a:t>
            </a:r>
            <a:r>
              <a:rPr lang="en-US" sz="1200" kern="100" dirty="0">
                <a:solidFill>
                  <a:srgbClr val="002060"/>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B769F"/>
                </a:solidFill>
                <a:latin typeface="Book Antiqua" panose="02040602050305030304" pitchFamily="18" charset="0"/>
                <a:ea typeface="DengXian" panose="02010600030101010101" pitchFamily="2" charset="-122"/>
                <a:cs typeface="Times New Roman" panose="02020603050405020304" pitchFamily="18" charset="0"/>
              </a:rPr>
              <a:t>Master Yoda, Star Wars</a:t>
            </a:r>
            <a:endParaRPr lang="en-US" sz="1200" kern="100" dirty="0">
              <a:effectLst/>
              <a:latin typeface="Aptos" panose="020B0004020202020204" pitchFamily="34" charset="0"/>
              <a:ea typeface="DengXian" panose="02010600030101010101" pitchFamily="2" charset="-122"/>
              <a:cs typeface="Times New Roman" panose="02020603050405020304" pitchFamily="18" charset="0"/>
            </a:endParaRPr>
          </a:p>
        </p:txBody>
      </p:sp>
      <p:pic>
        <p:nvPicPr>
          <p:cNvPr id="7170" name="Picture 2">
            <a:extLst>
              <a:ext uri="{FF2B5EF4-FFF2-40B4-BE49-F238E27FC236}">
                <a16:creationId xmlns:a16="http://schemas.microsoft.com/office/drawing/2014/main" id="{E35FD67A-E105-4146-904D-0B66796D174B}"/>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 y="807284"/>
            <a:ext cx="4407300" cy="2959631"/>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1">
            <a:extLst>
              <a:ext uri="{FF2B5EF4-FFF2-40B4-BE49-F238E27FC236}">
                <a16:creationId xmlns:a16="http://schemas.microsoft.com/office/drawing/2014/main" id="{E1C64E43-BA8A-F5A7-08C2-B4236A91CCB2}"/>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464833" y="811744"/>
            <a:ext cx="4363671" cy="295517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C7AC40E9-39D2-661F-7062-D924323365C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Diagram 8"/>
          <p:cNvGraphicFramePr/>
          <p:nvPr>
            <p:extLst>
              <p:ext uri="{D42A27DB-BD31-4B8C-83A1-F6EECF244321}">
                <p14:modId xmlns:p14="http://schemas.microsoft.com/office/powerpoint/2010/main" val="861513321"/>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2" name="Picture 11">
            <a:extLst>
              <a:ext uri="{FF2B5EF4-FFF2-40B4-BE49-F238E27FC236}">
                <a16:creationId xmlns:a16="http://schemas.microsoft.com/office/drawing/2014/main" id="{383419EA-2FC5-864F-87F6-C4EF104F543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44650" y="3754465"/>
            <a:ext cx="5448300" cy="2504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50846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Sell America and Risk Term </a:t>
            </a:r>
            <a:r>
              <a:rPr lang="en-US" sz="2000" dirty="0" err="1" smtClean="0">
                <a:solidFill>
                  <a:schemeClr val="tx1"/>
                </a:solidFill>
              </a:rPr>
              <a:t>Premum</a:t>
            </a:r>
            <a:r>
              <a:rPr lang="en-US" sz="2000" dirty="0" smtClean="0">
                <a:solidFill>
                  <a:schemeClr val="tx1"/>
                </a:solidFill>
              </a:rPr>
              <a:t>?</a:t>
            </a:r>
            <a:endParaRPr lang="en-US" sz="1800"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3" name="TextBox 2">
            <a:extLst>
              <a:ext uri="{FF2B5EF4-FFF2-40B4-BE49-F238E27FC236}">
                <a16:creationId xmlns:a16="http://schemas.microsoft.com/office/drawing/2014/main" id="{6AD43F85-0F79-4F8D-FB0B-1369B18ED086}"/>
              </a:ext>
            </a:extLst>
          </p:cNvPr>
          <p:cNvSpPr txBox="1"/>
          <p:nvPr/>
        </p:nvSpPr>
        <p:spPr>
          <a:xfrm>
            <a:off x="5575300" y="28906"/>
            <a:ext cx="3568700"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“To a dark place this line of thought will carry us. Hmm. Great care we must take.”</a:t>
            </a:r>
            <a:r>
              <a:rPr lang="en-US" sz="1400" kern="100" dirty="0">
                <a:solidFill>
                  <a:srgbClr val="0B769F"/>
                </a:solidFill>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solidFill>
                  <a:srgbClr val="0B769F"/>
                </a:solidFill>
                <a:effectLst/>
                <a:latin typeface="Book Antiqua" panose="02040602050305030304" pitchFamily="18" charset="0"/>
                <a:ea typeface="DengXian" panose="02010600030101010101" pitchFamily="2" charset="-122"/>
                <a:cs typeface="Times New Roman" panose="02020603050405020304" pitchFamily="18" charset="0"/>
              </a:rPr>
              <a:t>–</a:t>
            </a:r>
            <a:r>
              <a:rPr lang="en-US" sz="1200" kern="100" dirty="0">
                <a:solidFill>
                  <a:srgbClr val="002060"/>
                </a:solidFill>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B769F"/>
                </a:solidFill>
                <a:latin typeface="Book Antiqua" panose="02040602050305030304" pitchFamily="18" charset="0"/>
                <a:ea typeface="DengXian" panose="02010600030101010101" pitchFamily="2" charset="-122"/>
                <a:cs typeface="Times New Roman" panose="02020603050405020304" pitchFamily="18" charset="0"/>
              </a:rPr>
              <a:t>Master Yoda, Star Wars</a:t>
            </a:r>
            <a:endParaRPr lang="en-US" sz="1200" kern="100" dirty="0">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4" name="Rectangle 3">
            <a:extLst>
              <a:ext uri="{FF2B5EF4-FFF2-40B4-BE49-F238E27FC236}">
                <a16:creationId xmlns:a16="http://schemas.microsoft.com/office/drawing/2014/main" id="{C7AC40E9-39D2-661F-7062-D924323365C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Diagram 8"/>
          <p:cNvGraphicFramePr/>
          <p:nvPr>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856" y="825379"/>
            <a:ext cx="8883501" cy="4308991"/>
          </a:xfrm>
          <a:prstGeom prst="rect">
            <a:avLst/>
          </a:prstGeom>
        </p:spPr>
      </p:pic>
      <p:sp>
        <p:nvSpPr>
          <p:cNvPr id="6" name="Rectangle 5"/>
          <p:cNvSpPr/>
          <p:nvPr/>
        </p:nvSpPr>
        <p:spPr>
          <a:xfrm>
            <a:off x="278547" y="4789260"/>
            <a:ext cx="8338118" cy="1569660"/>
          </a:xfrm>
          <a:prstGeom prst="rect">
            <a:avLst/>
          </a:prstGeom>
        </p:spPr>
        <p:txBody>
          <a:bodyPr wrap="square">
            <a:spAutoFit/>
          </a:bodyPr>
          <a:lstStyle/>
          <a:p>
            <a:endParaRPr lang="en-SG" sz="1200" dirty="0">
              <a:solidFill>
                <a:srgbClr val="000000"/>
              </a:solidFill>
              <a:latin typeface="Arial" panose="020B0604020202020204" pitchFamily="34" charset="0"/>
            </a:endParaRPr>
          </a:p>
          <a:p>
            <a:r>
              <a:rPr lang="en-SG" sz="1200" dirty="0">
                <a:solidFill>
                  <a:srgbClr val="000000"/>
                </a:solidFill>
                <a:latin typeface="Arial" panose="020B0604020202020204" pitchFamily="34" charset="0"/>
              </a:rPr>
              <a:t> </a:t>
            </a:r>
          </a:p>
          <a:p>
            <a:r>
              <a:rPr lang="en-SG" sz="1200" dirty="0">
                <a:solidFill>
                  <a:srgbClr val="000000"/>
                </a:solidFill>
                <a:latin typeface="Arial" panose="020B0604020202020204" pitchFamily="34" charset="0"/>
              </a:rPr>
              <a:t>The implications are: </a:t>
            </a:r>
          </a:p>
          <a:p>
            <a:r>
              <a:rPr lang="en-US" sz="1200" dirty="0" err="1">
                <a:solidFill>
                  <a:srgbClr val="000000"/>
                </a:solidFill>
                <a:latin typeface="Arial" panose="020B0604020202020204" pitchFamily="34" charset="0"/>
              </a:rPr>
              <a:t>i</a:t>
            </a:r>
            <a:r>
              <a:rPr lang="en-US" sz="1200" dirty="0">
                <a:solidFill>
                  <a:srgbClr val="000000"/>
                </a:solidFill>
                <a:latin typeface="Arial" panose="020B0604020202020204" pitchFamily="34" charset="0"/>
              </a:rPr>
              <a:t>) Bets on entrenched USD bearishness may be overdone. </a:t>
            </a:r>
          </a:p>
          <a:p>
            <a:r>
              <a:rPr lang="en-US" sz="1200" dirty="0">
                <a:solidFill>
                  <a:srgbClr val="000000"/>
                </a:solidFill>
                <a:latin typeface="Arial" panose="020B0604020202020204" pitchFamily="34" charset="0"/>
              </a:rPr>
              <a:t>ii) USD is likely set to resume positive response to UST yields/spreads on </a:t>
            </a:r>
            <a:r>
              <a:rPr lang="en-US" sz="1200" i="1" dirty="0">
                <a:solidFill>
                  <a:srgbClr val="000000"/>
                </a:solidFill>
                <a:latin typeface="Arial" panose="020B0604020202020204" pitchFamily="34" charset="0"/>
              </a:rPr>
              <a:t>sufficient risk-pricing</a:t>
            </a:r>
            <a:r>
              <a:rPr lang="en-US" sz="1200" dirty="0">
                <a:solidFill>
                  <a:srgbClr val="000000"/>
                </a:solidFill>
                <a:latin typeface="Arial" panose="020B0604020202020204" pitchFamily="34" charset="0"/>
              </a:rPr>
              <a:t>. </a:t>
            </a:r>
          </a:p>
          <a:p>
            <a:r>
              <a:rPr lang="en-US" sz="1200" dirty="0">
                <a:solidFill>
                  <a:srgbClr val="000000"/>
                </a:solidFill>
                <a:latin typeface="Arial" panose="020B0604020202020204" pitchFamily="34" charset="0"/>
              </a:rPr>
              <a:t>iii) Interim pent-up volatility and potential USD-led inflections in FX markets are par for the course </a:t>
            </a:r>
          </a:p>
          <a:p>
            <a:r>
              <a:rPr lang="en-US" sz="1200" dirty="0">
                <a:solidFill>
                  <a:srgbClr val="000000"/>
                </a:solidFill>
                <a:latin typeface="Arial" panose="020B0604020202020204" pitchFamily="34" charset="0"/>
              </a:rPr>
              <a:t>iv) Higher UST term premium could spill-over to later compromise higher-yielding AXJ with fiscal/trade vulnerabilities. </a:t>
            </a:r>
          </a:p>
          <a:p>
            <a:r>
              <a:rPr lang="en-SG" sz="1200" dirty="0">
                <a:solidFill>
                  <a:srgbClr val="000000"/>
                </a:solidFill>
                <a:latin typeface="Arial" panose="020B0604020202020204" pitchFamily="34" charset="0"/>
              </a:rPr>
              <a:t>	</a:t>
            </a:r>
          </a:p>
        </p:txBody>
      </p:sp>
    </p:spTree>
    <p:extLst>
      <p:ext uri="{BB962C8B-B14F-4D97-AF65-F5344CB8AC3E}">
        <p14:creationId xmlns:p14="http://schemas.microsoft.com/office/powerpoint/2010/main" val="11288841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a:t>
            </a:r>
            <a:r>
              <a:rPr lang="en-US" sz="2000" dirty="0">
                <a:solidFill>
                  <a:schemeClr val="tx1"/>
                </a:solidFill>
              </a:rPr>
              <a:t>USD Bears – AXJ: Obfuscate &amp; Overstate (Resilience)</a:t>
            </a:r>
            <a:endParaRPr lang="en-US" sz="1800"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3" name="Rectangle 3">
            <a:extLst>
              <a:ext uri="{FF2B5EF4-FFF2-40B4-BE49-F238E27FC236}">
                <a16:creationId xmlns:a16="http://schemas.microsoft.com/office/drawing/2014/main" id="{3964B2AD-FC10-8CB6-8AD6-B96567C909C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a:extLst>
              <a:ext uri="{FF2B5EF4-FFF2-40B4-BE49-F238E27FC236}">
                <a16:creationId xmlns:a16="http://schemas.microsoft.com/office/drawing/2014/main" id="{69A6155C-F14D-5EF8-B5AC-153311556878}"/>
              </a:ext>
            </a:extLst>
          </p:cNvPr>
          <p:cNvSpPr>
            <a:spLocks noChangeArrowheads="1"/>
          </p:cNvSpPr>
          <p:nvPr/>
        </p:nvSpPr>
        <p:spPr bwMode="auto">
          <a:xfrm>
            <a:off x="0" y="10010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2">
            <a:extLst>
              <a:ext uri="{FF2B5EF4-FFF2-40B4-BE49-F238E27FC236}">
                <a16:creationId xmlns:a16="http://schemas.microsoft.com/office/drawing/2014/main" id="{AD47816C-53D2-72E2-AEF1-C2316676E8EE}"/>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1086124"/>
            <a:ext cx="4609011" cy="5038451"/>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id="{8FF7B190-6983-BDCB-C073-CE820123430A}"/>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609011" y="1030282"/>
            <a:ext cx="4536846" cy="507789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BA562219-2413-F037-B8A3-7E4F14509865}"/>
              </a:ext>
            </a:extLst>
          </p:cNvPr>
          <p:cNvSpPr>
            <a:spLocks noChangeArrowheads="1"/>
          </p:cNvSpPr>
          <p:nvPr/>
        </p:nvSpPr>
        <p:spPr bwMode="auto">
          <a:xfrm>
            <a:off x="0" y="0"/>
            <a:ext cx="655278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55B10CB4-ECD8-5DF4-6FE9-A8D4E5330929}"/>
              </a:ext>
            </a:extLst>
          </p:cNvPr>
          <p:cNvSpPr txBox="1"/>
          <p:nvPr/>
        </p:nvSpPr>
        <p:spPr>
          <a:xfrm>
            <a:off x="6235700" y="233809"/>
            <a:ext cx="2908300" cy="523220"/>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"Your focus determines your reality."  </a:t>
            </a:r>
            <a:r>
              <a:rPr lang="en-US" sz="1400" i="1" kern="100" dirty="0">
                <a:solidFill>
                  <a:srgbClr val="0070C0"/>
                </a:solidFill>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 Star Wars, Qui-Gon Jinn</a:t>
            </a:r>
            <a:endParaRPr lang="en-US" sz="12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10" name="Diagram 9"/>
          <p:cNvGraphicFramePr/>
          <p:nvPr>
            <p:extLst>
              <p:ext uri="{D42A27DB-BD31-4B8C-83A1-F6EECF244321}">
                <p14:modId xmlns:p14="http://schemas.microsoft.com/office/powerpoint/2010/main" val="2375285306"/>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26063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Case Study: The TWD</a:t>
            </a:r>
            <a:endParaRPr lang="en-US" sz="1800"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3" name="Rectangle 3">
            <a:extLst>
              <a:ext uri="{FF2B5EF4-FFF2-40B4-BE49-F238E27FC236}">
                <a16:creationId xmlns:a16="http://schemas.microsoft.com/office/drawing/2014/main" id="{3964B2AD-FC10-8CB6-8AD6-B96567C909C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a:extLst>
              <a:ext uri="{FF2B5EF4-FFF2-40B4-BE49-F238E27FC236}">
                <a16:creationId xmlns:a16="http://schemas.microsoft.com/office/drawing/2014/main" id="{69A6155C-F14D-5EF8-B5AC-153311556878}"/>
              </a:ext>
            </a:extLst>
          </p:cNvPr>
          <p:cNvSpPr>
            <a:spLocks noChangeArrowheads="1"/>
          </p:cNvSpPr>
          <p:nvPr/>
        </p:nvSpPr>
        <p:spPr bwMode="auto">
          <a:xfrm>
            <a:off x="0" y="10010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5141E0A9-F4DA-B493-8C62-7F6DA739DFBD}"/>
              </a:ext>
            </a:extLst>
          </p:cNvPr>
          <p:cNvSpPr txBox="1"/>
          <p:nvPr/>
        </p:nvSpPr>
        <p:spPr>
          <a:xfrm>
            <a:off x="24832" y="819780"/>
            <a:ext cx="9144000" cy="5755422"/>
          </a:xfrm>
          <a:prstGeom prst="rect">
            <a:avLst/>
          </a:prstGeom>
          <a:noFill/>
          <a:ln>
            <a:noFill/>
          </a:ln>
        </p:spPr>
        <p:txBody>
          <a:bodyPr wrap="square">
            <a:spAutoFit/>
          </a:bodyPr>
          <a:lstStyle/>
          <a:p>
            <a:pPr marR="0">
              <a:spcBef>
                <a:spcPts val="0"/>
              </a:spcBef>
              <a:spcAft>
                <a:spcPts val="0"/>
              </a:spcAft>
            </a:pPr>
            <a:r>
              <a:rPr lang="en-US" sz="1200" u="sng" dirty="0">
                <a:effectLst/>
                <a:latin typeface="Aptos" panose="020B0004020202020204" pitchFamily="34" charset="0"/>
                <a:ea typeface="DengXian" panose="02010600030101010101" pitchFamily="2" charset="-122"/>
                <a:cs typeface="Aptos" panose="020B0004020202020204" pitchFamily="34" charset="0"/>
              </a:rPr>
              <a:t>Wrong-Footed Exposure</a:t>
            </a:r>
            <a:endParaRPr lang="en-US" sz="1200" dirty="0">
              <a:effectLst/>
              <a:latin typeface="Aptos" panose="020B0004020202020204" pitchFamily="34" charset="0"/>
              <a:ea typeface="DengXian" panose="02010600030101010101" pitchFamily="2" charset="-122"/>
              <a:cs typeface="Aptos" panose="020B0004020202020204" pitchFamily="34" charset="0"/>
            </a:endParaRP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The sharp, historic (amplitude of) surge in TWD was reportedly amplified by; </a:t>
            </a:r>
          </a:p>
          <a:p>
            <a:pPr marL="285750" marR="0" indent="-285750">
              <a:spcBef>
                <a:spcPts val="0"/>
              </a:spcBef>
              <a:spcAft>
                <a:spcPts val="0"/>
              </a:spcAft>
              <a:buFont typeface="+mj-lt"/>
              <a:buAutoNum type="romanUcPeriod"/>
            </a:pPr>
            <a:r>
              <a:rPr lang="en-US" sz="1100" dirty="0" smtClean="0">
                <a:effectLst/>
                <a:latin typeface="Aptos" panose="020B0004020202020204" pitchFamily="34" charset="0"/>
                <a:ea typeface="DengXian" panose="02010600030101010101" pitchFamily="2" charset="-122"/>
                <a:cs typeface="Aptos" panose="020B0004020202020204" pitchFamily="34" charset="0"/>
              </a:rPr>
              <a:t>Deliberate lapse </a:t>
            </a:r>
            <a:r>
              <a:rPr lang="en-US" sz="1100" dirty="0">
                <a:effectLst/>
                <a:latin typeface="Aptos" panose="020B0004020202020204" pitchFamily="34" charset="0"/>
                <a:ea typeface="DengXian" panose="02010600030101010101" pitchFamily="2" charset="-122"/>
                <a:cs typeface="Aptos" panose="020B0004020202020204" pitchFamily="34" charset="0"/>
              </a:rPr>
              <a:t>in anticipated CBC intervention (at key) levels triggering a wave of (self-reinforcing) TWD buying;</a:t>
            </a:r>
          </a:p>
          <a:p>
            <a:pPr marL="285750" marR="0" indent="-285750">
              <a:spcBef>
                <a:spcPts val="0"/>
              </a:spcBef>
              <a:spcAft>
                <a:spcPts val="0"/>
              </a:spcAft>
              <a:buFont typeface="+mj-lt"/>
              <a:buAutoNum type="romanUcPeriod"/>
            </a:pPr>
            <a:r>
              <a:rPr lang="en-US" sz="1100" dirty="0">
                <a:effectLst/>
                <a:latin typeface="Aptos" panose="020B0004020202020204" pitchFamily="34" charset="0"/>
                <a:ea typeface="DengXian" panose="02010600030101010101" pitchFamily="2" charset="-122"/>
                <a:cs typeface="Aptos" panose="020B0004020202020204" pitchFamily="34" charset="0"/>
              </a:rPr>
              <a:t>magnified as under-hedged exporters and insurers (both constituting significant long-USD exposures) inadvertently caused a stampede into panicked hedges.</a:t>
            </a:r>
          </a:p>
          <a:p>
            <a:pPr marR="0">
              <a:spcBef>
                <a:spcPts val="0"/>
              </a:spcBef>
              <a:spcAft>
                <a:spcPts val="0"/>
              </a:spcAft>
            </a:pPr>
            <a:endParaRPr lang="en-US" sz="1200" dirty="0">
              <a:latin typeface="Aptos" panose="020B0004020202020204" pitchFamily="34" charset="0"/>
              <a:ea typeface="DengXian" panose="02010600030101010101" pitchFamily="2" charset="-122"/>
              <a:cs typeface="Aptos" panose="020B0004020202020204" pitchFamily="34" charset="0"/>
            </a:endParaRPr>
          </a:p>
          <a:p>
            <a:pPr marR="0">
              <a:spcBef>
                <a:spcPts val="0"/>
              </a:spcBef>
              <a:spcAft>
                <a:spcPts val="0"/>
              </a:spcAft>
            </a:pPr>
            <a:r>
              <a:rPr lang="en-US" sz="1200" u="sng" dirty="0">
                <a:effectLst/>
                <a:latin typeface="Aptos" panose="020B0004020202020204" pitchFamily="34" charset="0"/>
                <a:ea typeface="DengXian" panose="02010600030101010101" pitchFamily="2" charset="-122"/>
                <a:cs typeface="Aptos" panose="020B0004020202020204" pitchFamily="34" charset="0"/>
              </a:rPr>
              <a:t>Historic, Not Necessarily Disproportionate</a:t>
            </a:r>
            <a:r>
              <a:rPr lang="en-US" sz="1200" dirty="0">
                <a:effectLst/>
                <a:latin typeface="Aptos" panose="020B0004020202020204" pitchFamily="34" charset="0"/>
                <a:ea typeface="DengXian" panose="02010600030101010101" pitchFamily="2" charset="-122"/>
                <a:cs typeface="Aptos" panose="020B0004020202020204" pitchFamily="34" charset="0"/>
              </a:rPr>
              <a:t> </a:t>
            </a: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Admittedly, the </a:t>
            </a:r>
            <a:r>
              <a:rPr lang="en-US" sz="1100" b="1" dirty="0">
                <a:effectLst/>
                <a:latin typeface="Aptos" panose="020B0004020202020204" pitchFamily="34" charset="0"/>
                <a:ea typeface="DengXian" panose="02010600030101010101" pitchFamily="2" charset="-122"/>
                <a:cs typeface="Aptos" panose="020B0004020202020204" pitchFamily="34" charset="0"/>
              </a:rPr>
              <a:t>historic proportions of the intensity/pace of TWD surge </a:t>
            </a:r>
            <a:r>
              <a:rPr lang="en-US" sz="1100" dirty="0">
                <a:effectLst/>
                <a:latin typeface="Aptos" panose="020B0004020202020204" pitchFamily="34" charset="0"/>
                <a:ea typeface="DengXian" panose="02010600030101010101" pitchFamily="2" charset="-122"/>
                <a:cs typeface="Aptos" panose="020B0004020202020204" pitchFamily="34" charset="0"/>
              </a:rPr>
              <a:t>justifiably raises concerns about dislocations. </a:t>
            </a: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But what’s notable that in the grander scheme of things, </a:t>
            </a:r>
            <a:r>
              <a:rPr lang="en-US" sz="1100" b="1" dirty="0">
                <a:effectLst/>
                <a:latin typeface="Aptos" panose="020B0004020202020204" pitchFamily="34" charset="0"/>
                <a:ea typeface="DengXian" panose="02010600030101010101" pitchFamily="2" charset="-122"/>
                <a:cs typeface="Aptos" panose="020B0004020202020204" pitchFamily="34" charset="0"/>
              </a:rPr>
              <a:t>TWD’s move is not disproportionate </a:t>
            </a:r>
            <a:r>
              <a:rPr lang="en-US" sz="1100" dirty="0">
                <a:effectLst/>
                <a:latin typeface="Aptos" panose="020B0004020202020204" pitchFamily="34" charset="0"/>
                <a:ea typeface="DengXian" panose="02010600030101010101" pitchFamily="2" charset="-122"/>
                <a:cs typeface="Aptos" panose="020B0004020202020204" pitchFamily="34" charset="0"/>
              </a:rPr>
              <a:t>per se as it merely catches up with JPY moves.</a:t>
            </a:r>
          </a:p>
          <a:p>
            <a:pPr marR="0">
              <a:spcBef>
                <a:spcPts val="0"/>
              </a:spcBef>
              <a:spcAft>
                <a:spcPts val="0"/>
              </a:spcAft>
            </a:pPr>
            <a:r>
              <a:rPr lang="en-US" sz="1200" dirty="0">
                <a:effectLst/>
                <a:latin typeface="Aptos" panose="020B0004020202020204" pitchFamily="34" charset="0"/>
                <a:ea typeface="DengXian" panose="02010600030101010101" pitchFamily="2" charset="-122"/>
                <a:cs typeface="Aptos" panose="020B0004020202020204" pitchFamily="34" charset="0"/>
              </a:rPr>
              <a:t> </a:t>
            </a:r>
          </a:p>
          <a:p>
            <a:pPr marR="0">
              <a:spcBef>
                <a:spcPts val="0"/>
              </a:spcBef>
              <a:spcAft>
                <a:spcPts val="0"/>
              </a:spcAft>
            </a:pPr>
            <a:r>
              <a:rPr lang="en-US" sz="1200" u="sng" dirty="0">
                <a:effectLst/>
                <a:latin typeface="Aptos" panose="020B0004020202020204" pitchFamily="34" charset="0"/>
                <a:ea typeface="DengXian" panose="02010600030101010101" pitchFamily="2" charset="-122"/>
                <a:cs typeface="Aptos" panose="020B0004020202020204" pitchFamily="34" charset="0"/>
              </a:rPr>
              <a:t>Sympathetic TWD-JPY Dynamic</a:t>
            </a:r>
            <a:endParaRPr lang="en-US" sz="1200" dirty="0">
              <a:effectLst/>
              <a:latin typeface="Aptos" panose="020B0004020202020204" pitchFamily="34" charset="0"/>
              <a:ea typeface="DengXian" panose="02010600030101010101" pitchFamily="2" charset="-122"/>
              <a:cs typeface="Aptos" panose="020B0004020202020204" pitchFamily="34" charset="0"/>
            </a:endParaRP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The </a:t>
            </a:r>
            <a:r>
              <a:rPr lang="en-US" sz="1100" b="1" dirty="0">
                <a:effectLst/>
                <a:latin typeface="Aptos" panose="020B0004020202020204" pitchFamily="34" charset="0"/>
                <a:ea typeface="DengXian" panose="02010600030101010101" pitchFamily="2" charset="-122"/>
                <a:cs typeface="Aptos" panose="020B0004020202020204" pitchFamily="34" charset="0"/>
              </a:rPr>
              <a:t>TWD-JPY comparison</a:t>
            </a:r>
            <a:r>
              <a:rPr lang="en-US" sz="1100" dirty="0">
                <a:effectLst/>
                <a:latin typeface="Aptos" panose="020B0004020202020204" pitchFamily="34" charset="0"/>
                <a:ea typeface="DengXian" panose="02010600030101010101" pitchFamily="2" charset="-122"/>
                <a:cs typeface="Aptos" panose="020B0004020202020204" pitchFamily="34" charset="0"/>
              </a:rPr>
              <a:t>, and expectations of </a:t>
            </a:r>
            <a:r>
              <a:rPr lang="en-US" sz="1100" b="1" dirty="0">
                <a:effectLst/>
                <a:latin typeface="Aptos" panose="020B0004020202020204" pitchFamily="34" charset="0"/>
                <a:ea typeface="DengXian" panose="02010600030101010101" pitchFamily="2" charset="-122"/>
                <a:cs typeface="Aptos" panose="020B0004020202020204" pitchFamily="34" charset="0"/>
              </a:rPr>
              <a:t>convergent dynamics</a:t>
            </a:r>
            <a:r>
              <a:rPr lang="en-US" sz="1100" dirty="0">
                <a:effectLst/>
                <a:latin typeface="Aptos" panose="020B0004020202020204" pitchFamily="34" charset="0"/>
                <a:ea typeface="DengXian" panose="02010600030101010101" pitchFamily="2" charset="-122"/>
                <a:cs typeface="Aptos" panose="020B0004020202020204" pitchFamily="34" charset="0"/>
              </a:rPr>
              <a:t>, is not too stretched given both the “flow” and “stock” similarities.</a:t>
            </a:r>
          </a:p>
          <a:p>
            <a:pPr marL="285750" marR="0" indent="-285750">
              <a:spcBef>
                <a:spcPts val="0"/>
              </a:spcBef>
              <a:spcAft>
                <a:spcPts val="0"/>
              </a:spcAft>
              <a:buFont typeface="Arial" panose="020B0604020202020204" pitchFamily="34" charset="0"/>
              <a:buChar char="•"/>
            </a:pPr>
            <a:r>
              <a:rPr lang="en-US" sz="1100" b="1" u="sng" dirty="0">
                <a:effectLst/>
                <a:latin typeface="Aptos" panose="020B0004020202020204" pitchFamily="34" charset="0"/>
                <a:ea typeface="DengXian" panose="02010600030101010101" pitchFamily="2" charset="-122"/>
                <a:cs typeface="Aptos" panose="020B0004020202020204" pitchFamily="34" charset="0"/>
              </a:rPr>
              <a:t>Flow (P&amp;L)</a:t>
            </a:r>
            <a:r>
              <a:rPr lang="en-US" sz="1100" dirty="0">
                <a:effectLst/>
                <a:latin typeface="Aptos" panose="020B0004020202020204" pitchFamily="34" charset="0"/>
                <a:ea typeface="DengXian" panose="02010600030101010101" pitchFamily="2" charset="-122"/>
                <a:cs typeface="Aptos" panose="020B0004020202020204" pitchFamily="34" charset="0"/>
              </a:rPr>
              <a:t>: That is, Taiwan is a huge Current Account surplus country (with massive USD P&amp;L exposed to FX volatility), </a:t>
            </a:r>
          </a:p>
          <a:p>
            <a:pPr marL="285750" marR="0" indent="-285750">
              <a:spcBef>
                <a:spcPts val="0"/>
              </a:spcBef>
              <a:spcAft>
                <a:spcPts val="0"/>
              </a:spcAft>
              <a:buFont typeface="Arial" panose="020B0604020202020204" pitchFamily="34" charset="0"/>
              <a:buChar char="•"/>
            </a:pPr>
            <a:r>
              <a:rPr lang="en-US" sz="1100" b="1" u="sng" dirty="0">
                <a:effectLst/>
                <a:latin typeface="Aptos" panose="020B0004020202020204" pitchFamily="34" charset="0"/>
                <a:ea typeface="DengXian" panose="02010600030101010101" pitchFamily="2" charset="-122"/>
                <a:cs typeface="Aptos" panose="020B0004020202020204" pitchFamily="34" charset="0"/>
              </a:rPr>
              <a:t>Stock (Balance Sheet)</a:t>
            </a:r>
            <a:r>
              <a:rPr lang="en-US" sz="1100" dirty="0">
                <a:effectLst/>
                <a:latin typeface="Aptos" panose="020B0004020202020204" pitchFamily="34" charset="0"/>
                <a:ea typeface="DengXian" panose="02010600030101010101" pitchFamily="2" charset="-122"/>
                <a:cs typeface="Aptos" panose="020B0004020202020204" pitchFamily="34" charset="0"/>
              </a:rPr>
              <a:t>: And like Japan, Taiwan is a huge net USD asset owner.  Hence, USD exposures on the balance sheet are massive, and under conditions of heightened volatility in FX markets, can invoke massive FX reactions.</a:t>
            </a:r>
          </a:p>
          <a:p>
            <a:pPr marR="0">
              <a:spcBef>
                <a:spcPts val="0"/>
              </a:spcBef>
              <a:spcAft>
                <a:spcPts val="0"/>
              </a:spcAft>
            </a:pPr>
            <a:endParaRPr lang="en-US" sz="1200" dirty="0">
              <a:latin typeface="Aptos" panose="020B0004020202020204" pitchFamily="34" charset="0"/>
              <a:ea typeface="DengXian" panose="02010600030101010101" pitchFamily="2" charset="-122"/>
              <a:cs typeface="Aptos" panose="020B0004020202020204" pitchFamily="34" charset="0"/>
            </a:endParaRPr>
          </a:p>
          <a:p>
            <a:pPr marR="0">
              <a:spcBef>
                <a:spcPts val="0"/>
              </a:spcBef>
              <a:spcAft>
                <a:spcPts val="0"/>
              </a:spcAft>
            </a:pPr>
            <a:r>
              <a:rPr lang="en-US" sz="1200" u="sng" dirty="0">
                <a:effectLst/>
                <a:latin typeface="Aptos" panose="020B0004020202020204" pitchFamily="34" charset="0"/>
                <a:ea typeface="DengXian" panose="02010600030101010101" pitchFamily="2" charset="-122"/>
                <a:cs typeface="Aptos" panose="020B0004020202020204" pitchFamily="34" charset="0"/>
              </a:rPr>
              <a:t>Compressed, Not “Continental Drift”</a:t>
            </a:r>
            <a:endParaRPr lang="en-US" sz="1200" dirty="0">
              <a:effectLst/>
              <a:latin typeface="Aptos" panose="020B0004020202020204" pitchFamily="34" charset="0"/>
              <a:ea typeface="DengXian" panose="02010600030101010101" pitchFamily="2" charset="-122"/>
              <a:cs typeface="Aptos" panose="020B0004020202020204" pitchFamily="34" charset="0"/>
            </a:endParaRP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Admittedly, just how compressed this massive TWD catch-up is raises legitimate concerns about reflexivity - which definition warns of </a:t>
            </a:r>
            <a:r>
              <a:rPr lang="en-US" sz="1100" dirty="0" err="1">
                <a:effectLst/>
                <a:latin typeface="Aptos" panose="020B0004020202020204" pitchFamily="34" charset="0"/>
                <a:ea typeface="DengXian" panose="02010600030101010101" pitchFamily="2" charset="-122"/>
                <a:cs typeface="Aptos" panose="020B0004020202020204" pitchFamily="34" charset="0"/>
              </a:rPr>
              <a:t>destabilising</a:t>
            </a:r>
            <a:r>
              <a:rPr lang="en-US" sz="1100" dirty="0">
                <a:effectLst/>
                <a:latin typeface="Aptos" panose="020B0004020202020204" pitchFamily="34" charset="0"/>
                <a:ea typeface="DengXian" panose="02010600030101010101" pitchFamily="2" charset="-122"/>
                <a:cs typeface="Aptos" panose="020B0004020202020204" pitchFamily="34" charset="0"/>
              </a:rPr>
              <a:t> overshoot.</a:t>
            </a: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But it will be </a:t>
            </a:r>
            <a:r>
              <a:rPr lang="en-US" sz="1100" b="1" dirty="0">
                <a:effectLst/>
                <a:latin typeface="Aptos" panose="020B0004020202020204" pitchFamily="34" charset="0"/>
                <a:ea typeface="DengXian" panose="02010600030101010101" pitchFamily="2" charset="-122"/>
                <a:cs typeface="Aptos" panose="020B0004020202020204" pitchFamily="34" charset="0"/>
              </a:rPr>
              <a:t>hasty to declare a tectonic and permanent shift in FX valuations</a:t>
            </a:r>
            <a:r>
              <a:rPr lang="en-US" sz="1100" dirty="0">
                <a:effectLst/>
                <a:latin typeface="Aptos" panose="020B0004020202020204" pitchFamily="34" charset="0"/>
                <a:ea typeface="DengXian" panose="02010600030101010101" pitchFamily="2" charset="-122"/>
                <a:cs typeface="Aptos" panose="020B0004020202020204" pitchFamily="34" charset="0"/>
              </a:rPr>
              <a:t> resulting from sustained, significant, reserve asset/wealth reallocation out of USD assets.</a:t>
            </a:r>
          </a:p>
          <a:p>
            <a:pPr marL="285750" marR="0" indent="-285750">
              <a:spcBef>
                <a:spcPts val="0"/>
              </a:spcBef>
              <a:spcAft>
                <a:spcPts val="0"/>
              </a:spcAft>
              <a:buFont typeface="Arial" panose="020B0604020202020204" pitchFamily="34" charset="0"/>
              <a:buChar char="•"/>
            </a:pPr>
            <a:r>
              <a:rPr lang="en-US" sz="1100" dirty="0">
                <a:effectLst/>
                <a:latin typeface="Aptos" panose="020B0004020202020204" pitchFamily="34" charset="0"/>
                <a:ea typeface="DengXian" panose="02010600030101010101" pitchFamily="2" charset="-122"/>
                <a:cs typeface="Aptos" panose="020B0004020202020204" pitchFamily="34" charset="0"/>
              </a:rPr>
              <a:t>Instead, this arguably </a:t>
            </a:r>
            <a:r>
              <a:rPr lang="en-US" sz="1100" b="1" dirty="0">
                <a:effectLst/>
                <a:latin typeface="Aptos" panose="020B0004020202020204" pitchFamily="34" charset="0"/>
                <a:ea typeface="DengXian" panose="02010600030101010101" pitchFamily="2" charset="-122"/>
                <a:cs typeface="Aptos" panose="020B0004020202020204" pitchFamily="34" charset="0"/>
              </a:rPr>
              <a:t>reflects aggressive compensation for under- hedged exposures</a:t>
            </a:r>
            <a:r>
              <a:rPr lang="en-US" sz="1100" dirty="0">
                <a:effectLst/>
                <a:latin typeface="Aptos" panose="020B0004020202020204" pitchFamily="34" charset="0"/>
                <a:ea typeface="DengXian" panose="02010600030101010101" pitchFamily="2" charset="-122"/>
                <a:cs typeface="Aptos" panose="020B0004020202020204" pitchFamily="34" charset="0"/>
              </a:rPr>
              <a:t>. </a:t>
            </a:r>
            <a:r>
              <a:rPr lang="en-US" sz="1100" b="1" i="1" dirty="0">
                <a:effectLst/>
                <a:latin typeface="Aptos" panose="020B0004020202020204" pitchFamily="34" charset="0"/>
                <a:ea typeface="DengXian" panose="02010600030101010101" pitchFamily="2" charset="-122"/>
                <a:cs typeface="Aptos" panose="020B0004020202020204" pitchFamily="34" charset="0"/>
              </a:rPr>
              <a:t>Not a wholesale migration out of US assets to elsewhere</a:t>
            </a:r>
            <a:r>
              <a:rPr lang="en-US" sz="1100" i="1" dirty="0">
                <a:effectLst/>
                <a:latin typeface="Aptos" panose="020B0004020202020204" pitchFamily="34" charset="0"/>
                <a:ea typeface="DengXian" panose="02010600030101010101" pitchFamily="2" charset="-122"/>
                <a:cs typeface="Aptos" panose="020B0004020202020204" pitchFamily="34" charset="0"/>
              </a:rPr>
              <a:t>. </a:t>
            </a:r>
            <a:r>
              <a:rPr lang="en-US" sz="1100" dirty="0">
                <a:effectLst/>
                <a:latin typeface="Aptos" panose="020B0004020202020204" pitchFamily="34" charset="0"/>
                <a:ea typeface="DengXian" panose="02010600030101010101" pitchFamily="2" charset="-122"/>
                <a:cs typeface="Aptos" panose="020B0004020202020204" pitchFamily="34" charset="0"/>
              </a:rPr>
              <a:t>This is </a:t>
            </a:r>
            <a:r>
              <a:rPr lang="en-US" sz="1100" b="1" u="sng" dirty="0">
                <a:effectLst/>
                <a:latin typeface="Aptos" panose="020B0004020202020204" pitchFamily="34" charset="0"/>
                <a:ea typeface="DengXian" panose="02010600030101010101" pitchFamily="2" charset="-122"/>
                <a:cs typeface="Aptos" panose="020B0004020202020204" pitchFamily="34" charset="0"/>
              </a:rPr>
              <a:t>not</a:t>
            </a:r>
            <a:r>
              <a:rPr lang="en-US" sz="1100" b="1" dirty="0">
                <a:effectLst/>
                <a:latin typeface="Aptos" panose="020B0004020202020204" pitchFamily="34" charset="0"/>
                <a:ea typeface="DengXian" panose="02010600030101010101" pitchFamily="2" charset="-122"/>
                <a:cs typeface="Aptos" panose="020B0004020202020204" pitchFamily="34" charset="0"/>
              </a:rPr>
              <a:t> “continental drift” across the Atlantic </a:t>
            </a:r>
            <a:r>
              <a:rPr lang="en-US" sz="1100" dirty="0">
                <a:effectLst/>
                <a:latin typeface="Aptos" panose="020B0004020202020204" pitchFamily="34" charset="0"/>
                <a:ea typeface="DengXian" panose="02010600030101010101" pitchFamily="2" charset="-122"/>
                <a:cs typeface="Aptos" panose="020B0004020202020204" pitchFamily="34" charset="0"/>
              </a:rPr>
              <a:t>(or for that matter, Pacific).</a:t>
            </a:r>
          </a:p>
          <a:p>
            <a:pPr marL="285750" marR="0" indent="-285750">
              <a:spcBef>
                <a:spcPts val="0"/>
              </a:spcBef>
              <a:spcAft>
                <a:spcPts val="0"/>
              </a:spcAft>
              <a:buFont typeface="Arial" panose="020B0604020202020204" pitchFamily="34" charset="0"/>
              <a:buChar char="•"/>
            </a:pPr>
            <a:endParaRPr lang="en-US" sz="1200" dirty="0">
              <a:effectLst/>
              <a:latin typeface="Aptos" panose="020B0004020202020204" pitchFamily="34" charset="0"/>
              <a:ea typeface="DengXian" panose="02010600030101010101" pitchFamily="2" charset="-122"/>
              <a:cs typeface="Aptos" panose="020B0004020202020204" pitchFamily="34" charset="0"/>
            </a:endParaRPr>
          </a:p>
          <a:p>
            <a:pPr marR="0">
              <a:spcBef>
                <a:spcPts val="0"/>
              </a:spcBef>
              <a:spcAft>
                <a:spcPts val="0"/>
              </a:spcAft>
            </a:pPr>
            <a:r>
              <a:rPr lang="en-US" sz="1200" u="sng" dirty="0">
                <a:effectLst/>
                <a:latin typeface="Aptos" panose="020B0004020202020204" pitchFamily="34" charset="0"/>
                <a:ea typeface="DengXian" panose="02010600030101010101" pitchFamily="2" charset="-122"/>
                <a:cs typeface="Aptos" panose="020B0004020202020204" pitchFamily="34" charset="0"/>
              </a:rPr>
              <a:t>Deal Over De-dollarization</a:t>
            </a:r>
          </a:p>
          <a:p>
            <a:pPr marL="285750" marR="0" indent="-285750">
              <a:spcBef>
                <a:spcPts val="0"/>
              </a:spcBef>
              <a:spcAft>
                <a:spcPts val="0"/>
              </a:spcAft>
              <a:buFont typeface="Arial" panose="020B0604020202020204" pitchFamily="34" charset="0"/>
              <a:buChar char="•"/>
            </a:pPr>
            <a:r>
              <a:rPr lang="en-US" sz="1200" dirty="0">
                <a:effectLst/>
                <a:latin typeface="Aptos" panose="020B0004020202020204" pitchFamily="34" charset="0"/>
                <a:ea typeface="DengXian" panose="02010600030101010101" pitchFamily="2" charset="-122"/>
                <a:cs typeface="Aptos" panose="020B0004020202020204" pitchFamily="34" charset="0"/>
              </a:rPr>
              <a:t>The elephant in the room is the question of </a:t>
            </a:r>
            <a:r>
              <a:rPr lang="en-US" sz="1200" b="1" i="1" dirty="0">
                <a:effectLst/>
                <a:latin typeface="Aptos" panose="020B0004020202020204" pitchFamily="34" charset="0"/>
                <a:ea typeface="DengXian" panose="02010600030101010101" pitchFamily="2" charset="-122"/>
                <a:cs typeface="Aptos" panose="020B0004020202020204" pitchFamily="34" charset="0"/>
              </a:rPr>
              <a:t>whether</a:t>
            </a:r>
            <a:r>
              <a:rPr lang="en-US" sz="1200" dirty="0">
                <a:effectLst/>
                <a:latin typeface="Aptos" panose="020B0004020202020204" pitchFamily="34" charset="0"/>
                <a:ea typeface="DengXian" panose="02010600030101010101" pitchFamily="2" charset="-122"/>
                <a:cs typeface="Aptos" panose="020B0004020202020204" pitchFamily="34" charset="0"/>
              </a:rPr>
              <a:t> this is the </a:t>
            </a:r>
            <a:r>
              <a:rPr lang="en-US" sz="1200" b="1" dirty="0">
                <a:effectLst/>
                <a:latin typeface="Aptos" panose="020B0004020202020204" pitchFamily="34" charset="0"/>
                <a:ea typeface="DengXian" panose="02010600030101010101" pitchFamily="2" charset="-122"/>
                <a:cs typeface="Aptos" panose="020B0004020202020204" pitchFamily="34" charset="0"/>
              </a:rPr>
              <a:t>beginning of a broader de-dollarization </a:t>
            </a:r>
            <a:r>
              <a:rPr lang="en-US" sz="1200" dirty="0">
                <a:effectLst/>
                <a:latin typeface="Aptos" panose="020B0004020202020204" pitchFamily="34" charset="0"/>
                <a:ea typeface="DengXian" panose="02010600030101010101" pitchFamily="2" charset="-122"/>
                <a:cs typeface="Aptos" panose="020B0004020202020204" pitchFamily="34" charset="0"/>
              </a:rPr>
              <a:t>move by massive US asset owners - with Taiwan staging its asset reallocation for strategic reasons</a:t>
            </a:r>
          </a:p>
          <a:p>
            <a:pPr marL="285750" marR="0" indent="-285750">
              <a:spcBef>
                <a:spcPts val="0"/>
              </a:spcBef>
              <a:spcAft>
                <a:spcPts val="0"/>
              </a:spcAft>
              <a:buFont typeface="Arial" panose="020B0604020202020204" pitchFamily="34" charset="0"/>
              <a:buChar char="•"/>
            </a:pPr>
            <a:r>
              <a:rPr lang="en-US" sz="1200" dirty="0">
                <a:effectLst/>
                <a:latin typeface="Aptos" panose="020B0004020202020204" pitchFamily="34" charset="0"/>
                <a:ea typeface="DengXian" panose="02010600030101010101" pitchFamily="2" charset="-122"/>
                <a:cs typeface="Aptos" panose="020B0004020202020204" pitchFamily="34" charset="0"/>
              </a:rPr>
              <a:t>We think not. Taiwan has very few good options. And while US security guarantees are eroded, and perhaps even ephemeral, it is still the best bet that Taiwan has.</a:t>
            </a:r>
          </a:p>
          <a:p>
            <a:pPr marL="285750" marR="0" indent="-285750">
              <a:spcBef>
                <a:spcPts val="0"/>
              </a:spcBef>
              <a:spcAft>
                <a:spcPts val="0"/>
              </a:spcAft>
              <a:buFont typeface="Arial" panose="020B0604020202020204" pitchFamily="34" charset="0"/>
              <a:buChar char="•"/>
            </a:pPr>
            <a:r>
              <a:rPr lang="en-US" sz="1200" dirty="0">
                <a:effectLst/>
                <a:latin typeface="Aptos" panose="020B0004020202020204" pitchFamily="34" charset="0"/>
                <a:ea typeface="DengXian" panose="02010600030101010101" pitchFamily="2" charset="-122"/>
                <a:cs typeface="Aptos" panose="020B0004020202020204" pitchFamily="34" charset="0"/>
              </a:rPr>
              <a:t>Hence a </a:t>
            </a:r>
            <a:r>
              <a:rPr lang="en-US" sz="1200" b="1" dirty="0" err="1">
                <a:effectLst/>
                <a:latin typeface="Aptos" panose="020B0004020202020204" pitchFamily="34" charset="0"/>
                <a:ea typeface="DengXian" panose="02010600030101010101" pitchFamily="2" charset="-122"/>
                <a:cs typeface="Aptos" panose="020B0004020202020204" pitchFamily="34" charset="0"/>
              </a:rPr>
              <a:t>dedollarization</a:t>
            </a:r>
            <a:r>
              <a:rPr lang="en-US" sz="1200" b="1" dirty="0">
                <a:effectLst/>
                <a:latin typeface="Aptos" panose="020B0004020202020204" pitchFamily="34" charset="0"/>
                <a:ea typeface="DengXian" panose="02010600030101010101" pitchFamily="2" charset="-122"/>
                <a:cs typeface="Aptos" panose="020B0004020202020204" pitchFamily="34" charset="0"/>
              </a:rPr>
              <a:t> strategy by Taiwan is not conceivable as a viable position</a:t>
            </a:r>
            <a:r>
              <a:rPr lang="en-US" sz="1200" dirty="0">
                <a:effectLst/>
                <a:latin typeface="Aptos" panose="020B0004020202020204" pitchFamily="34" charset="0"/>
                <a:ea typeface="DengXian" panose="02010600030101010101" pitchFamily="2" charset="-122"/>
                <a:cs typeface="Aptos" panose="020B0004020202020204" pitchFamily="34" charset="0"/>
              </a:rPr>
              <a:t>. Instead, </a:t>
            </a:r>
            <a:r>
              <a:rPr lang="en-US" sz="1200" i="1" dirty="0">
                <a:solidFill>
                  <a:schemeClr val="tx2">
                    <a:lumMod val="60000"/>
                    <a:lumOff val="40000"/>
                  </a:schemeClr>
                </a:solidFill>
                <a:effectLst/>
                <a:latin typeface="Aptos" panose="020B0004020202020204" pitchFamily="34" charset="0"/>
                <a:ea typeface="DengXian" panose="02010600030101010101" pitchFamily="2" charset="-122"/>
                <a:cs typeface="Aptos" panose="020B0004020202020204" pitchFamily="34" charset="0"/>
              </a:rPr>
              <a:t>allowing some TWD appreciation with further commitment to support US asset markets may be the least </a:t>
            </a:r>
            <a:r>
              <a:rPr lang="en-US" sz="1200" i="1" dirty="0" err="1">
                <a:solidFill>
                  <a:schemeClr val="tx2">
                    <a:lumMod val="60000"/>
                    <a:lumOff val="40000"/>
                  </a:schemeClr>
                </a:solidFill>
                <a:effectLst/>
                <a:latin typeface="Aptos" panose="020B0004020202020204" pitchFamily="34" charset="0"/>
                <a:ea typeface="DengXian" panose="02010600030101010101" pitchFamily="2" charset="-122"/>
                <a:cs typeface="Aptos" panose="020B0004020202020204" pitchFamily="34" charset="0"/>
              </a:rPr>
              <a:t>unfavourable</a:t>
            </a:r>
            <a:r>
              <a:rPr lang="en-US" sz="1200" i="1" dirty="0">
                <a:solidFill>
                  <a:schemeClr val="tx2">
                    <a:lumMod val="60000"/>
                    <a:lumOff val="40000"/>
                  </a:schemeClr>
                </a:solidFill>
                <a:effectLst/>
                <a:latin typeface="Aptos" panose="020B0004020202020204" pitchFamily="34" charset="0"/>
                <a:ea typeface="DengXian" panose="02010600030101010101" pitchFamily="2" charset="-122"/>
                <a:cs typeface="Aptos" panose="020B0004020202020204" pitchFamily="34" charset="0"/>
              </a:rPr>
              <a:t> concession </a:t>
            </a:r>
            <a:r>
              <a:rPr lang="en-US" sz="1200" dirty="0">
                <a:effectLst/>
                <a:latin typeface="Aptos" panose="020B0004020202020204" pitchFamily="34" charset="0"/>
                <a:ea typeface="DengXian" panose="02010600030101010101" pitchFamily="2" charset="-122"/>
                <a:cs typeface="Aptos" panose="020B0004020202020204" pitchFamily="34" charset="0"/>
              </a:rPr>
              <a:t>(for a </a:t>
            </a:r>
            <a:r>
              <a:rPr lang="en-US" sz="1200" b="1" dirty="0">
                <a:solidFill>
                  <a:schemeClr val="tx2">
                    <a:lumMod val="60000"/>
                    <a:lumOff val="40000"/>
                  </a:schemeClr>
                </a:solidFill>
                <a:effectLst/>
                <a:latin typeface="Aptos" panose="020B0004020202020204" pitchFamily="34" charset="0"/>
                <a:ea typeface="DengXian" panose="02010600030101010101" pitchFamily="2" charset="-122"/>
                <a:cs typeface="Aptos" panose="020B0004020202020204" pitchFamily="34" charset="0"/>
              </a:rPr>
              <a:t>deal</a:t>
            </a:r>
            <a:r>
              <a:rPr lang="en-US" sz="1200" dirty="0">
                <a:effectLst/>
                <a:latin typeface="Aptos" panose="020B0004020202020204" pitchFamily="34" charset="0"/>
                <a:ea typeface="DengXian" panose="02010600030101010101" pitchFamily="2" charset="-122"/>
                <a:cs typeface="Aptos" panose="020B0004020202020204" pitchFamily="34" charset="0"/>
              </a:rPr>
              <a:t>/US </a:t>
            </a:r>
            <a:r>
              <a:rPr lang="en-US" sz="1200" b="1" dirty="0">
                <a:solidFill>
                  <a:schemeClr val="tx2">
                    <a:lumMod val="60000"/>
                    <a:lumOff val="40000"/>
                  </a:schemeClr>
                </a:solidFill>
                <a:effectLst/>
                <a:latin typeface="Aptos" panose="020B0004020202020204" pitchFamily="34" charset="0"/>
                <a:ea typeface="DengXian" panose="02010600030101010101" pitchFamily="2" charset="-122"/>
                <a:cs typeface="Aptos" panose="020B0004020202020204" pitchFamily="34" charset="0"/>
              </a:rPr>
              <a:t>security umbrella</a:t>
            </a:r>
            <a:r>
              <a:rPr lang="en-US" sz="1200" dirty="0">
                <a:effectLst/>
                <a:latin typeface="Aptos" panose="020B0004020202020204" pitchFamily="34" charset="0"/>
                <a:ea typeface="DengXian" panose="02010600030101010101" pitchFamily="2" charset="-122"/>
                <a:cs typeface="Aptos" panose="020B0004020202020204" pitchFamily="34" charset="0"/>
              </a:rPr>
              <a:t>).</a:t>
            </a:r>
          </a:p>
        </p:txBody>
      </p:sp>
    </p:spTree>
    <p:extLst>
      <p:ext uri="{BB962C8B-B14F-4D97-AF65-F5344CB8AC3E}">
        <p14:creationId xmlns:p14="http://schemas.microsoft.com/office/powerpoint/2010/main" val="3999587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0000FF"/>
                </a:solidFill>
                <a:ea typeface="Tahoma" pitchFamily="34" charset="0"/>
                <a:cs typeface="Tahoma" pitchFamily="34" charset="0"/>
              </a:rPr>
              <a:t>Trump 2.0 Tariffs  - Threats &amp; Turmoil</a:t>
            </a:r>
            <a:endParaRPr lang="en-US" sz="2400" dirty="0">
              <a:solidFill>
                <a:srgbClr val="0000FF"/>
              </a:solidFill>
            </a:endParaRPr>
          </a:p>
        </p:txBody>
      </p:sp>
      <p:sp>
        <p:nvSpPr>
          <p:cNvPr id="3" name="TextBox 2">
            <a:extLst>
              <a:ext uri="{FF2B5EF4-FFF2-40B4-BE49-F238E27FC236}">
                <a16:creationId xmlns:a16="http://schemas.microsoft.com/office/drawing/2014/main" id="{EB50F5DA-7F13-6061-67B3-C6FB4C361B14}"/>
              </a:ext>
            </a:extLst>
          </p:cNvPr>
          <p:cNvSpPr txBox="1"/>
          <p:nvPr/>
        </p:nvSpPr>
        <p:spPr>
          <a:xfrm>
            <a:off x="35496" y="847159"/>
            <a:ext cx="8496944" cy="4801314"/>
          </a:xfrm>
          <a:prstGeom prst="rect">
            <a:avLst/>
          </a:prstGeom>
          <a:noFill/>
          <a:ln>
            <a:noFill/>
          </a:ln>
        </p:spPr>
        <p:txBody>
          <a:bodyPr wrap="square" rtlCol="0">
            <a:spAutoFit/>
          </a:bodyPr>
          <a:lstStyle/>
          <a:p>
            <a:pPr marL="342900" marR="0" lvl="0" indent="-342900">
              <a:spcBef>
                <a:spcPts val="0"/>
              </a:spcBef>
              <a:spcAft>
                <a:spcPts val="0"/>
              </a:spcAft>
              <a:buAutoNum type="arabicPeriod"/>
              <a:tabLst>
                <a:tab pos="457200" algn="l"/>
              </a:tabLst>
            </a:pPr>
            <a:r>
              <a:rPr lang="en-US" b="1" dirty="0" smtClean="0">
                <a:effectLst/>
                <a:latin typeface="+mj-lt"/>
                <a:ea typeface="Times New Roman" panose="02020603050405020304" pitchFamily="18" charset="0"/>
              </a:rPr>
              <a:t>Tariff </a:t>
            </a:r>
            <a:r>
              <a:rPr lang="en-US" b="1" dirty="0">
                <a:effectLst/>
                <a:latin typeface="+mj-lt"/>
                <a:ea typeface="Times New Roman" panose="02020603050405020304" pitchFamily="18" charset="0"/>
              </a:rPr>
              <a:t>Shock &amp; </a:t>
            </a:r>
            <a:r>
              <a:rPr lang="en-US" b="1" dirty="0" smtClean="0">
                <a:effectLst/>
                <a:latin typeface="+mj-lt"/>
                <a:ea typeface="Times New Roman" panose="02020603050405020304" pitchFamily="18" charset="0"/>
              </a:rPr>
              <a:t>Psyche</a:t>
            </a:r>
            <a:endParaRPr lang="en-US" dirty="0">
              <a:latin typeface="+mj-lt"/>
              <a:ea typeface="Times New Roman" panose="02020603050405020304" pitchFamily="18" charset="0"/>
            </a:endParaRPr>
          </a:p>
          <a:p>
            <a:pPr marR="0" lvl="0">
              <a:spcBef>
                <a:spcPts val="0"/>
              </a:spcBef>
              <a:spcAft>
                <a:spcPts val="0"/>
              </a:spcAft>
              <a:tabLst>
                <a:tab pos="457200" algn="l"/>
              </a:tabLst>
            </a:pPr>
            <a:r>
              <a:rPr lang="en-US" dirty="0" smtClean="0">
                <a:ea typeface="Times New Roman" panose="02020603050405020304" pitchFamily="18" charset="0"/>
              </a:rPr>
              <a:t>      - Relief, Not Resolution</a:t>
            </a:r>
            <a:endParaRPr lang="en-US" dirty="0">
              <a:ea typeface="Times New Roman" panose="02020603050405020304" pitchFamily="18" charset="0"/>
            </a:endParaRPr>
          </a:p>
          <a:p>
            <a:pPr marR="0" lvl="0">
              <a:spcBef>
                <a:spcPts val="0"/>
              </a:spcBef>
              <a:spcAft>
                <a:spcPts val="0"/>
              </a:spcAft>
              <a:tabLst>
                <a:tab pos="457200" algn="l"/>
              </a:tabLst>
            </a:pPr>
            <a:r>
              <a:rPr lang="en-US" dirty="0" smtClean="0">
                <a:ea typeface="Times New Roman" panose="02020603050405020304" pitchFamily="18" charset="0"/>
              </a:rPr>
              <a:t>      - Complex Reciprocity </a:t>
            </a:r>
            <a:endParaRPr lang="en-US" dirty="0">
              <a:ea typeface="Times New Roman" panose="02020603050405020304" pitchFamily="18" charset="0"/>
            </a:endParaRPr>
          </a:p>
          <a:p>
            <a:pPr marR="0" lvl="0">
              <a:spcBef>
                <a:spcPts val="0"/>
              </a:spcBef>
              <a:spcAft>
                <a:spcPts val="0"/>
              </a:spcAft>
              <a:tabLst>
                <a:tab pos="457200" algn="l"/>
              </a:tabLst>
            </a:pPr>
            <a:endParaRPr lang="en-US" dirty="0">
              <a:effectLst/>
              <a:latin typeface="+mj-lt"/>
              <a:ea typeface="DengXian" panose="02010600030101010101" pitchFamily="2" charset="-122"/>
            </a:endParaRPr>
          </a:p>
          <a:p>
            <a:pPr marL="342900" marR="0" lvl="0" indent="-342900">
              <a:spcBef>
                <a:spcPts val="0"/>
              </a:spcBef>
              <a:spcAft>
                <a:spcPts val="0"/>
              </a:spcAft>
              <a:buFont typeface="+mj-lt"/>
              <a:buAutoNum type="arabicPeriod" startAt="2"/>
              <a:tabLst>
                <a:tab pos="457200" algn="l"/>
              </a:tabLst>
            </a:pPr>
            <a:r>
              <a:rPr lang="en-US" b="1" dirty="0">
                <a:effectLst/>
                <a:latin typeface="+mj-lt"/>
                <a:ea typeface="Times New Roman" panose="02020603050405020304" pitchFamily="18" charset="0"/>
              </a:rPr>
              <a:t>Disruption Or Deal?</a:t>
            </a:r>
            <a:r>
              <a:rPr lang="en-US" dirty="0">
                <a:effectLst/>
                <a:latin typeface="+mj-lt"/>
                <a:ea typeface="Times New Roman" panose="02020603050405020304" pitchFamily="18" charset="0"/>
              </a:rPr>
              <a:t/>
            </a:r>
            <a:br>
              <a:rPr lang="en-US" dirty="0">
                <a:effectLst/>
                <a:latin typeface="+mj-lt"/>
                <a:ea typeface="Times New Roman" panose="02020603050405020304" pitchFamily="18" charset="0"/>
              </a:rPr>
            </a:br>
            <a:r>
              <a:rPr lang="en-US" dirty="0">
                <a:effectLst/>
                <a:latin typeface="+mj-lt"/>
                <a:ea typeface="Times New Roman" panose="02020603050405020304" pitchFamily="18" charset="0"/>
              </a:rPr>
              <a:t>- What does the US want?</a:t>
            </a:r>
            <a:br>
              <a:rPr lang="en-US" dirty="0">
                <a:effectLst/>
                <a:latin typeface="+mj-lt"/>
                <a:ea typeface="Times New Roman" panose="02020603050405020304" pitchFamily="18" charset="0"/>
              </a:rPr>
            </a:br>
            <a:r>
              <a:rPr lang="en-US" dirty="0">
                <a:effectLst/>
                <a:latin typeface="+mj-lt"/>
                <a:ea typeface="Times New Roman" panose="02020603050405020304" pitchFamily="18" charset="0"/>
              </a:rPr>
              <a:t>- Who's most at risk? </a:t>
            </a:r>
          </a:p>
          <a:p>
            <a:pPr marL="342900" marR="0" lvl="0" indent="-342900">
              <a:spcBef>
                <a:spcPts val="0"/>
              </a:spcBef>
              <a:spcAft>
                <a:spcPts val="0"/>
              </a:spcAft>
              <a:buFont typeface="+mj-lt"/>
              <a:buAutoNum type="arabicPeriod" startAt="2"/>
              <a:tabLst>
                <a:tab pos="457200" algn="l"/>
              </a:tabLst>
            </a:pPr>
            <a:endParaRPr lang="en-US" dirty="0">
              <a:effectLst/>
              <a:latin typeface="+mj-lt"/>
              <a:ea typeface="DengXian" panose="02010600030101010101" pitchFamily="2" charset="-122"/>
            </a:endParaRPr>
          </a:p>
          <a:p>
            <a:pPr marL="342900" marR="0" lvl="0" indent="-342900">
              <a:spcBef>
                <a:spcPts val="0"/>
              </a:spcBef>
              <a:spcAft>
                <a:spcPts val="0"/>
              </a:spcAft>
              <a:buFont typeface="+mj-lt"/>
              <a:buAutoNum type="arabicPeriod" startAt="2"/>
              <a:tabLst>
                <a:tab pos="457200" algn="l"/>
              </a:tabLst>
            </a:pPr>
            <a:r>
              <a:rPr lang="en-US" b="1" dirty="0">
                <a:effectLst/>
                <a:latin typeface="+mj-lt"/>
                <a:ea typeface="Times New Roman" panose="02020603050405020304" pitchFamily="18" charset="0"/>
              </a:rPr>
              <a:t>Beyond Trade: Bringing a Trade Knife to a Geo-Economic Gun Fight</a:t>
            </a:r>
            <a:r>
              <a:rPr lang="en-US" dirty="0">
                <a:effectLst/>
                <a:latin typeface="+mj-lt"/>
                <a:ea typeface="Times New Roman" panose="02020603050405020304" pitchFamily="18" charset="0"/>
              </a:rPr>
              <a:t/>
            </a:r>
            <a:br>
              <a:rPr lang="en-US" dirty="0">
                <a:effectLst/>
                <a:latin typeface="+mj-lt"/>
                <a:ea typeface="Times New Roman" panose="02020603050405020304" pitchFamily="18" charset="0"/>
              </a:rPr>
            </a:br>
            <a:r>
              <a:rPr lang="en-US" dirty="0">
                <a:effectLst/>
                <a:latin typeface="+mj-lt"/>
                <a:ea typeface="Times New Roman" panose="02020603050405020304" pitchFamily="18" charset="0"/>
              </a:rPr>
              <a:t>- The Security Angle</a:t>
            </a:r>
            <a:br>
              <a:rPr lang="en-US" dirty="0">
                <a:effectLst/>
                <a:latin typeface="+mj-lt"/>
                <a:ea typeface="Times New Roman" panose="02020603050405020304" pitchFamily="18" charset="0"/>
              </a:rPr>
            </a:br>
            <a:r>
              <a:rPr lang="en-US" dirty="0">
                <a:effectLst/>
                <a:latin typeface="+mj-lt"/>
                <a:ea typeface="Times New Roman" panose="02020603050405020304" pitchFamily="18" charset="0"/>
              </a:rPr>
              <a:t>- Baby (Exorbitant Privilege) Not Bathwater (Shared Burden) </a:t>
            </a:r>
          </a:p>
          <a:p>
            <a:pPr marL="342900" marR="0" lvl="0" indent="-342900">
              <a:spcBef>
                <a:spcPts val="0"/>
              </a:spcBef>
              <a:spcAft>
                <a:spcPts val="0"/>
              </a:spcAft>
              <a:buFont typeface="+mj-lt"/>
              <a:buAutoNum type="arabicPeriod" startAt="2"/>
              <a:tabLst>
                <a:tab pos="457200" algn="l"/>
              </a:tabLst>
            </a:pPr>
            <a:endParaRPr lang="en-US" dirty="0">
              <a:effectLst/>
              <a:latin typeface="+mj-lt"/>
              <a:ea typeface="DengXian" panose="02010600030101010101" pitchFamily="2" charset="-122"/>
            </a:endParaRPr>
          </a:p>
          <a:p>
            <a:pPr marL="342900" marR="0" lvl="0" indent="-342900">
              <a:spcBef>
                <a:spcPts val="0"/>
              </a:spcBef>
              <a:spcAft>
                <a:spcPts val="0"/>
              </a:spcAft>
              <a:buFont typeface="+mj-lt"/>
              <a:buAutoNum type="arabicPeriod" startAt="2"/>
              <a:tabLst>
                <a:tab pos="457200" algn="l"/>
              </a:tabLst>
            </a:pPr>
            <a:r>
              <a:rPr lang="en-US" b="1" dirty="0">
                <a:effectLst/>
                <a:latin typeface="+mj-lt"/>
                <a:ea typeface="Times New Roman" panose="02020603050405020304" pitchFamily="18" charset="0"/>
              </a:rPr>
              <a:t>Market </a:t>
            </a:r>
            <a:r>
              <a:rPr lang="en-US" b="1" dirty="0" smtClean="0">
                <a:effectLst/>
                <a:latin typeface="+mj-lt"/>
                <a:ea typeface="Times New Roman" panose="02020603050405020304" pitchFamily="18" charset="0"/>
              </a:rPr>
              <a:t>Outcomes* </a:t>
            </a:r>
            <a:r>
              <a:rPr lang="en-US" dirty="0">
                <a:effectLst/>
                <a:latin typeface="+mj-lt"/>
                <a:ea typeface="Times New Roman" panose="02020603050405020304" pitchFamily="18" charset="0"/>
              </a:rPr>
              <a:t/>
            </a:r>
            <a:br>
              <a:rPr lang="en-US" dirty="0">
                <a:effectLst/>
                <a:latin typeface="+mj-lt"/>
                <a:ea typeface="Times New Roman" panose="02020603050405020304" pitchFamily="18" charset="0"/>
              </a:rPr>
            </a:br>
            <a:r>
              <a:rPr lang="en-US" dirty="0">
                <a:effectLst/>
                <a:latin typeface="+mj-lt"/>
                <a:ea typeface="Times New Roman" panose="02020603050405020304" pitchFamily="18" charset="0"/>
              </a:rPr>
              <a:t>- USD: Exaggerated Risks</a:t>
            </a:r>
          </a:p>
          <a:p>
            <a:pPr marR="0" lvl="0">
              <a:spcBef>
                <a:spcPts val="0"/>
              </a:spcBef>
              <a:spcAft>
                <a:spcPts val="0"/>
              </a:spcAft>
              <a:tabLst>
                <a:tab pos="457200" algn="l"/>
              </a:tabLst>
            </a:pPr>
            <a:r>
              <a:rPr lang="en-US" dirty="0">
                <a:latin typeface="+mj-lt"/>
                <a:ea typeface="Times New Roman" panose="02020603050405020304" pitchFamily="18" charset="0"/>
              </a:rPr>
              <a:t>     -</a:t>
            </a:r>
            <a:r>
              <a:rPr lang="en-US" dirty="0">
                <a:effectLst/>
                <a:latin typeface="+mj-lt"/>
                <a:ea typeface="Times New Roman" panose="02020603050405020304" pitchFamily="18" charset="0"/>
              </a:rPr>
              <a:t> Confounding Correlations</a:t>
            </a:r>
            <a:br>
              <a:rPr lang="en-US" dirty="0">
                <a:effectLst/>
                <a:latin typeface="+mj-lt"/>
                <a:ea typeface="Times New Roman" panose="02020603050405020304" pitchFamily="18" charset="0"/>
              </a:rPr>
            </a:br>
            <a:r>
              <a:rPr lang="en-US" dirty="0">
                <a:latin typeface="+mj-lt"/>
                <a:ea typeface="Times New Roman" panose="02020603050405020304" pitchFamily="18" charset="0"/>
              </a:rPr>
              <a:t>     </a:t>
            </a:r>
            <a:r>
              <a:rPr lang="en-US" dirty="0">
                <a:effectLst/>
                <a:latin typeface="+mj-lt"/>
                <a:ea typeface="Times New Roman" panose="02020603050405020304" pitchFamily="18" charset="0"/>
              </a:rPr>
              <a:t>- CNH Taking Cover</a:t>
            </a:r>
            <a:r>
              <a:rPr lang="en-US" dirty="0">
                <a:latin typeface="+mj-lt"/>
                <a:ea typeface="Times New Roman" panose="02020603050405020304" pitchFamily="18" charset="0"/>
              </a:rPr>
              <a:t> </a:t>
            </a:r>
            <a:endParaRPr lang="en-US" dirty="0" smtClean="0">
              <a:latin typeface="+mj-lt"/>
              <a:ea typeface="Times New Roman" panose="02020603050405020304" pitchFamily="18" charset="0"/>
            </a:endParaRPr>
          </a:p>
          <a:p>
            <a:pPr marR="0" lvl="0">
              <a:spcBef>
                <a:spcPts val="0"/>
              </a:spcBef>
              <a:spcAft>
                <a:spcPts val="0"/>
              </a:spcAft>
              <a:tabLst>
                <a:tab pos="457200" algn="l"/>
              </a:tabLst>
            </a:pPr>
            <a:r>
              <a:rPr lang="en-US" dirty="0" smtClean="0">
                <a:latin typeface="+mj-lt"/>
                <a:ea typeface="Times New Roman" panose="02020603050405020304" pitchFamily="18" charset="0"/>
              </a:rPr>
              <a:t>     - </a:t>
            </a:r>
            <a:r>
              <a:rPr lang="en-US" dirty="0">
                <a:latin typeface="+mj-lt"/>
                <a:ea typeface="Times New Roman" panose="02020603050405020304" pitchFamily="18" charset="0"/>
              </a:rPr>
              <a:t>AXJ </a:t>
            </a:r>
            <a:r>
              <a:rPr lang="en-US" dirty="0">
                <a:effectLst/>
                <a:latin typeface="+mj-lt"/>
                <a:ea typeface="Times New Roman" panose="02020603050405020304" pitchFamily="18" charset="0"/>
              </a:rPr>
              <a:t>Assuming Structural Vulnerabilities</a:t>
            </a:r>
            <a:endParaRPr lang="en-US" dirty="0">
              <a:solidFill>
                <a:srgbClr val="002060"/>
              </a:solidFill>
              <a:effectLst/>
              <a:latin typeface="+mj-lt"/>
              <a:ea typeface="Times New Roman" panose="02020603050405020304" pitchFamily="18" charset="0"/>
              <a:cs typeface="Times New Roman" panose="02020603050405020304" pitchFamily="18" charset="0"/>
            </a:endParaRPr>
          </a:p>
        </p:txBody>
      </p:sp>
      <p:graphicFrame>
        <p:nvGraphicFramePr>
          <p:cNvPr id="12" name="Diagram 11"/>
          <p:cNvGraphicFramePr/>
          <p:nvPr>
            <p:extLst>
              <p:ext uri="{D42A27DB-BD31-4B8C-83A1-F6EECF244321}">
                <p14:modId xmlns:p14="http://schemas.microsoft.com/office/powerpoint/2010/main" val="956878230"/>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920058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
            <a:ext cx="8642271" cy="796473"/>
          </a:xfrm>
        </p:spPr>
        <p:txBody>
          <a:bodyPr>
            <a:normAutofit/>
          </a:bodyPr>
          <a:lstStyle/>
          <a:p>
            <a:r>
              <a:rPr lang="en-US" sz="2000" dirty="0" smtClean="0">
                <a:solidFill>
                  <a:schemeClr val="tx1"/>
                </a:solidFill>
              </a:rPr>
              <a:t>4. CNH </a:t>
            </a:r>
            <a:r>
              <a:rPr lang="en-US" sz="2000" dirty="0">
                <a:solidFill>
                  <a:schemeClr val="tx1"/>
                </a:solidFill>
              </a:rPr>
              <a:t>Stability Trade-Offs (USD &amp; NEER) Amid USD Cover</a:t>
            </a:r>
            <a:endParaRPr lang="en-US" sz="1800"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3" name="Rectangle 3">
            <a:extLst>
              <a:ext uri="{FF2B5EF4-FFF2-40B4-BE49-F238E27FC236}">
                <a16:creationId xmlns:a16="http://schemas.microsoft.com/office/drawing/2014/main" id="{3964B2AD-FC10-8CB6-8AD6-B96567C909C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a:extLst>
              <a:ext uri="{FF2B5EF4-FFF2-40B4-BE49-F238E27FC236}">
                <a16:creationId xmlns:a16="http://schemas.microsoft.com/office/drawing/2014/main" id="{69A6155C-F14D-5EF8-B5AC-153311556878}"/>
              </a:ext>
            </a:extLst>
          </p:cNvPr>
          <p:cNvSpPr>
            <a:spLocks noChangeArrowheads="1"/>
          </p:cNvSpPr>
          <p:nvPr/>
        </p:nvSpPr>
        <p:spPr bwMode="auto">
          <a:xfrm>
            <a:off x="0" y="10010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5">
            <a:extLst>
              <a:ext uri="{FF2B5EF4-FFF2-40B4-BE49-F238E27FC236}">
                <a16:creationId xmlns:a16="http://schemas.microsoft.com/office/drawing/2014/main" id="{042B5C96-9BF6-2305-534B-035E49DC9850}"/>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6">
            <a:extLst>
              <a:ext uri="{FF2B5EF4-FFF2-40B4-BE49-F238E27FC236}">
                <a16:creationId xmlns:a16="http://schemas.microsoft.com/office/drawing/2014/main" id="{A863E37D-3929-AC30-DD3E-D3E4C21D2020}"/>
              </a:ext>
            </a:extLst>
          </p:cNvPr>
          <p:cNvSpPr>
            <a:spLocks noChangeArrowheads="1"/>
          </p:cNvSpPr>
          <p:nvPr/>
        </p:nvSpPr>
        <p:spPr bwMode="auto">
          <a:xfrm>
            <a:off x="0" y="8991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9" name="Picture 7">
            <a:extLst>
              <a:ext uri="{FF2B5EF4-FFF2-40B4-BE49-F238E27FC236}">
                <a16:creationId xmlns:a16="http://schemas.microsoft.com/office/drawing/2014/main" id="{EB42E98A-D136-41BD-4F3A-6BA2DF5254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206" y="816769"/>
            <a:ext cx="3769293" cy="327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a:extLst>
              <a:ext uri="{FF2B5EF4-FFF2-40B4-BE49-F238E27FC236}">
                <a16:creationId xmlns:a16="http://schemas.microsoft.com/office/drawing/2014/main" id="{D985C6D8-7FEE-9C63-8606-A5BE10B87D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056" y="815181"/>
            <a:ext cx="3769293" cy="327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1">
            <a:extLst>
              <a:ext uri="{FF2B5EF4-FFF2-40B4-BE49-F238E27FC236}">
                <a16:creationId xmlns:a16="http://schemas.microsoft.com/office/drawing/2014/main" id="{D1DFB64B-2055-8D57-1B37-3A107C47CDD9}"/>
              </a:ext>
            </a:extLst>
          </p:cNvPr>
          <p:cNvSpPr>
            <a:spLocks noChangeArrowheads="1"/>
          </p:cNvSpPr>
          <p:nvPr/>
        </p:nvSpPr>
        <p:spPr bwMode="auto">
          <a:xfrm flipV="1">
            <a:off x="1770526" y="2564844"/>
            <a:ext cx="535713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1B2466D5-AAB9-0C34-7D0A-7AC53EF34471}"/>
              </a:ext>
            </a:extLst>
          </p:cNvPr>
          <p:cNvSpPr txBox="1"/>
          <p:nvPr/>
        </p:nvSpPr>
        <p:spPr>
          <a:xfrm>
            <a:off x="179511" y="4301233"/>
            <a:ext cx="8964488" cy="2031325"/>
          </a:xfrm>
          <a:prstGeom prst="rect">
            <a:avLst/>
          </a:prstGeom>
          <a:noFill/>
          <a:ln>
            <a:noFill/>
          </a:ln>
        </p:spPr>
        <p:txBody>
          <a:bodyPr wrap="square">
            <a:spAutoFit/>
          </a:bodyPr>
          <a:lstStyle/>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CNH stability</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(vs. USD) is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an </a:t>
            </a:r>
            <a:r>
              <a:rPr lang="en-US" sz="1400" b="1" i="1"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illusion</a:t>
            </a:r>
            <a:r>
              <a:rPr lang="en-US" sz="1400" b="1"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enabled by a bearish USD wave</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whereas the </a:t>
            </a:r>
            <a:r>
              <a:rPr lang="en-US" sz="1400" b="1" i="1"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reality</a:t>
            </a:r>
            <a:r>
              <a:rPr lang="en-US" sz="1400" b="1"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is </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sharp drop in effective</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(trade-weighted) </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CNH exchange rates</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Nonetheless, this is a </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useful “illusion”</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providing the PBoC with </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sufficient geo-political cover</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as a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relatively softer USD helps </a:t>
            </a:r>
            <a:r>
              <a:rPr lang="en-US" sz="1400" i="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deflect potential criticisms of mercantilist policies</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Not only does the PBoC enjoy </a:t>
            </a:r>
            <a:r>
              <a:rPr lang="en-US" sz="1400" i="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FX policy buffer</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against acute trade turbulence, but it also offers </a:t>
            </a:r>
            <a:r>
              <a:rPr lang="en-US" sz="1400" i="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stability for Chinese exporters/importers</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and </a:t>
            </a:r>
            <a:r>
              <a:rPr lang="en-US" sz="1400" i="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builds FX reserves</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To be sure, this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FX policy sweet spot c</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ourtesy of USD bears is likely to be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fleeting</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Whereas what’s </a:t>
            </a:r>
            <a:r>
              <a:rPr lang="en-US" sz="1400" b="1" i="1"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persistent</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are acute geo-economic risks</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and attendant policy trade-offs</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that </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feature</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in the new global order</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us being advanced. </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p:txBody>
      </p:sp>
      <p:graphicFrame>
        <p:nvGraphicFramePr>
          <p:cNvPr id="13" name="Diagram 12"/>
          <p:cNvGraphicFramePr/>
          <p:nvPr>
            <p:extLst>
              <p:ext uri="{D42A27DB-BD31-4B8C-83A1-F6EECF244321}">
                <p14:modId xmlns:p14="http://schemas.microsoft.com/office/powerpoint/2010/main" val="2375285306"/>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811844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solidFill>
                  <a:srgbClr val="002060"/>
                </a:solidFill>
              </a:rPr>
              <a:t>4. FX </a:t>
            </a:r>
            <a:r>
              <a:rPr lang="en-US" sz="2200" dirty="0">
                <a:solidFill>
                  <a:srgbClr val="002060"/>
                </a:solidFill>
              </a:rPr>
              <a:t>-</a:t>
            </a:r>
            <a:r>
              <a:rPr lang="en-US" sz="2200" dirty="0">
                <a:solidFill>
                  <a:schemeClr val="tx1"/>
                </a:solidFill>
              </a:rPr>
              <a:t> </a:t>
            </a:r>
            <a:r>
              <a:rPr lang="en-US" sz="2200" u="sng" dirty="0">
                <a:solidFill>
                  <a:srgbClr val="C00000"/>
                </a:solidFill>
              </a:rPr>
              <a:t>CNH Beta</a:t>
            </a:r>
            <a:r>
              <a:rPr lang="en-US" sz="2200" dirty="0">
                <a:solidFill>
                  <a:srgbClr val="0000FF"/>
                </a:solidFill>
              </a:rPr>
              <a:t>: Expect AXJ Volatilities to be Heightened &amp; Fluid</a:t>
            </a:r>
            <a:endParaRPr lang="en-US" sz="2200" b="0" i="1" dirty="0">
              <a:solidFill>
                <a:schemeClr val="accent6">
                  <a:lumMod val="75000"/>
                </a:schemeClr>
              </a:solidFill>
            </a:endParaRPr>
          </a:p>
        </p:txBody>
      </p:sp>
      <p:pic>
        <p:nvPicPr>
          <p:cNvPr id="5" name="Picture 4">
            <a:extLst>
              <a:ext uri="{FF2B5EF4-FFF2-40B4-BE49-F238E27FC236}">
                <a16:creationId xmlns:a16="http://schemas.microsoft.com/office/drawing/2014/main" id="{2486D2C1-046F-F71F-EA02-A49E5720ED11}"/>
              </a:ext>
            </a:extLst>
          </p:cNvPr>
          <p:cNvPicPr>
            <a:picLocks noChangeAspect="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5496" y="908720"/>
            <a:ext cx="4536506" cy="5369086"/>
          </a:xfrm>
          <a:prstGeom prst="rect">
            <a:avLst/>
          </a:prstGeom>
          <a:noFill/>
          <a:ln>
            <a:noFill/>
          </a:ln>
        </p:spPr>
      </p:pic>
      <p:pic>
        <p:nvPicPr>
          <p:cNvPr id="6" name="Picture 5">
            <a:extLst>
              <a:ext uri="{FF2B5EF4-FFF2-40B4-BE49-F238E27FC236}">
                <a16:creationId xmlns:a16="http://schemas.microsoft.com/office/drawing/2014/main" id="{C560049E-657C-8CE3-EAA9-07CC1D34CE39}"/>
              </a:ext>
            </a:extLst>
          </p:cNvPr>
          <p:cNvPicPr>
            <a:picLocks noChangeAspect="1"/>
          </p:cNvPicPr>
          <p:nvPr/>
        </p:nvPicPr>
        <p:blipFill>
          <a:blip r:embed="rId5"/>
          <a:stretch>
            <a:fillRect/>
          </a:stretch>
        </p:blipFill>
        <p:spPr>
          <a:xfrm>
            <a:off x="4572001" y="4306466"/>
            <a:ext cx="4571999" cy="2113647"/>
          </a:xfrm>
          <a:prstGeom prst="rect">
            <a:avLst/>
          </a:prstGeom>
        </p:spPr>
      </p:pic>
      <p:pic>
        <p:nvPicPr>
          <p:cNvPr id="3" name="Picture 2">
            <a:extLst>
              <a:ext uri="{FF2B5EF4-FFF2-40B4-BE49-F238E27FC236}">
                <a16:creationId xmlns:a16="http://schemas.microsoft.com/office/drawing/2014/main" id="{E7E2D8D4-09B8-6B43-E4BA-E7C25A23FB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67250" y="845220"/>
            <a:ext cx="4441254" cy="3430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Diagram 6"/>
          <p:cNvGraphicFramePr/>
          <p:nvPr>
            <p:extLst>
              <p:ext uri="{D42A27DB-BD31-4B8C-83A1-F6EECF244321}">
                <p14:modId xmlns:p14="http://schemas.microsoft.com/office/powerpoint/2010/main" val="3713523833"/>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603419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CD9934A-1B46-86BE-A9A8-B75625C1EE95}"/>
              </a:ext>
            </a:extLst>
          </p:cNvPr>
          <p:cNvSpPr txBox="1"/>
          <p:nvPr/>
        </p:nvSpPr>
        <p:spPr>
          <a:xfrm>
            <a:off x="4572001" y="666768"/>
            <a:ext cx="4875723" cy="6073394"/>
          </a:xfrm>
          <a:prstGeom prst="rect">
            <a:avLst/>
          </a:prstGeom>
          <a:noFill/>
          <a:ln>
            <a:noFill/>
          </a:ln>
        </p:spPr>
        <p:txBody>
          <a:bodyPr wrap="square">
            <a:spAutoFit/>
          </a:bodyPr>
          <a:lstStyle/>
          <a:p>
            <a:pPr marL="0" marR="397510" indent="228600" algn="just">
              <a:lnSpc>
                <a:spcPts val="1300"/>
              </a:lnSpc>
              <a:spcBef>
                <a:spcPts val="0"/>
              </a:spcBef>
              <a:spcAft>
                <a:spcPts val="0"/>
              </a:spcAft>
            </a:pPr>
            <a:r>
              <a:rPr lang="en-US" sz="1050" b="1" u="none" strike="noStrike" kern="100" dirty="0">
                <a:solidFill>
                  <a:srgbClr val="002060"/>
                </a:solidFill>
                <a:effectLst/>
                <a:latin typeface="Arial" panose="020B0604020202020204" pitchFamily="34" charset="0"/>
                <a:ea typeface="MS Mincho" panose="02020609040205080304" pitchFamily="49" charset="-128"/>
                <a:cs typeface="Arial" panose="020B0604020202020204" pitchFamily="34" charset="0"/>
              </a:rPr>
              <a:t> </a:t>
            </a:r>
            <a:endParaRPr lang="en-US" sz="1050" kern="100" dirty="0">
              <a:effectLst/>
              <a:latin typeface="Century" panose="02040604050505020304" pitchFamily="18" charset="0"/>
              <a:ea typeface="MS Mincho" panose="02020609040205080304" pitchFamily="49" charset="-128"/>
              <a:cs typeface="Arial" panose="020B0604020202020204" pitchFamily="34" charset="0"/>
            </a:endParaRPr>
          </a:p>
          <a:p>
            <a:pPr marL="342900" marR="397510" lvl="0" indent="-342900" algn="just">
              <a:lnSpc>
                <a:spcPts val="1300"/>
              </a:lnSpc>
              <a:spcBef>
                <a:spcPts val="0"/>
              </a:spcBef>
              <a:spcAft>
                <a:spcPts val="0"/>
              </a:spcAft>
              <a:buFont typeface="Symbol" panose="05050102010706020507" pitchFamily="18" charset="2"/>
              <a:buChar char=""/>
            </a:pPr>
            <a:r>
              <a:rPr lang="en-US" sz="1050" u="sng" dirty="0">
                <a:solidFill>
                  <a:srgbClr val="0070C0"/>
                </a:solidFill>
                <a:effectLst/>
                <a:latin typeface="Arial" panose="020B0604020202020204" pitchFamily="34" charset="0"/>
                <a:ea typeface="MS Mincho" panose="02020609040205080304" pitchFamily="49" charset="-128"/>
              </a:rPr>
              <a:t>(Tariff) </a:t>
            </a:r>
            <a:r>
              <a:rPr lang="en-US" sz="1050" b="1" u="sng" dirty="0">
                <a:solidFill>
                  <a:srgbClr val="0070C0"/>
                </a:solidFill>
                <a:effectLst/>
                <a:latin typeface="Arial" panose="020B0604020202020204" pitchFamily="34" charset="0"/>
                <a:ea typeface="MS Mincho" panose="02020609040205080304" pitchFamily="49" charset="-128"/>
              </a:rPr>
              <a:t>Disturbance</a:t>
            </a:r>
            <a:r>
              <a:rPr lang="en-US" sz="1050" u="sng" dirty="0">
                <a:solidFill>
                  <a:srgbClr val="0070C0"/>
                </a:solidFill>
                <a:effectLst/>
                <a:latin typeface="Arial" panose="020B0604020202020204" pitchFamily="34" charset="0"/>
                <a:ea typeface="MS Mincho" panose="02020609040205080304" pitchFamily="49" charset="-128"/>
              </a:rPr>
              <a:t> &amp; </a:t>
            </a:r>
            <a:r>
              <a:rPr lang="en-US" sz="1050" b="1" u="sng" dirty="0">
                <a:solidFill>
                  <a:srgbClr val="0070C0"/>
                </a:solidFill>
                <a:effectLst/>
                <a:latin typeface="Arial" panose="020B0604020202020204" pitchFamily="34" charset="0"/>
                <a:ea typeface="MS Mincho" panose="02020609040205080304" pitchFamily="49" charset="-128"/>
              </a:rPr>
              <a:t>Disruption</a:t>
            </a:r>
            <a:r>
              <a:rPr lang="en-SG" sz="1050" dirty="0">
                <a:effectLst/>
                <a:latin typeface="Arial" panose="020B0604020202020204" pitchFamily="34" charset="0"/>
                <a:ea typeface="MS Mincho" panose="02020609040205080304" pitchFamily="49" charset="-128"/>
              </a:rPr>
              <a:t>: </a:t>
            </a:r>
            <a:r>
              <a:rPr lang="en-SG" sz="1050" b="1" dirty="0">
                <a:effectLst/>
                <a:latin typeface="Arial" panose="020B0604020202020204" pitchFamily="34" charset="0"/>
                <a:ea typeface="Yu Gothic" panose="020B0400000000000000" pitchFamily="34" charset="-128"/>
              </a:rPr>
              <a:t>Trump’s </a:t>
            </a:r>
            <a:r>
              <a:rPr lang="en-SG" sz="1050" b="1" u="sng" dirty="0">
                <a:effectLst/>
                <a:latin typeface="Arial" panose="020B0604020202020204" pitchFamily="34" charset="0"/>
                <a:ea typeface="Yu Gothic" panose="020B0400000000000000" pitchFamily="34" charset="-128"/>
              </a:rPr>
              <a:t>understatement</a:t>
            </a:r>
            <a:r>
              <a:rPr lang="en-SG" sz="1050" dirty="0">
                <a:effectLst/>
                <a:latin typeface="Arial" panose="020B0604020202020204" pitchFamily="34" charset="0"/>
                <a:ea typeface="Yu Gothic" panose="020B0400000000000000" pitchFamily="34" charset="-128"/>
              </a:rPr>
              <a:t> about “</a:t>
            </a:r>
            <a:r>
              <a:rPr lang="en-SG" sz="1050" b="1" i="1" dirty="0">
                <a:solidFill>
                  <a:srgbClr val="0070C0"/>
                </a:solidFill>
                <a:effectLst/>
                <a:latin typeface="Arial" panose="020B0604020202020204" pitchFamily="34" charset="0"/>
                <a:ea typeface="Yu Gothic" panose="020B0400000000000000" pitchFamily="34" charset="-128"/>
              </a:rPr>
              <a:t>a little disturbance</a:t>
            </a:r>
            <a:r>
              <a:rPr lang="en-SG" sz="1050" dirty="0">
                <a:effectLst/>
                <a:latin typeface="Arial" panose="020B0604020202020204" pitchFamily="34" charset="0"/>
                <a:ea typeface="Yu Gothic" panose="020B0400000000000000" pitchFamily="34" charset="-128"/>
              </a:rPr>
              <a:t>” from tariffs is </a:t>
            </a:r>
            <a:r>
              <a:rPr lang="en-SG" sz="1050" b="1" u="sng" dirty="0">
                <a:effectLst/>
                <a:latin typeface="Arial" panose="020B0604020202020204" pitchFamily="34" charset="0"/>
                <a:ea typeface="Yu Gothic" panose="020B0400000000000000" pitchFamily="34" charset="-128"/>
              </a:rPr>
              <a:t>self-serving</a:t>
            </a:r>
            <a:r>
              <a:rPr lang="en-SG" sz="1050" dirty="0">
                <a:effectLst/>
                <a:latin typeface="Arial" panose="020B0604020202020204" pitchFamily="34" charset="0"/>
                <a:ea typeface="Yu Gothic" panose="020B0400000000000000" pitchFamily="34" charset="-128"/>
              </a:rPr>
              <a:t>. But equally, an unintended (albeit admission of economic self-harm from indiscriminate, sweeping tariffs. But as it turns out, “a little disturbance” entailed nerve-wrecking disruption bordering on dislocations.</a:t>
            </a:r>
            <a:endParaRPr lang="en-US" sz="1050" dirty="0">
              <a:effectLst/>
              <a:latin typeface="Times New Roman" panose="02020603050405020304" pitchFamily="18" charset="0"/>
              <a:ea typeface="MS Mincho" panose="02020609040205080304" pitchFamily="49" charset="-128"/>
            </a:endParaRPr>
          </a:p>
          <a:p>
            <a:pPr marL="457200" marR="397510" algn="just">
              <a:lnSpc>
                <a:spcPts val="1300"/>
              </a:lnSpc>
              <a:spcBef>
                <a:spcPts val="0"/>
              </a:spcBef>
              <a:spcAft>
                <a:spcPts val="0"/>
              </a:spcAft>
            </a:pPr>
            <a:r>
              <a:rPr lang="en-SG" sz="1050" u="none" strike="noStrike" dirty="0">
                <a:solidFill>
                  <a:srgbClr val="002060"/>
                </a:solidFill>
                <a:effectLst/>
                <a:latin typeface="Arial" panose="020B0604020202020204" pitchFamily="34" charset="0"/>
                <a:ea typeface="MS Mincho" panose="02020609040205080304" pitchFamily="49" charset="-128"/>
              </a:rPr>
              <a:t> </a:t>
            </a:r>
            <a:endParaRPr lang="en-US" sz="1050" dirty="0">
              <a:effectLst/>
              <a:latin typeface="Times New Roman" panose="02020603050405020304" pitchFamily="18" charset="0"/>
              <a:ea typeface="MS Mincho" panose="02020609040205080304" pitchFamily="49" charset="-128"/>
            </a:endParaRPr>
          </a:p>
          <a:p>
            <a:pPr marL="342900" marR="397510" lvl="0" indent="-342900" algn="just">
              <a:lnSpc>
                <a:spcPts val="1300"/>
              </a:lnSpc>
              <a:spcBef>
                <a:spcPts val="0"/>
              </a:spcBef>
              <a:spcAft>
                <a:spcPts val="0"/>
              </a:spcAft>
              <a:buFont typeface="Symbol" panose="05050102010706020507" pitchFamily="18" charset="2"/>
              <a:buChar char=""/>
            </a:pPr>
            <a:r>
              <a:rPr lang="en-US" sz="1050" u="sng" dirty="0">
                <a:solidFill>
                  <a:srgbClr val="0070C0"/>
                </a:solidFill>
                <a:effectLst/>
                <a:latin typeface="Arial" panose="020B0604020202020204" pitchFamily="34" charset="0"/>
                <a:ea typeface="MS Mincho" panose="02020609040205080304" pitchFamily="49" charset="-128"/>
              </a:rPr>
              <a:t>Manic Depressive (FX) Markets</a:t>
            </a:r>
            <a:r>
              <a:rPr lang="en-SG" sz="1050" dirty="0">
                <a:solidFill>
                  <a:srgbClr val="0070C0"/>
                </a:solidFill>
                <a:effectLst/>
                <a:latin typeface="Arial" panose="020B0604020202020204" pitchFamily="34" charset="0"/>
                <a:ea typeface="MS Mincho" panose="02020609040205080304" pitchFamily="49" charset="-128"/>
              </a:rPr>
              <a:t>:</a:t>
            </a:r>
            <a:r>
              <a:rPr lang="en-SG" sz="1050" dirty="0">
                <a:effectLst/>
                <a:latin typeface="Arial" panose="020B0604020202020204" pitchFamily="34" charset="0"/>
                <a:ea typeface="MS Mincho" panose="02020609040205080304" pitchFamily="49" charset="-128"/>
              </a:rPr>
              <a:t> </a:t>
            </a:r>
            <a:r>
              <a:rPr lang="en-US" sz="1050" dirty="0">
                <a:effectLst/>
                <a:latin typeface="Arial" panose="020B0604020202020204" pitchFamily="34" charset="0"/>
                <a:ea typeface="MS Mincho" panose="02020609040205080304" pitchFamily="49" charset="-128"/>
              </a:rPr>
              <a:t>Wild swings in AXJ alongside wider risk asset as markets lurched from acute fears of economic crash (from global trade shocks) to exuberant relief on suspended tariff step-up accompanied by the prospects for a deal to avert the worst</a:t>
            </a:r>
            <a:r>
              <a:rPr lang="en-SG" sz="1050" i="1" dirty="0">
                <a:solidFill>
                  <a:srgbClr val="002060"/>
                </a:solidFill>
                <a:effectLst/>
                <a:latin typeface="Arial" panose="020B0604020202020204" pitchFamily="34" charset="0"/>
                <a:ea typeface="MS Mincho" panose="02020609040205080304" pitchFamily="49" charset="-128"/>
              </a:rPr>
              <a:t>. </a:t>
            </a:r>
            <a:endParaRPr lang="en-US" sz="1050" dirty="0">
              <a:effectLst/>
              <a:latin typeface="Times New Roman" panose="02020603050405020304" pitchFamily="18" charset="0"/>
              <a:ea typeface="MS Mincho" panose="02020609040205080304" pitchFamily="49" charset="-128"/>
            </a:endParaRPr>
          </a:p>
          <a:p>
            <a:pPr marL="457200" marR="0">
              <a:spcBef>
                <a:spcPts val="0"/>
              </a:spcBef>
              <a:spcAft>
                <a:spcPts val="0"/>
              </a:spcAft>
            </a:pPr>
            <a:r>
              <a:rPr lang="en-SG" sz="1050" dirty="0">
                <a:solidFill>
                  <a:srgbClr val="002060"/>
                </a:solidFill>
                <a:effectLst/>
                <a:latin typeface="Arial" panose="020B0604020202020204" pitchFamily="34" charset="0"/>
                <a:ea typeface="MS Mincho" panose="02020609040205080304" pitchFamily="49" charset="-128"/>
              </a:rPr>
              <a:t> </a:t>
            </a:r>
            <a:endParaRPr lang="en-US" sz="1050" dirty="0">
              <a:effectLst/>
              <a:latin typeface="Times New Roman" panose="02020603050405020304" pitchFamily="18" charset="0"/>
              <a:ea typeface="MS Mincho" panose="02020609040205080304" pitchFamily="49" charset="-128"/>
            </a:endParaRPr>
          </a:p>
          <a:p>
            <a:pPr marL="342900" marR="397510" lvl="0" indent="-342900" algn="just">
              <a:lnSpc>
                <a:spcPts val="1300"/>
              </a:lnSpc>
              <a:spcBef>
                <a:spcPts val="0"/>
              </a:spcBef>
              <a:spcAft>
                <a:spcPts val="0"/>
              </a:spcAft>
              <a:buFont typeface="Symbol" panose="05050102010706020507" pitchFamily="18" charset="2"/>
              <a:buChar char=""/>
            </a:pPr>
            <a:r>
              <a:rPr lang="en-US" sz="1050" u="sng" dirty="0">
                <a:solidFill>
                  <a:srgbClr val="0070C0"/>
                </a:solidFill>
                <a:effectLst/>
                <a:latin typeface="Arial" panose="020B0604020202020204" pitchFamily="34" charset="0"/>
                <a:ea typeface="MS Mincho" panose="02020609040205080304" pitchFamily="49" charset="-128"/>
              </a:rPr>
              <a:t>False Dichotomies</a:t>
            </a:r>
            <a:r>
              <a:rPr lang="en-SG" sz="1050" dirty="0">
                <a:solidFill>
                  <a:srgbClr val="0070C0"/>
                </a:solidFill>
                <a:effectLst/>
                <a:latin typeface="Arial" panose="020B0604020202020204" pitchFamily="34" charset="0"/>
                <a:ea typeface="MS Mincho" panose="02020609040205080304" pitchFamily="49" charset="-128"/>
              </a:rPr>
              <a:t>:</a:t>
            </a:r>
            <a:r>
              <a:rPr lang="en-SG" sz="1050" b="1" dirty="0">
                <a:effectLst/>
                <a:latin typeface="Arial" panose="020B0604020202020204" pitchFamily="34" charset="0"/>
                <a:ea typeface="MS Mincho" panose="02020609040205080304" pitchFamily="49" charset="-128"/>
              </a:rPr>
              <a:t> </a:t>
            </a:r>
            <a:r>
              <a:rPr lang="en-US" sz="1050" dirty="0">
                <a:effectLst/>
                <a:latin typeface="Arial" panose="020B0604020202020204" pitchFamily="34" charset="0"/>
                <a:ea typeface="MS Mincho" panose="02020609040205080304" pitchFamily="49" charset="-128"/>
              </a:rPr>
              <a:t>Trouble is, with the </a:t>
            </a:r>
            <a:r>
              <a:rPr lang="en-US" sz="1050" b="1" dirty="0">
                <a:solidFill>
                  <a:srgbClr val="0000FF"/>
                </a:solidFill>
                <a:effectLst/>
                <a:latin typeface="Arial" panose="020B0604020202020204" pitchFamily="34" charset="0"/>
                <a:ea typeface="MS Mincho" panose="02020609040205080304" pitchFamily="49" charset="-128"/>
              </a:rPr>
              <a:t>extreme fears of outsized tariffs, false dichotomies</a:t>
            </a:r>
            <a:r>
              <a:rPr lang="en-US" sz="1050" dirty="0">
                <a:effectLst/>
                <a:latin typeface="Arial" panose="020B0604020202020204" pitchFamily="34" charset="0"/>
                <a:ea typeface="MS Mincho" panose="02020609040205080304" pitchFamily="49" charset="-128"/>
              </a:rPr>
              <a:t>, which </a:t>
            </a:r>
            <a:r>
              <a:rPr lang="en-US" sz="1050" b="1" dirty="0">
                <a:effectLst/>
                <a:latin typeface="Arial" panose="020B0604020202020204" pitchFamily="34" charset="0"/>
                <a:ea typeface="MS Mincho" panose="02020609040205080304" pitchFamily="49" charset="-128"/>
              </a:rPr>
              <a:t>amplify volatility</a:t>
            </a:r>
            <a:r>
              <a:rPr lang="en-US" sz="1050" dirty="0">
                <a:effectLst/>
                <a:latin typeface="Arial" panose="020B0604020202020204" pitchFamily="34" charset="0"/>
                <a:ea typeface="MS Mincho" panose="02020609040205080304" pitchFamily="49" charset="-128"/>
              </a:rPr>
              <a:t>, </a:t>
            </a:r>
            <a:r>
              <a:rPr lang="en-US" sz="1050" b="1" i="1" dirty="0">
                <a:solidFill>
                  <a:srgbClr val="0000FF"/>
                </a:solidFill>
                <a:effectLst/>
                <a:latin typeface="Arial" panose="020B0604020202020204" pitchFamily="34" charset="0"/>
                <a:ea typeface="MS Mincho" panose="02020609040205080304" pitchFamily="49" charset="-128"/>
              </a:rPr>
              <a:t>without effectively ameliorating the underlying risks</a:t>
            </a:r>
            <a:r>
              <a:rPr lang="en-US" sz="1050" i="1" dirty="0">
                <a:effectLst/>
                <a:latin typeface="Arial" panose="020B0604020202020204" pitchFamily="34" charset="0"/>
                <a:ea typeface="MS Mincho" panose="02020609040205080304" pitchFamily="49" charset="-128"/>
              </a:rPr>
              <a:t>,</a:t>
            </a:r>
            <a:r>
              <a:rPr lang="en-US" sz="1050" dirty="0">
                <a:effectLst/>
                <a:latin typeface="Arial" panose="020B0604020202020204" pitchFamily="34" charset="0"/>
                <a:ea typeface="MS Mincho" panose="02020609040205080304" pitchFamily="49" charset="-128"/>
              </a:rPr>
              <a:t> have been adopted. Misguided focus on “deal” or “no deal” that is falsely conflated with “risk on”/relief and “risk off”/fear’s amplify headline risks and associated swings in sentiments, risk assets and FX (AXJ). </a:t>
            </a:r>
            <a:endParaRPr lang="en-US" sz="1050" dirty="0">
              <a:effectLst/>
              <a:latin typeface="Times New Roman" panose="02020603050405020304" pitchFamily="18" charset="0"/>
              <a:ea typeface="MS Mincho" panose="02020609040205080304" pitchFamily="49" charset="-128"/>
            </a:endParaRPr>
          </a:p>
          <a:p>
            <a:pPr marL="457200" marR="0">
              <a:spcBef>
                <a:spcPts val="0"/>
              </a:spcBef>
              <a:spcAft>
                <a:spcPts val="0"/>
              </a:spcAft>
            </a:pPr>
            <a:r>
              <a:rPr lang="en-US" sz="1050" dirty="0">
                <a:effectLst/>
                <a:latin typeface="Arial" panose="020B0604020202020204" pitchFamily="34" charset="0"/>
                <a:ea typeface="MS Mincho" panose="02020609040205080304" pitchFamily="49" charset="-128"/>
              </a:rPr>
              <a:t> </a:t>
            </a:r>
            <a:endParaRPr lang="en-US" sz="1050" dirty="0">
              <a:effectLst/>
              <a:latin typeface="Times New Roman" panose="02020603050405020304" pitchFamily="18" charset="0"/>
              <a:ea typeface="MS Mincho" panose="02020609040205080304" pitchFamily="49" charset="-128"/>
            </a:endParaRPr>
          </a:p>
          <a:p>
            <a:pPr marL="342900" marR="397510" lvl="0" indent="-342900" algn="just">
              <a:lnSpc>
                <a:spcPts val="1300"/>
              </a:lnSpc>
              <a:spcBef>
                <a:spcPts val="0"/>
              </a:spcBef>
              <a:spcAft>
                <a:spcPts val="0"/>
              </a:spcAft>
              <a:buFont typeface="Symbol" panose="05050102010706020507" pitchFamily="18" charset="2"/>
              <a:buChar char=""/>
            </a:pPr>
            <a:r>
              <a:rPr lang="en-US" sz="1050" u="sng" dirty="0">
                <a:solidFill>
                  <a:srgbClr val="0070C0"/>
                </a:solidFill>
                <a:effectLst/>
                <a:latin typeface="Arial" panose="020B0604020202020204" pitchFamily="34" charset="0"/>
                <a:ea typeface="MS Mincho" panose="02020609040205080304" pitchFamily="49" charset="-128"/>
              </a:rPr>
              <a:t>Flawed Risk Gauges</a:t>
            </a:r>
            <a:r>
              <a:rPr lang="en-SG" sz="1050" dirty="0">
                <a:solidFill>
                  <a:srgbClr val="0070C0"/>
                </a:solidFill>
                <a:effectLst/>
                <a:latin typeface="Arial" panose="020B0604020202020204" pitchFamily="34" charset="0"/>
                <a:ea typeface="MS Mincho" panose="02020609040205080304" pitchFamily="49" charset="-128"/>
              </a:rPr>
              <a:t>:</a:t>
            </a:r>
            <a:r>
              <a:rPr lang="en-SG" sz="1050" b="1" dirty="0">
                <a:effectLst/>
                <a:latin typeface="Arial" panose="020B0604020202020204" pitchFamily="34" charset="0"/>
                <a:ea typeface="MS Mincho" panose="02020609040205080304" pitchFamily="49" charset="-128"/>
              </a:rPr>
              <a:t> </a:t>
            </a:r>
            <a:r>
              <a:rPr lang="en-US" sz="1050" dirty="0">
                <a:effectLst/>
                <a:latin typeface="Arial" panose="020B0604020202020204" pitchFamily="34" charset="0"/>
                <a:ea typeface="MS Mincho" panose="02020609040205080304" pitchFamily="49" charset="-128"/>
              </a:rPr>
              <a:t>Whereas, </a:t>
            </a:r>
            <a:r>
              <a:rPr lang="en-US" sz="1050" b="1" dirty="0">
                <a:effectLst/>
                <a:latin typeface="Arial" panose="020B0604020202020204" pitchFamily="34" charset="0"/>
                <a:ea typeface="MS Mincho" panose="02020609040205080304" pitchFamily="49" charset="-128"/>
              </a:rPr>
              <a:t>complex and inextricably linked supply-chains</a:t>
            </a:r>
            <a:r>
              <a:rPr lang="en-US" sz="1050" dirty="0">
                <a:effectLst/>
                <a:latin typeface="Arial" panose="020B0604020202020204" pitchFamily="34" charset="0"/>
                <a:ea typeface="MS Mincho" panose="02020609040205080304" pitchFamily="49" charset="-128"/>
              </a:rPr>
              <a:t>, especially within Asia, suggest that bilateral </a:t>
            </a:r>
            <a:r>
              <a:rPr lang="en-US" sz="1050" b="1" dirty="0">
                <a:solidFill>
                  <a:srgbClr val="0000FF"/>
                </a:solidFill>
                <a:effectLst/>
                <a:latin typeface="Arial" panose="020B0604020202020204" pitchFamily="34" charset="0"/>
                <a:ea typeface="MS Mincho" panose="02020609040205080304" pitchFamily="49" charset="-128"/>
              </a:rPr>
              <a:t>deals with US may only offer superficial relief</a:t>
            </a:r>
            <a:r>
              <a:rPr lang="en-US" sz="1050" dirty="0">
                <a:effectLst/>
                <a:latin typeface="Arial" panose="020B0604020202020204" pitchFamily="34" charset="0"/>
                <a:ea typeface="MS Mincho" panose="02020609040205080304" pitchFamily="49" charset="-128"/>
              </a:rPr>
              <a:t>. Whereas resolution for Trump 2.0 tariffs may be far more fraught. Accordingly, the “risk on”/“risk off” reflexes are liable to be flawed</a:t>
            </a:r>
            <a:r>
              <a:rPr lang="en-SG" sz="1050" dirty="0">
                <a:effectLst/>
                <a:latin typeface="Arial" panose="020B0604020202020204" pitchFamily="34" charset="0"/>
                <a:ea typeface="MS Mincho" panose="02020609040205080304" pitchFamily="49" charset="-128"/>
              </a:rPr>
              <a:t>. </a:t>
            </a:r>
            <a:endParaRPr lang="en-US" sz="1050" dirty="0">
              <a:effectLst/>
              <a:latin typeface="Times New Roman" panose="02020603050405020304" pitchFamily="18" charset="0"/>
              <a:ea typeface="MS Mincho" panose="02020609040205080304" pitchFamily="49" charset="-128"/>
            </a:endParaRPr>
          </a:p>
          <a:p>
            <a:pPr marL="0" marR="397510" algn="just">
              <a:lnSpc>
                <a:spcPts val="1300"/>
              </a:lnSpc>
              <a:spcBef>
                <a:spcPts val="0"/>
              </a:spcBef>
              <a:spcAft>
                <a:spcPts val="0"/>
              </a:spcAft>
            </a:pPr>
            <a:r>
              <a:rPr lang="en-US" sz="1050" i="1" u="none" strike="noStrike" kern="100" dirty="0">
                <a:solidFill>
                  <a:srgbClr val="002060"/>
                </a:solidFill>
                <a:effectLst/>
                <a:latin typeface="Arial" panose="020B0604020202020204" pitchFamily="34" charset="0"/>
                <a:ea typeface="MS Mincho" panose="02020609040205080304" pitchFamily="49" charset="-128"/>
                <a:cs typeface="Arial" panose="020B0604020202020204" pitchFamily="34" charset="0"/>
              </a:rPr>
              <a:t> </a:t>
            </a:r>
            <a:endParaRPr lang="en-US" sz="1050" kern="100" dirty="0">
              <a:effectLst/>
              <a:latin typeface="Century" panose="02040604050505020304" pitchFamily="18" charset="0"/>
              <a:ea typeface="MS Mincho" panose="02020609040205080304" pitchFamily="49" charset="-128"/>
              <a:cs typeface="Arial" panose="020B0604020202020204" pitchFamily="34" charset="0"/>
            </a:endParaRPr>
          </a:p>
          <a:p>
            <a:pPr marL="342900" marR="397510" lvl="0" indent="-342900" algn="just">
              <a:lnSpc>
                <a:spcPts val="1300"/>
              </a:lnSpc>
              <a:spcBef>
                <a:spcPts val="0"/>
              </a:spcBef>
              <a:spcAft>
                <a:spcPts val="0"/>
              </a:spcAft>
              <a:buFont typeface="Symbol" panose="05050102010706020507" pitchFamily="18" charset="2"/>
              <a:buChar char=""/>
            </a:pPr>
            <a:r>
              <a:rPr lang="en-US" sz="1050" u="sng" dirty="0">
                <a:solidFill>
                  <a:srgbClr val="0070C0"/>
                </a:solidFill>
                <a:effectLst/>
                <a:latin typeface="Arial" panose="020B0604020202020204" pitchFamily="34" charset="0"/>
                <a:ea typeface="MS Mincho" panose="02020609040205080304" pitchFamily="49" charset="-128"/>
              </a:rPr>
              <a:t>Dollar-Risk </a:t>
            </a:r>
            <a:r>
              <a:rPr lang="en-US" sz="1050" b="1" u="sng" dirty="0">
                <a:solidFill>
                  <a:srgbClr val="0070C0"/>
                </a:solidFill>
                <a:effectLst/>
                <a:latin typeface="Arial" panose="020B0604020202020204" pitchFamily="34" charset="0"/>
                <a:ea typeface="MS Mincho" panose="02020609040205080304" pitchFamily="49" charset="-128"/>
              </a:rPr>
              <a:t>Departure</a:t>
            </a:r>
            <a:r>
              <a:rPr lang="en-SG" sz="1050" dirty="0">
                <a:solidFill>
                  <a:srgbClr val="0070C0"/>
                </a:solidFill>
                <a:effectLst/>
                <a:latin typeface="Arial" panose="020B0604020202020204" pitchFamily="34" charset="0"/>
                <a:ea typeface="MS Mincho" panose="02020609040205080304" pitchFamily="49" charset="-128"/>
              </a:rPr>
              <a:t>: </a:t>
            </a:r>
            <a:r>
              <a:rPr lang="en-SG" sz="1050" dirty="0">
                <a:effectLst/>
                <a:latin typeface="Arial" panose="020B0604020202020204" pitchFamily="34" charset="0"/>
                <a:ea typeface="MS Mincho" panose="02020609040205080304" pitchFamily="49" charset="-128"/>
              </a:rPr>
              <a:t>What doesn’t help is that there has been a </a:t>
            </a:r>
            <a:r>
              <a:rPr lang="en-SG" sz="1050" b="1" dirty="0">
                <a:solidFill>
                  <a:srgbClr val="0000FF"/>
                </a:solidFill>
                <a:effectLst/>
                <a:latin typeface="Arial" panose="020B0604020202020204" pitchFamily="34" charset="0"/>
                <a:ea typeface="MS Mincho" panose="02020609040205080304" pitchFamily="49" charset="-128"/>
              </a:rPr>
              <a:t>departure from the usual “left-half USD Smile” </a:t>
            </a:r>
            <a:r>
              <a:rPr lang="en-SG" sz="1050" b="1" dirty="0">
                <a:effectLst/>
                <a:latin typeface="Arial" panose="020B0604020202020204" pitchFamily="34" charset="0"/>
                <a:ea typeface="MS Mincho" panose="02020609040205080304" pitchFamily="49" charset="-128"/>
              </a:rPr>
              <a:t>(haven allure of USD)</a:t>
            </a:r>
            <a:r>
              <a:rPr lang="en-SG" sz="1050" b="1" dirty="0">
                <a:solidFill>
                  <a:srgbClr val="0000FF"/>
                </a:solidFill>
                <a:effectLst/>
                <a:latin typeface="Arial" panose="020B0604020202020204" pitchFamily="34" charset="0"/>
                <a:ea typeface="MS Mincho" panose="02020609040205080304" pitchFamily="49" charset="-128"/>
              </a:rPr>
              <a:t> dynamics</a:t>
            </a:r>
            <a:r>
              <a:rPr lang="en-SG" sz="1050" dirty="0">
                <a:effectLst/>
                <a:latin typeface="Arial" panose="020B0604020202020204" pitchFamily="34" charset="0"/>
                <a:ea typeface="MS Mincho" panose="02020609040205080304" pitchFamily="49" charset="-128"/>
              </a:rPr>
              <a:t>, which stipulates USD gains during episodes of “risk off”. But in sharp contrast, </a:t>
            </a:r>
            <a:r>
              <a:rPr lang="en-SG" sz="1050" b="1" dirty="0">
                <a:effectLst/>
                <a:latin typeface="Arial" panose="020B0604020202020204" pitchFamily="34" charset="0"/>
                <a:ea typeface="MS Mincho" panose="02020609040205080304" pitchFamily="49" charset="-128"/>
              </a:rPr>
              <a:t>Trump 2.0 tariffs assaults</a:t>
            </a:r>
            <a:r>
              <a:rPr lang="en-SG" sz="1050" dirty="0">
                <a:effectLst/>
                <a:latin typeface="Arial" panose="020B0604020202020204" pitchFamily="34" charset="0"/>
                <a:ea typeface="MS Mincho" panose="02020609040205080304" pitchFamily="49" charset="-128"/>
              </a:rPr>
              <a:t> have, counter-intuitively</a:t>
            </a:r>
            <a:r>
              <a:rPr lang="en-SG" sz="1050" b="1" dirty="0">
                <a:effectLst/>
                <a:latin typeface="Arial" panose="020B0604020202020204" pitchFamily="34" charset="0"/>
                <a:ea typeface="MS Mincho" panose="02020609040205080304" pitchFamily="49" charset="-128"/>
              </a:rPr>
              <a:t>, triggered a broad-based USD sell-off</a:t>
            </a:r>
            <a:r>
              <a:rPr lang="en-SG" sz="1050" dirty="0">
                <a:effectLst/>
                <a:latin typeface="Arial" panose="020B0604020202020204" pitchFamily="34" charset="0"/>
                <a:ea typeface="MS Mincho" panose="02020609040205080304" pitchFamily="49" charset="-128"/>
              </a:rPr>
              <a:t> since March, </a:t>
            </a:r>
            <a:r>
              <a:rPr lang="en-SG" sz="1050" b="1" dirty="0">
                <a:solidFill>
                  <a:srgbClr val="0000FF"/>
                </a:solidFill>
                <a:effectLst/>
                <a:latin typeface="Arial" panose="020B0604020202020204" pitchFamily="34" charset="0"/>
                <a:ea typeface="MS Mincho" panose="02020609040205080304" pitchFamily="49" charset="-128"/>
              </a:rPr>
              <a:t>overwhelming early(-Q1) AXJ pressures</a:t>
            </a:r>
            <a:r>
              <a:rPr lang="en-SG" sz="1050" dirty="0">
                <a:solidFill>
                  <a:srgbClr val="0000FF"/>
                </a:solidFill>
                <a:effectLst/>
                <a:latin typeface="Arial" panose="020B0604020202020204" pitchFamily="34" charset="0"/>
                <a:ea typeface="MS Mincho" panose="02020609040205080304" pitchFamily="49" charset="-128"/>
              </a:rPr>
              <a:t> (amid USD strength) </a:t>
            </a:r>
            <a:r>
              <a:rPr lang="en-SG" sz="1050" b="1" dirty="0">
                <a:effectLst/>
                <a:latin typeface="Arial" panose="020B0604020202020204" pitchFamily="34" charset="0"/>
                <a:ea typeface="MS Mincho" panose="02020609040205080304" pitchFamily="49" charset="-128"/>
              </a:rPr>
              <a:t>from trade uncertainties</a:t>
            </a:r>
            <a:r>
              <a:rPr lang="en-SG" sz="1050" i="1" dirty="0">
                <a:effectLst/>
                <a:latin typeface="Arial" panose="020B0604020202020204" pitchFamily="34" charset="0"/>
                <a:ea typeface="MS Mincho" panose="02020609040205080304" pitchFamily="49" charset="-128"/>
              </a:rPr>
              <a:t>.</a:t>
            </a:r>
            <a:endParaRPr lang="en-US" sz="1050" dirty="0">
              <a:effectLst/>
              <a:latin typeface="Times New Roman" panose="02020603050405020304" pitchFamily="18" charset="0"/>
              <a:ea typeface="MS Mincho" panose="02020609040205080304" pitchFamily="49" charset="-128"/>
            </a:endParaRPr>
          </a:p>
          <a:p>
            <a:pPr marL="0" marR="397510" algn="just">
              <a:lnSpc>
                <a:spcPts val="1300"/>
              </a:lnSpc>
              <a:spcBef>
                <a:spcPts val="0"/>
              </a:spcBef>
              <a:spcAft>
                <a:spcPts val="0"/>
              </a:spcAft>
            </a:pPr>
            <a:r>
              <a:rPr lang="en-SG" sz="1050" kern="100" dirty="0">
                <a:effectLst/>
                <a:latin typeface="Arial" panose="020B0604020202020204" pitchFamily="34" charset="0"/>
                <a:ea typeface="MS Mincho" panose="02020609040205080304" pitchFamily="49" charset="-128"/>
                <a:cs typeface="Arial" panose="020B0604020202020204" pitchFamily="34" charset="0"/>
              </a:rPr>
              <a:t> </a:t>
            </a:r>
            <a:endParaRPr lang="en-US" sz="1050" dirty="0">
              <a:effectLst/>
              <a:latin typeface="Times New Roman" panose="02020603050405020304" pitchFamily="18" charset="0"/>
              <a:ea typeface="MS Mincho" panose="02020609040205080304" pitchFamily="49" charset="-128"/>
            </a:endParaRPr>
          </a:p>
        </p:txBody>
      </p:sp>
      <p:sp>
        <p:nvSpPr>
          <p:cNvPr id="2" name="Title 1"/>
          <p:cNvSpPr>
            <a:spLocks noGrp="1"/>
          </p:cNvSpPr>
          <p:nvPr>
            <p:ph type="title"/>
          </p:nvPr>
        </p:nvSpPr>
        <p:spPr/>
        <p:txBody>
          <a:bodyPr>
            <a:normAutofit/>
          </a:bodyPr>
          <a:lstStyle/>
          <a:p>
            <a:r>
              <a:rPr lang="en-US" sz="2200" dirty="0">
                <a:solidFill>
                  <a:schemeClr val="tx1"/>
                </a:solidFill>
              </a:rPr>
              <a:t>AXJ Risks &amp; Outlook</a:t>
            </a:r>
            <a:endParaRPr lang="en-US" sz="2200" dirty="0">
              <a:solidFill>
                <a:srgbClr val="FF0000"/>
              </a:solidFill>
            </a:endParaRPr>
          </a:p>
        </p:txBody>
      </p:sp>
      <p:pic>
        <p:nvPicPr>
          <p:cNvPr id="28" name="Picture 27">
            <a:extLst>
              <a:ext uri="{FF2B5EF4-FFF2-40B4-BE49-F238E27FC236}">
                <a16:creationId xmlns:a16="http://schemas.microsoft.com/office/drawing/2014/main" id="{AEADA3AA-7EF6-37FC-CBB5-C73544F07088}"/>
              </a:ext>
            </a:extLst>
          </p:cNvPr>
          <p:cNvPicPr>
            <a:picLocks noChangeAspect="1"/>
          </p:cNvPicPr>
          <p:nvPr/>
        </p:nvPicPr>
        <p:blipFill>
          <a:blip r:embed="rId3"/>
          <a:stretch>
            <a:fillRect/>
          </a:stretch>
        </p:blipFill>
        <p:spPr>
          <a:xfrm>
            <a:off x="97959" y="857250"/>
            <a:ext cx="4474042" cy="5727699"/>
          </a:xfrm>
          <a:prstGeom prst="rect">
            <a:avLst/>
          </a:prstGeom>
        </p:spPr>
      </p:pic>
    </p:spTree>
    <p:extLst>
      <p:ext uri="{BB962C8B-B14F-4D97-AF65-F5344CB8AC3E}">
        <p14:creationId xmlns:p14="http://schemas.microsoft.com/office/powerpoint/2010/main" val="606463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a:t>Important Information</a:t>
            </a:r>
            <a:endParaRPr lang="en-US" sz="1000"/>
          </a:p>
          <a:p>
            <a:r>
              <a:rPr lang="en-SG" sz="70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a:p>
          <a:p>
            <a:r>
              <a:rPr lang="en-SG" sz="1000" b="1"/>
              <a:t>Disclaimer</a:t>
            </a:r>
            <a:endParaRPr lang="en-US" sz="1000"/>
          </a:p>
          <a:p>
            <a:r>
              <a:rPr lang="en-SG" sz="70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a:p>
          <a:p>
            <a:r>
              <a:rPr lang="en-SG" sz="70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a:t>. </a:t>
            </a:r>
            <a:r>
              <a:rPr lang="en-SG" sz="70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a:p>
          <a:p>
            <a:r>
              <a:rPr lang="en-SG" sz="70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a:t>or for any errors or omissions herein</a:t>
            </a:r>
            <a:r>
              <a:rPr lang="en-SG" sz="700"/>
              <a:t>.</a:t>
            </a:r>
            <a:endParaRPr lang="en-US" sz="700"/>
          </a:p>
          <a:p>
            <a:r>
              <a:rPr lang="en-SG" sz="70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a:p>
          <a:p>
            <a:r>
              <a:rPr lang="en-SG" sz="70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a:t>Mizuho has no obligation to update any information contained in this publication. </a:t>
            </a:r>
            <a:r>
              <a:rPr lang="en-SG" sz="700"/>
              <a:t>Past performance is not indicative of future performance. </a:t>
            </a:r>
            <a:endParaRPr lang="en-US" sz="700"/>
          </a:p>
          <a:p>
            <a:r>
              <a:rPr lang="en-US" sz="70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a:t>Singapore</a:t>
            </a:r>
            <a:r>
              <a:rPr lang="en-SG" sz="700"/>
              <a:t>: Mizuho is licensed as a bank under the Banking Act (Chapter 19) of Singapore, and is regulated by the Monetary Authority of Singapore.</a:t>
            </a:r>
            <a:endParaRPr lang="en-US" sz="700"/>
          </a:p>
          <a:p>
            <a:r>
              <a:rPr lang="en-SG" sz="700" b="1"/>
              <a:t>Japan: </a:t>
            </a:r>
            <a:r>
              <a:rPr lang="en-SG" sz="700"/>
              <a:t>Mizuho is authorised and regulated by the Financial Services Agency of Japan.</a:t>
            </a:r>
            <a:endParaRPr lang="en-US" sz="700"/>
          </a:p>
          <a:p>
            <a:r>
              <a:rPr lang="en-SG" sz="700" b="1"/>
              <a:t>United Kingdom / European Economic Area: </a:t>
            </a:r>
            <a:r>
              <a:rPr lang="en-SG" sz="70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a:p>
          <a:p>
            <a:r>
              <a:rPr lang="en-SG" sz="700" b="1"/>
              <a:t>United States: </a:t>
            </a:r>
            <a:r>
              <a:rPr lang="en-SG" sz="70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a:p>
          <a:p>
            <a:r>
              <a:rPr lang="en-SG" sz="700"/>
              <a:t>© 2014 Mizuho Bank Ltd. </a:t>
            </a:r>
            <a:endParaRPr lang="en-US" sz="700"/>
          </a:p>
          <a:p>
            <a:pPr marL="370179" indent="-370179">
              <a:spcBef>
                <a:spcPct val="20000"/>
              </a:spcBef>
              <a:buFont typeface="Arial" pitchFamily="34" charset="0"/>
              <a:buChar char="•"/>
              <a:defRPr/>
            </a:pPr>
            <a:endParaRPr kumimoji="1" lang="en-US" altLang="ja-JP" sz="170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a:latin typeface="+mj-lt"/>
              </a:rPr>
              <a:t>Disclaimer</a:t>
            </a:r>
          </a:p>
        </p:txBody>
      </p:sp>
    </p:spTree>
    <p:extLst>
      <p:ext uri="{BB962C8B-B14F-4D97-AF65-F5344CB8AC3E}">
        <p14:creationId xmlns:p14="http://schemas.microsoft.com/office/powerpoint/2010/main" val="13343509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solidFill>
                  <a:schemeClr val="tx1"/>
                </a:solidFill>
              </a:rPr>
              <a:t>Appendix: Case Study: VND - Depreciation Risks &amp; Fading Allure</a:t>
            </a:r>
            <a:endParaRPr lang="en-US" sz="22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p:cNvPicPr>
            <a:picLocks noChangeAspect="1"/>
          </p:cNvPicPr>
          <p:nvPr/>
        </p:nvPicPr>
        <p:blipFill>
          <a:blip r:embed="rId3"/>
          <a:stretch>
            <a:fillRect/>
          </a:stretch>
        </p:blipFill>
        <p:spPr>
          <a:xfrm>
            <a:off x="536758" y="3613666"/>
            <a:ext cx="7629342" cy="2750657"/>
          </a:xfrm>
          <a:prstGeom prst="rect">
            <a:avLst/>
          </a:prstGeom>
        </p:spPr>
      </p:pic>
      <p:pic>
        <p:nvPicPr>
          <p:cNvPr id="6" name="Picture 5"/>
          <p:cNvPicPr>
            <a:picLocks noChangeAspect="1"/>
          </p:cNvPicPr>
          <p:nvPr/>
        </p:nvPicPr>
        <p:blipFill>
          <a:blip r:embed="rId4"/>
          <a:stretch>
            <a:fillRect/>
          </a:stretch>
        </p:blipFill>
        <p:spPr>
          <a:xfrm>
            <a:off x="381396" y="832557"/>
            <a:ext cx="4190604" cy="2795181"/>
          </a:xfrm>
          <a:prstGeom prst="rect">
            <a:avLst/>
          </a:prstGeom>
        </p:spPr>
      </p:pic>
      <p:pic>
        <p:nvPicPr>
          <p:cNvPr id="8" name="Picture 7"/>
          <p:cNvPicPr>
            <a:picLocks noChangeAspect="1"/>
          </p:cNvPicPr>
          <p:nvPr/>
        </p:nvPicPr>
        <p:blipFill>
          <a:blip r:embed="rId5"/>
          <a:stretch>
            <a:fillRect/>
          </a:stretch>
        </p:blipFill>
        <p:spPr>
          <a:xfrm>
            <a:off x="4860032" y="841989"/>
            <a:ext cx="4176464" cy="2785749"/>
          </a:xfrm>
          <a:prstGeom prst="rect">
            <a:avLst/>
          </a:prstGeom>
        </p:spPr>
      </p:pic>
      <p:graphicFrame>
        <p:nvGraphicFramePr>
          <p:cNvPr id="9" name="Diagram 8"/>
          <p:cNvGraphicFramePr/>
          <p:nvPr>
            <p:extLst>
              <p:ext uri="{D42A27DB-BD31-4B8C-83A1-F6EECF244321}">
                <p14:modId xmlns:p14="http://schemas.microsoft.com/office/powerpoint/2010/main" val="3713523833"/>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9291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43" y="2"/>
            <a:ext cx="8500990" cy="796473"/>
          </a:xfrm>
        </p:spPr>
        <p:txBody>
          <a:bodyPr>
            <a:normAutofit/>
          </a:bodyPr>
          <a:lstStyle/>
          <a:p>
            <a:r>
              <a:rPr lang="en-US" sz="2200" dirty="0">
                <a:solidFill>
                  <a:schemeClr val="tx1"/>
                </a:solidFill>
              </a:rPr>
              <a:t>Appendix: Moody’s Downgrade: Profound, Not Prescient</a:t>
            </a:r>
          </a:p>
        </p:txBody>
      </p:sp>
      <p:pic>
        <p:nvPicPr>
          <p:cNvPr id="2052" name="Picture 20">
            <a:extLst>
              <a:ext uri="{FF2B5EF4-FFF2-40B4-BE49-F238E27FC236}">
                <a16:creationId xmlns:a16="http://schemas.microsoft.com/office/drawing/2014/main" id="{460C137D-AFAB-3367-F865-8ACB1FE5BEC4}"/>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 y="825500"/>
            <a:ext cx="4203701" cy="286232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11">
            <a:extLst>
              <a:ext uri="{FF2B5EF4-FFF2-40B4-BE49-F238E27FC236}">
                <a16:creationId xmlns:a16="http://schemas.microsoft.com/office/drawing/2014/main" id="{A06908A4-E780-8455-569F-0168E7A57D66}"/>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20637" y="3689646"/>
            <a:ext cx="4183063" cy="29309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5">
            <a:extLst>
              <a:ext uri="{FF2B5EF4-FFF2-40B4-BE49-F238E27FC236}">
                <a16:creationId xmlns:a16="http://schemas.microsoft.com/office/drawing/2014/main" id="{005625C9-023A-B36D-DF59-1FDADAFEEA1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a:extLst>
              <a:ext uri="{FF2B5EF4-FFF2-40B4-BE49-F238E27FC236}">
                <a16:creationId xmlns:a16="http://schemas.microsoft.com/office/drawing/2014/main" id="{EEF05BFA-C493-3376-8995-A0BFA6A92E2B}"/>
              </a:ext>
            </a:extLst>
          </p:cNvPr>
          <p:cNvSpPr>
            <a:spLocks noChangeArrowheads="1"/>
          </p:cNvSpPr>
          <p:nvPr/>
        </p:nvSpPr>
        <p:spPr bwMode="auto">
          <a:xfrm>
            <a:off x="0" y="9163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extBox 8">
            <a:extLst>
              <a:ext uri="{FF2B5EF4-FFF2-40B4-BE49-F238E27FC236}">
                <a16:creationId xmlns:a16="http://schemas.microsoft.com/office/drawing/2014/main" id="{95920285-F90E-8E11-DFD1-9A9A8BFE7353}"/>
              </a:ext>
            </a:extLst>
          </p:cNvPr>
          <p:cNvSpPr txBox="1"/>
          <p:nvPr/>
        </p:nvSpPr>
        <p:spPr>
          <a:xfrm>
            <a:off x="4019550" y="823345"/>
            <a:ext cx="5124450" cy="1938992"/>
          </a:xfrm>
          <a:prstGeom prst="rect">
            <a:avLst/>
          </a:prstGeom>
          <a:noFill/>
          <a:ln>
            <a:solidFill>
              <a:schemeClr val="bg1"/>
            </a:solidFill>
          </a:ln>
        </p:spPr>
        <p:txBody>
          <a:bodyPr wrap="square">
            <a:spAutoFit/>
          </a:bodyPr>
          <a:lstStyle/>
          <a:p>
            <a:pPr marL="342900" marR="0" lvl="0" indent="-342900">
              <a:spcBef>
                <a:spcPts val="0"/>
              </a:spcBef>
              <a:spcAft>
                <a:spcPts val="0"/>
              </a:spcAft>
              <a:buFont typeface="Wingdings" panose="05000000000000000000" pitchFamily="2" charset="2"/>
              <a:buChar char=""/>
            </a:pP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The </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one-notch</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downgrade of US credit ratings from </a:t>
            </a:r>
            <a:r>
              <a:rPr lang="en-US" sz="1000" b="1" dirty="0" err="1">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Aaa</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to Aa1 </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is</a:t>
            </a:r>
            <a:r>
              <a:rPr lang="en-US" sz="1000" b="1" i="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i="1" u="sng"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ultimately inconsequential</a:t>
            </a:r>
            <a:r>
              <a:rPr lang="en-US" sz="1000" b="1" i="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for markets</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Unsurprising</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catch down</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with S&amp;P and Fitch</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that </a:t>
            </a:r>
            <a:r>
              <a:rPr lang="en-US" sz="1000" i="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does not reveal anything new about mounting US credit/fiscal woes</a:t>
            </a:r>
            <a:r>
              <a:rPr lang="en-US" sz="1000" i="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Crucially, the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downgrade does not adversely impact liquidity/collateral value of USTs</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sym typeface="Wingdings" panose="05000000000000000000" pitchFamily="2" charset="2"/>
              </a:rPr>
              <a:t></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dirty="0">
                <a:solidFill>
                  <a:srgbClr val="C00000"/>
                </a:solidFill>
                <a:effectLst/>
                <a:latin typeface="Times New Roman" panose="02020603050405020304" pitchFamily="18" charset="0"/>
                <a:ea typeface="Times New Roman" panose="02020603050405020304" pitchFamily="18" charset="0"/>
                <a:cs typeface="Aptos" panose="020B0004020202020204" pitchFamily="34" charset="0"/>
              </a:rPr>
              <a:t>No inadvertent &amp; imminent forced liquidation shocks</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000" dirty="0" smtClean="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What’s </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more, the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post-GFC relaxation in global fund mandates</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significantly mitigate forced liquidation</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of USTs from</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(‘AAA/</a:t>
            </a:r>
            <a:r>
              <a:rPr lang="en-US" sz="1000" dirty="0" err="1">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Aaa</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a:t>
            </a:r>
            <a:r>
              <a:rPr lang="en-US" sz="1000" b="1"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ratings lost</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Above all, there are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no viable triple-A alternatives </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that are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sufficiently deep and liquid</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 to threaten the reserve asset (currency) status of USTs</a:t>
            </a:r>
            <a:r>
              <a:rPr lang="en-US" sz="1000" dirty="0">
                <a:solidFill>
                  <a:srgbClr val="0000FF"/>
                </a:solidFill>
                <a:latin typeface="Times New Roman" panose="02020603050405020304" pitchFamily="18" charset="0"/>
                <a:ea typeface="Times New Roman" panose="02020603050405020304" pitchFamily="18" charset="0"/>
                <a:cs typeface="Aptos" panose="020B0004020202020204" pitchFamily="34" charset="0"/>
              </a:rPr>
              <a:t> (</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USD)</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So, this is will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neither</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be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a crisis for USTs and the USD’s reserve currency status</a:t>
            </a:r>
            <a:r>
              <a:rPr lang="en-US" sz="1000"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 nor</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an </a:t>
            </a:r>
            <a:r>
              <a:rPr lang="en-US" sz="1000" b="1" dirty="0">
                <a:solidFill>
                  <a:srgbClr val="0000FF"/>
                </a:solidFill>
                <a:effectLst/>
                <a:latin typeface="Times New Roman" panose="02020603050405020304" pitchFamily="18" charset="0"/>
                <a:ea typeface="Times New Roman" panose="02020603050405020304" pitchFamily="18" charset="0"/>
                <a:cs typeface="Aptos" panose="020B0004020202020204" pitchFamily="34" charset="0"/>
              </a:rPr>
              <a:t>inadvertent shock to global liquidity plumbing</a:t>
            </a:r>
            <a:r>
              <a:rPr lang="en-US" sz="1000" dirty="0">
                <a:solidFill>
                  <a:srgbClr val="002060"/>
                </a:solidFill>
                <a:effectLst/>
                <a:latin typeface="Times New Roman" panose="02020603050405020304" pitchFamily="18" charset="0"/>
                <a:ea typeface="Times New Roman" panose="02020603050405020304" pitchFamily="18" charset="0"/>
                <a:cs typeface="Aptos" panose="020B0004020202020204" pitchFamily="34" charset="0"/>
              </a:rPr>
              <a:t>. </a:t>
            </a:r>
            <a:endParaRPr lang="en-US" sz="10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p:txBody>
      </p:sp>
      <p:sp>
        <p:nvSpPr>
          <p:cNvPr id="10" name="TextBox 9">
            <a:extLst>
              <a:ext uri="{FF2B5EF4-FFF2-40B4-BE49-F238E27FC236}">
                <a16:creationId xmlns:a16="http://schemas.microsoft.com/office/drawing/2014/main" id="{8E2E1292-B026-BBC2-0B51-303053D7E146}"/>
              </a:ext>
            </a:extLst>
          </p:cNvPr>
          <p:cNvSpPr txBox="1"/>
          <p:nvPr/>
        </p:nvSpPr>
        <p:spPr>
          <a:xfrm>
            <a:off x="7143750" y="2789207"/>
            <a:ext cx="2070100" cy="2862322"/>
          </a:xfrm>
          <a:prstGeom prst="rect">
            <a:avLst/>
          </a:prstGeom>
          <a:noFill/>
          <a:ln>
            <a:solidFill>
              <a:schemeClr val="bg1"/>
            </a:solidFill>
          </a:ln>
        </p:spPr>
        <p:txBody>
          <a:bodyPr wrap="square">
            <a:spAutoFit/>
          </a:bodyPr>
          <a:lstStyle/>
          <a:p>
            <a:pPr marL="285750" indent="-285750">
              <a:buFont typeface="Courier New" panose="02070309020205020404" pitchFamily="49" charset="0"/>
              <a:buChar char="o"/>
            </a:pPr>
            <a:r>
              <a:rPr lang="en-US" sz="10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UST Slippage to Benefit AAA Universe</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That said, amid </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long-end UST volatility on knee-jerk selling</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may </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 the margin benefit </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(lower yield spreads of)</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bonds</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with </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undisputed* triple-A ratings</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0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Australia, Germany, Netherlands, Switzerland,  Sweden, Denmark, Norway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and </a:t>
            </a:r>
            <a:r>
              <a:rPr lang="en-US" sz="10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Singapore).</a:t>
            </a:r>
            <a:endParaRPr lang="en-US" sz="10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285750" indent="-285750">
              <a:buFont typeface="Courier New" panose="02070309020205020404" pitchFamily="49" charset="0"/>
              <a:buChar char="o"/>
            </a:pPr>
            <a:r>
              <a:rPr lang="en-US" sz="10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Attendant FX Gains vs. USD</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The </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attendant pullback in the USD</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is also likely to be accentuated by </a:t>
            </a:r>
            <a:r>
              <a:rPr lang="en-US" sz="10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corresponding gains in</a:t>
            </a:r>
            <a:r>
              <a:rPr lang="en-US" sz="1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CHF, AUD, SGD, EUR, SEK, NOK</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and </a:t>
            </a:r>
            <a:r>
              <a:rPr lang="en-US" sz="10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DKK</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0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p:txBody>
      </p:sp>
      <p:pic>
        <p:nvPicPr>
          <p:cNvPr id="2050" name="Picture 10">
            <a:extLst>
              <a:ext uri="{FF2B5EF4-FFF2-40B4-BE49-F238E27FC236}">
                <a16:creationId xmlns:a16="http://schemas.microsoft.com/office/drawing/2014/main" id="{B8B68FFC-7620-BE69-6EDB-B3A9C178E0D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3500" y="2695532"/>
            <a:ext cx="3346450" cy="301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7DC9876F-8AF2-A8D2-82DF-160F0309D584}"/>
              </a:ext>
            </a:extLst>
          </p:cNvPr>
          <p:cNvSpPr txBox="1"/>
          <p:nvPr/>
        </p:nvSpPr>
        <p:spPr>
          <a:xfrm>
            <a:off x="3873500" y="5641383"/>
            <a:ext cx="5270500" cy="1123384"/>
          </a:xfrm>
          <a:prstGeom prst="rect">
            <a:avLst/>
          </a:prstGeom>
          <a:noFill/>
          <a:ln>
            <a:solidFill>
              <a:schemeClr val="bg1"/>
            </a:solidFill>
          </a:ln>
        </p:spPr>
        <p:txBody>
          <a:bodyPr wrap="square">
            <a:spAutoFit/>
          </a:bodyPr>
          <a:lstStyle/>
          <a:p>
            <a:pPr marL="285750" indent="-285750">
              <a:buFont typeface="Courier New" panose="02070309020205020404" pitchFamily="49" charset="0"/>
              <a:buChar char="o"/>
            </a:pPr>
            <a:r>
              <a:rPr lang="en-US" sz="10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Gold</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Gold, which has already been on a </a:t>
            </a:r>
            <a:r>
              <a:rPr lang="en-US" sz="1000" b="1"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stellar ascendancy</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for a couple of years now could </a:t>
            </a:r>
            <a:r>
              <a:rPr lang="en-US" sz="10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admittedly be further </a:t>
            </a:r>
            <a:r>
              <a:rPr lang="en-US" sz="1000" b="1"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underpinned</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b="1" i="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But</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further and sustained buoyancy</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is </a:t>
            </a:r>
            <a:r>
              <a:rPr lang="en-US" sz="1000" b="1"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checked as a limited hedge rather than a substitute</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0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285750" indent="-285750">
              <a:buFont typeface="Courier New" panose="02070309020205020404" pitchFamily="49" charset="0"/>
              <a:buChar char="o"/>
            </a:pPr>
            <a:r>
              <a:rPr lang="en-US" sz="10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Credit Spreads</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Counter-intuitively, </a:t>
            </a:r>
            <a:r>
              <a:rPr lang="en-US" sz="1000" b="1"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ring-fenced risks from Moody’s ratings downgrade could tactically/temporarily dampen credit spreads</a:t>
            </a:r>
            <a:r>
              <a:rPr lang="en-US" sz="10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0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elsewhere. </a:t>
            </a:r>
            <a:r>
              <a:rPr lang="en-US" sz="1000" i="1"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rPr>
              <a:t>but wider geo-economic risks warn of wider credit premium as the sustained direction of travel</a:t>
            </a:r>
            <a:r>
              <a:rPr lang="en-US" sz="1000" i="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0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L="0" marR="0">
              <a:spcBef>
                <a:spcPts val="0"/>
              </a:spcBef>
              <a:spcAft>
                <a:spcPts val="0"/>
              </a:spcAft>
            </a:pPr>
            <a:r>
              <a:rPr lang="en-US" sz="700"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*Defined as triple-A ratings from all three agencies, hence Canada is excluded after Fitch’s downgrade in 2020.</a:t>
            </a:r>
            <a:endParaRPr lang="en-US" sz="700" dirty="0">
              <a:effectLst/>
              <a:latin typeface="Aptos" panose="020B0004020202020204" pitchFamily="34" charset="0"/>
              <a:ea typeface="DengXian" panose="02010600030101010101" pitchFamily="2" charset="-122"/>
              <a:cs typeface="Aptos" panose="020B0004020202020204" pitchFamily="34" charset="0"/>
            </a:endParaRPr>
          </a:p>
        </p:txBody>
      </p:sp>
    </p:spTree>
    <p:extLst>
      <p:ext uri="{BB962C8B-B14F-4D97-AF65-F5344CB8AC3E}">
        <p14:creationId xmlns:p14="http://schemas.microsoft.com/office/powerpoint/2010/main" val="2047190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Appendix: Global Assumptions</a:t>
            </a:r>
            <a:endParaRPr lang="en-US" sz="2200" dirty="0">
              <a:solidFill>
                <a:srgbClr val="FF0000"/>
              </a:solidFill>
            </a:endParaRPr>
          </a:p>
        </p:txBody>
      </p:sp>
      <p:sp>
        <p:nvSpPr>
          <p:cNvPr id="13" name="Rectangle 12">
            <a:extLst>
              <a:ext uri="{FF2B5EF4-FFF2-40B4-BE49-F238E27FC236}">
                <a16:creationId xmlns:a16="http://schemas.microsoft.com/office/drawing/2014/main" id="{1A5C84E1-A2E4-B9A5-1C3C-B2E30EEA7D66}"/>
              </a:ext>
            </a:extLst>
          </p:cNvPr>
          <p:cNvSpPr/>
          <p:nvPr/>
        </p:nvSpPr>
        <p:spPr>
          <a:xfrm>
            <a:off x="7950200" y="6502400"/>
            <a:ext cx="1193800" cy="240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pic>
        <p:nvPicPr>
          <p:cNvPr id="27" name="Picture 26">
            <a:extLst>
              <a:ext uri="{FF2B5EF4-FFF2-40B4-BE49-F238E27FC236}">
                <a16:creationId xmlns:a16="http://schemas.microsoft.com/office/drawing/2014/main" id="{61CCABB5-9E43-826E-A444-979F99A6EB1A}"/>
              </a:ext>
            </a:extLst>
          </p:cNvPr>
          <p:cNvPicPr>
            <a:picLocks noChangeAspect="1"/>
          </p:cNvPicPr>
          <p:nvPr/>
        </p:nvPicPr>
        <p:blipFill>
          <a:blip r:embed="rId3"/>
          <a:stretch>
            <a:fillRect/>
          </a:stretch>
        </p:blipFill>
        <p:spPr>
          <a:xfrm>
            <a:off x="0" y="824998"/>
            <a:ext cx="4864100" cy="1895224"/>
          </a:xfrm>
          <a:prstGeom prst="rect">
            <a:avLst/>
          </a:prstGeom>
        </p:spPr>
      </p:pic>
      <p:sp>
        <p:nvSpPr>
          <p:cNvPr id="6" name="TextBox 5">
            <a:extLst>
              <a:ext uri="{FF2B5EF4-FFF2-40B4-BE49-F238E27FC236}">
                <a16:creationId xmlns:a16="http://schemas.microsoft.com/office/drawing/2014/main" id="{52D60FCA-9608-464D-2067-EBAFEC960B2B}"/>
              </a:ext>
            </a:extLst>
          </p:cNvPr>
          <p:cNvSpPr txBox="1"/>
          <p:nvPr/>
        </p:nvSpPr>
        <p:spPr>
          <a:xfrm>
            <a:off x="4686300" y="824998"/>
            <a:ext cx="4705349" cy="5260414"/>
          </a:xfrm>
          <a:prstGeom prst="rect">
            <a:avLst/>
          </a:prstGeom>
          <a:noFill/>
          <a:ln>
            <a:noFill/>
          </a:ln>
        </p:spPr>
        <p:txBody>
          <a:bodyPr wrap="square">
            <a:spAutoFit/>
          </a:bodyPr>
          <a:lstStyle/>
          <a:p>
            <a:pPr marL="228600" marR="393065" algn="just">
              <a:lnSpc>
                <a:spcPts val="1300"/>
              </a:lnSpc>
              <a:spcBef>
                <a:spcPts val="0"/>
              </a:spcBef>
              <a:spcAft>
                <a:spcPts val="0"/>
              </a:spcAft>
            </a:pPr>
            <a:r>
              <a:rPr lang="en-US" sz="1200" kern="100" dirty="0">
                <a:effectLst/>
                <a:highlight>
                  <a:srgbClr val="FFFF00"/>
                </a:highlight>
                <a:latin typeface="Arial" panose="020B0604020202020204" pitchFamily="34" charset="0"/>
                <a:ea typeface="MS Mincho" panose="02020609040205080304" pitchFamily="49" charset="-128"/>
                <a:cs typeface="Arial" panose="020B0604020202020204" pitchFamily="34" charset="0"/>
              </a:rPr>
              <a:t> </a:t>
            </a:r>
            <a:endParaRPr lang="en-US" sz="1200" kern="100" dirty="0">
              <a:effectLst/>
              <a:latin typeface="Century" panose="02040604050505020304" pitchFamily="18"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r>
              <a:rPr lang="en-US" sz="1100" kern="100" dirty="0">
                <a:effectLst/>
                <a:latin typeface="Arial" panose="020B0604020202020204" pitchFamily="34" charset="0"/>
                <a:ea typeface="MS Mincho" panose="02020609040205080304" pitchFamily="49" charset="-128"/>
                <a:cs typeface="Arial" panose="020B0604020202020204" pitchFamily="34" charset="0"/>
              </a:rPr>
              <a:t>This in turn is set to be a </a:t>
            </a:r>
            <a:r>
              <a:rPr lang="en-US" sz="1100" b="1" i="1" kern="100" dirty="0">
                <a:effectLst/>
                <a:latin typeface="Arial" panose="020B0604020202020204" pitchFamily="34" charset="0"/>
                <a:ea typeface="MS Mincho" panose="02020609040205080304" pitchFamily="49" charset="-128"/>
                <a:cs typeface="Arial" panose="020B0604020202020204" pitchFamily="34" charset="0"/>
              </a:rPr>
              <a:t>bugbear for growth (multipliers) outside of select industries</a:t>
            </a:r>
            <a:r>
              <a:rPr lang="en-US" sz="1100" i="1" kern="100" dirty="0">
                <a:effectLst/>
                <a:latin typeface="Arial" panose="020B0604020202020204" pitchFamily="34" charset="0"/>
                <a:ea typeface="MS Mincho" panose="02020609040205080304" pitchFamily="49" charset="-128"/>
                <a:cs typeface="Arial" panose="020B0604020202020204" pitchFamily="34" charset="0"/>
              </a:rPr>
              <a:t>.</a:t>
            </a:r>
            <a:r>
              <a:rPr lang="en-US" sz="1100" kern="100" dirty="0">
                <a:effectLst/>
                <a:latin typeface="Arial" panose="020B0604020202020204" pitchFamily="34" charset="0"/>
                <a:ea typeface="MS Mincho" panose="02020609040205080304" pitchFamily="49" charset="-128"/>
                <a:cs typeface="Arial" panose="020B0604020202020204" pitchFamily="34" charset="0"/>
              </a:rPr>
              <a:t> As such, the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ECB will have to cut deeper heading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into H2 2025</a:t>
            </a:r>
            <a:r>
              <a:rPr lang="en-US" sz="1100" kern="100" dirty="0">
                <a:effectLst/>
                <a:latin typeface="Arial" panose="020B0604020202020204" pitchFamily="34" charset="0"/>
                <a:ea typeface="MS Mincho" panose="02020609040205080304" pitchFamily="49" charset="-128"/>
                <a:cs typeface="Arial" panose="020B0604020202020204" pitchFamily="34" charset="0"/>
              </a:rPr>
              <a:t> if pre-existing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economic weakness</a:t>
            </a:r>
            <a:r>
              <a:rPr lang="en-US" sz="1100" kern="100" dirty="0">
                <a:effectLst/>
                <a:latin typeface="Arial" panose="020B0604020202020204" pitchFamily="34" charset="0"/>
                <a:ea typeface="MS Mincho" panose="02020609040205080304" pitchFamily="49" charset="-128"/>
                <a:cs typeface="Arial" panose="020B0604020202020204" pitchFamily="34" charset="0"/>
              </a:rPr>
              <a:t> and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vulnerabilities </a:t>
            </a:r>
            <a:r>
              <a:rPr lang="en-US" sz="1100" kern="100" dirty="0">
                <a:effectLst/>
                <a:latin typeface="Arial" panose="020B0604020202020204" pitchFamily="34" charset="0"/>
                <a:ea typeface="MS Mincho" panose="02020609040205080304" pitchFamily="49" charset="-128"/>
                <a:cs typeface="Arial" panose="020B0604020202020204" pitchFamily="34" charset="0"/>
              </a:rPr>
              <a:t>are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exacerbated by trade trades making landfall</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Inadvertent</a:t>
            </a:r>
            <a:r>
              <a:rPr lang="en-US" sz="1100" kern="100" dirty="0">
                <a:effectLst/>
                <a:latin typeface="Arial" panose="020B0604020202020204" pitchFamily="34" charset="0"/>
                <a:ea typeface="MS Mincho" panose="02020609040205080304" pitchFamily="49" charset="-128"/>
                <a:cs typeface="Arial" panose="020B0604020202020204" pitchFamily="34" charset="0"/>
              </a:rPr>
              <a:t> (but inevitable)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EUR volatility</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through pockets of perceived policy divergence and trade/diplomatic abrasion/relief render policy complex, and trade-offs sharper. But this is a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necessary cost of policy relief</a:t>
            </a:r>
            <a:r>
              <a:rPr lang="en-US" sz="1100" kern="100" dirty="0">
                <a:effectLst/>
                <a:latin typeface="Arial" panose="020B0604020202020204" pitchFamily="34" charset="0"/>
                <a:ea typeface="MS Mincho" panose="02020609040205080304" pitchFamily="49" charset="-128"/>
                <a:cs typeface="Arial" panose="020B0604020202020204" pitchFamily="34" charset="0"/>
              </a:rPr>
              <a:t>.</a:t>
            </a:r>
            <a:endParaRPr lang="en-US" sz="1100" kern="100" dirty="0">
              <a:effectLst/>
              <a:latin typeface="Century" panose="02040604050505020304" pitchFamily="18"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r>
              <a:rPr lang="en-US" sz="1100" kern="100" dirty="0">
                <a:effectLst/>
                <a:highlight>
                  <a:srgbClr val="FFFF00"/>
                </a:highlight>
                <a:latin typeface="Arial" panose="020B0604020202020204" pitchFamily="34" charset="0"/>
                <a:ea typeface="MS Mincho" panose="02020609040205080304" pitchFamily="49" charset="-128"/>
                <a:cs typeface="Arial" panose="020B0604020202020204" pitchFamily="34" charset="0"/>
              </a:rPr>
              <a:t> </a:t>
            </a:r>
            <a:endParaRPr lang="en-US" sz="1100" kern="100" dirty="0">
              <a:effectLst/>
              <a:latin typeface="Century" panose="02040604050505020304" pitchFamily="18"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r>
              <a:rPr lang="en-US" sz="1100" b="1" u="sng" kern="100" dirty="0">
                <a:solidFill>
                  <a:srgbClr val="0070C0"/>
                </a:solidFill>
                <a:effectLst/>
                <a:latin typeface="Arial" panose="020B0604020202020204" pitchFamily="34" charset="0"/>
                <a:ea typeface="MS Mincho" panose="02020609040205080304" pitchFamily="49" charset="-128"/>
                <a:cs typeface="Arial" panose="020B0604020202020204" pitchFamily="34" charset="0"/>
              </a:rPr>
              <a:t>BoJ</a:t>
            </a:r>
            <a:r>
              <a:rPr lang="en-US" sz="1100" kern="100" dirty="0">
                <a:effectLst/>
                <a:latin typeface="Arial" panose="020B0604020202020204" pitchFamily="34" charset="0"/>
                <a:ea typeface="MS Mincho" panose="02020609040205080304" pitchFamily="49" charset="-128"/>
                <a:cs typeface="Arial" panose="020B0604020202020204" pitchFamily="34" charset="0"/>
              </a:rPr>
              <a:t>: To be fair, the BoJ is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serious about setting course for r</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ates to go higher. </a:t>
            </a:r>
            <a:r>
              <a:rPr lang="en-US" sz="1100" b="1" i="1" u="sng"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But</a:t>
            </a:r>
            <a:r>
              <a:rPr lang="en-US" sz="1100" kern="100" dirty="0">
                <a:effectLst/>
                <a:latin typeface="Arial" panose="020B0604020202020204" pitchFamily="34" charset="0"/>
                <a:ea typeface="MS Mincho" panose="02020609040205080304" pitchFamily="49" charset="-128"/>
                <a:cs typeface="Arial" panose="020B0604020202020204" pitchFamily="34" charset="0"/>
              </a:rPr>
              <a:t> just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not imminently so</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Especially given Japan’s disproportionate vulnerabilities to</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any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global trade shocks unleashed by Trump 2.0 tariffs</a:t>
            </a:r>
            <a:r>
              <a:rPr lang="en-US" sz="1100" kern="100" dirty="0">
                <a:effectLst/>
                <a:latin typeface="Arial" panose="020B0604020202020204" pitchFamily="34" charset="0"/>
                <a:ea typeface="MS Mincho" panose="02020609040205080304" pitchFamily="49" charset="-128"/>
                <a:cs typeface="Arial" panose="020B0604020202020204" pitchFamily="34" charset="0"/>
              </a:rPr>
              <a:t>. Crucially, the consolation of a bilateral US-Japan deal does not sufficiently mitigate,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dire threats of adverse income/balance sheet</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shocks from wider global trade upheaval </a:t>
            </a:r>
            <a:r>
              <a:rPr lang="en-US" sz="1100" kern="100" dirty="0">
                <a:effectLst/>
                <a:latin typeface="Arial" panose="020B0604020202020204" pitchFamily="34" charset="0"/>
                <a:ea typeface="MS Mincho" panose="02020609040205080304" pitchFamily="49" charset="-128"/>
                <a:cs typeface="Arial" panose="020B0604020202020204" pitchFamily="34" charset="0"/>
              </a:rPr>
              <a:t>reverberating via complex, interconnected supply-chain linkages.</a:t>
            </a:r>
            <a:r>
              <a:rPr lang="en-US" sz="1100" b="1" kern="100" dirty="0">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Hence,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Japan’s deep exports dependency</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that ties back to wages</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and already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fragile household confidence</a:t>
            </a:r>
            <a:r>
              <a:rPr lang="en-US" sz="1100" i="1" kern="100" dirty="0">
                <a:effectLst/>
                <a:latin typeface="Arial" panose="020B0604020202020204" pitchFamily="34" charset="0"/>
                <a:ea typeface="MS Mincho" panose="02020609040205080304" pitchFamily="49" charset="-128"/>
                <a:cs typeface="Arial" panose="020B0604020202020204" pitchFamily="34" charset="0"/>
              </a:rPr>
              <a:t>,</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ought to hobble BoJ hawks</a:t>
            </a:r>
            <a:r>
              <a:rPr lang="en-US" sz="1100" kern="100" dirty="0">
                <a:effectLst/>
                <a:latin typeface="Arial" panose="020B0604020202020204" pitchFamily="34" charset="0"/>
                <a:ea typeface="MS Mincho" panose="02020609040205080304" pitchFamily="49" charset="-128"/>
                <a:cs typeface="Arial" panose="020B0604020202020204" pitchFamily="34" charset="0"/>
              </a:rPr>
              <a:t>. Point being, the </a:t>
            </a:r>
            <a:r>
              <a:rPr lang="en-US" sz="1100" b="1" u="sng"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BoJ’s greatest peril is premature tightening </a:t>
            </a:r>
            <a:r>
              <a:rPr lang="en-US" sz="1100" b="1" u="sng" kern="100" dirty="0">
                <a:effectLst/>
                <a:latin typeface="Arial" panose="020B0604020202020204" pitchFamily="34" charset="0"/>
                <a:ea typeface="MS Mincho" panose="02020609040205080304" pitchFamily="49" charset="-128"/>
                <a:cs typeface="Arial" panose="020B0604020202020204" pitchFamily="34" charset="0"/>
              </a:rPr>
              <a:t>into debilitating external headwinds</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that amplifies economic pain</a:t>
            </a:r>
            <a:r>
              <a:rPr lang="en-US" sz="1100" kern="100" dirty="0">
                <a:effectLst/>
                <a:latin typeface="Arial" panose="020B0604020202020204" pitchFamily="34" charset="0"/>
                <a:ea typeface="MS Mincho" panose="02020609040205080304" pitchFamily="49" charset="-128"/>
                <a:cs typeface="Arial" panose="020B0604020202020204" pitchFamily="34" charset="0"/>
              </a:rPr>
              <a:t>. What’s more, when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the </a:t>
            </a:r>
            <a:r>
              <a:rPr lang="en-US" sz="1100" b="1" u="sng" kern="100" dirty="0">
                <a:effectLst/>
                <a:latin typeface="Arial" panose="020B0604020202020204" pitchFamily="34" charset="0"/>
                <a:ea typeface="MS Mincho" panose="02020609040205080304" pitchFamily="49" charset="-128"/>
                <a:cs typeface="Arial" panose="020B0604020202020204" pitchFamily="34" charset="0"/>
              </a:rPr>
              <a:t>Fed re-hastens its pace of cuts</a:t>
            </a:r>
            <a:r>
              <a:rPr lang="en-US" sz="1100" kern="100" dirty="0">
                <a:effectLst/>
                <a:latin typeface="Arial" panose="020B0604020202020204" pitchFamily="34" charset="0"/>
                <a:ea typeface="MS Mincho" panose="02020609040205080304" pitchFamily="49" charset="-128"/>
                <a:cs typeface="Arial" panose="020B0604020202020204" pitchFamily="34" charset="0"/>
              </a:rPr>
              <a:t>, the </a:t>
            </a:r>
            <a:r>
              <a:rPr lang="en-US" sz="1100" b="1" i="1" kern="100" dirty="0">
                <a:effectLst/>
                <a:latin typeface="Arial" panose="020B0604020202020204" pitchFamily="34" charset="0"/>
                <a:ea typeface="MS Mincho" panose="02020609040205080304" pitchFamily="49" charset="-128"/>
                <a:cs typeface="Arial" panose="020B0604020202020204" pitchFamily="34" charset="0"/>
              </a:rPr>
              <a:t>consequent</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ill-timed, sharp JPY strength threatens to aggravate economic pain</a:t>
            </a:r>
            <a:r>
              <a:rPr lang="en-US" sz="1100" kern="100" dirty="0">
                <a:effectLst/>
                <a:latin typeface="Arial" panose="020B0604020202020204" pitchFamily="34" charset="0"/>
                <a:ea typeface="MS Mincho" panose="02020609040205080304" pitchFamily="49" charset="-128"/>
                <a:cs typeface="Arial" panose="020B0604020202020204" pitchFamily="34" charset="0"/>
              </a:rPr>
              <a:t>. So, hawkish talk on further tightening conditioned on averting trade shocks and securing further wage gains is as far as BoJ hawks may push the envelope. </a:t>
            </a:r>
            <a:r>
              <a:rPr lang="en-US" sz="1100" u="sng"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Timing is everything</a:t>
            </a:r>
            <a:r>
              <a:rPr lang="en-US" sz="1100" kern="100" dirty="0">
                <a:effectLst/>
                <a:latin typeface="Arial" panose="020B0604020202020204" pitchFamily="34" charset="0"/>
                <a:ea typeface="MS Mincho" panose="02020609040205080304" pitchFamily="49" charset="-128"/>
                <a:cs typeface="Arial" panose="020B0604020202020204" pitchFamily="34" charset="0"/>
              </a:rPr>
              <a:t>. And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not right now” is the overarching message for BoJ hawks</a:t>
            </a:r>
            <a:r>
              <a:rPr lang="en-US" sz="1100" kern="100" dirty="0">
                <a:effectLst/>
                <a:latin typeface="Arial" panose="020B0604020202020204" pitchFamily="34" charset="0"/>
                <a:ea typeface="MS Mincho" panose="02020609040205080304" pitchFamily="49" charset="-128"/>
                <a:cs typeface="Arial" panose="020B0604020202020204" pitchFamily="34" charset="0"/>
              </a:rPr>
              <a:t>.</a:t>
            </a:r>
            <a:r>
              <a:rPr lang="en-US" sz="1100" b="1" kern="100" dirty="0">
                <a:effectLst/>
                <a:latin typeface="Arial" panose="020B0604020202020204" pitchFamily="34" charset="0"/>
                <a:ea typeface="MS Mincho" panose="02020609040205080304" pitchFamily="49" charset="-128"/>
                <a:cs typeface="Arial" panose="020B0604020202020204" pitchFamily="34" charset="0"/>
              </a:rPr>
              <a:t>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So, for now, BoJ hikes ought to stop short of 1.00%. </a:t>
            </a:r>
            <a:endParaRPr lang="en-US" sz="1100" kern="100" dirty="0">
              <a:effectLst/>
              <a:latin typeface="Century" panose="02040604050505020304" pitchFamily="18" charset="0"/>
              <a:ea typeface="MS Mincho" panose="02020609040205080304" pitchFamily="49" charset="-128"/>
              <a:cs typeface="Arial" panose="020B0604020202020204" pitchFamily="34" charset="0"/>
            </a:endParaRPr>
          </a:p>
        </p:txBody>
      </p:sp>
      <p:sp>
        <p:nvSpPr>
          <p:cNvPr id="7" name="TextBox 6">
            <a:extLst>
              <a:ext uri="{FF2B5EF4-FFF2-40B4-BE49-F238E27FC236}">
                <a16:creationId xmlns:a16="http://schemas.microsoft.com/office/drawing/2014/main" id="{2455047C-6DF4-C304-BE89-604E373A7465}"/>
              </a:ext>
            </a:extLst>
          </p:cNvPr>
          <p:cNvSpPr txBox="1"/>
          <p:nvPr/>
        </p:nvSpPr>
        <p:spPr>
          <a:xfrm>
            <a:off x="-92248" y="2720222"/>
            <a:ext cx="5426540" cy="3926716"/>
          </a:xfrm>
          <a:prstGeom prst="rect">
            <a:avLst/>
          </a:prstGeom>
          <a:noFill/>
          <a:ln>
            <a:noFill/>
          </a:ln>
        </p:spPr>
        <p:txBody>
          <a:bodyPr wrap="square">
            <a:spAutoFit/>
          </a:bodyPr>
          <a:lstStyle/>
          <a:p>
            <a:pPr marL="228600" marR="393065" algn="just">
              <a:lnSpc>
                <a:spcPts val="1300"/>
              </a:lnSpc>
              <a:spcBef>
                <a:spcPts val="0"/>
              </a:spcBef>
              <a:spcAft>
                <a:spcPts val="0"/>
              </a:spcAft>
            </a:pPr>
            <a:r>
              <a:rPr lang="en-US" sz="1200" b="1" kern="100" dirty="0">
                <a:solidFill>
                  <a:srgbClr val="0070C0"/>
                </a:solidFill>
                <a:effectLst/>
                <a:latin typeface="Arial" panose="020B0604020202020204" pitchFamily="34" charset="0"/>
                <a:ea typeface="MS Mincho" panose="02020609040205080304" pitchFamily="49" charset="-128"/>
                <a:cs typeface="Arial" panose="020B0604020202020204" pitchFamily="34" charset="0"/>
              </a:rPr>
              <a:t>G3 Central Banks: Timing (Cuts) is Everything</a:t>
            </a:r>
            <a:endParaRPr lang="en-US" sz="1200" kern="100" dirty="0">
              <a:solidFill>
                <a:srgbClr val="0070C0"/>
              </a:solidFill>
              <a:effectLst/>
              <a:latin typeface="Century" panose="02040604050505020304" pitchFamily="18"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endParaRPr lang="en-US" sz="1200" kern="100" dirty="0">
              <a:effectLst/>
              <a:latin typeface="Century" panose="02040604050505020304" pitchFamily="18"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r>
              <a:rPr lang="en-US" sz="1100" b="1" u="sng" kern="100" dirty="0">
                <a:solidFill>
                  <a:srgbClr val="0070C0"/>
                </a:solidFill>
                <a:effectLst/>
                <a:latin typeface="Arial" panose="020B0604020202020204" pitchFamily="34" charset="0"/>
                <a:ea typeface="MS Mincho" panose="02020609040205080304" pitchFamily="49" charset="-128"/>
                <a:cs typeface="Arial" panose="020B0604020202020204" pitchFamily="34" charset="0"/>
              </a:rPr>
              <a:t>Fed</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Despite an even more hawkish accent to the March ‘Dot Plot’</a:t>
            </a:r>
            <a:r>
              <a:rPr lang="en-US" sz="1100" kern="100" dirty="0">
                <a:effectLst/>
                <a:latin typeface="Arial" panose="020B0604020202020204" pitchFamily="34" charset="0"/>
                <a:ea typeface="MS Mincho" panose="02020609040205080304" pitchFamily="49" charset="-128"/>
                <a:cs typeface="Arial" panose="020B0604020202020204" pitchFamily="34" charset="0"/>
              </a:rPr>
              <a:t>, with just two (50bp) rate cuts for 2025, the stage is set for an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abrupt dovish inflection in H2</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 to cut rates by 125bp to about 3.00-3.25%. </a:t>
            </a:r>
            <a:r>
              <a:rPr lang="en-US" sz="1100" b="1"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But</a:t>
            </a:r>
            <a:r>
              <a:rPr lang="en-US" sz="1100" i="1"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for now</a:t>
            </a:r>
            <a:r>
              <a:rPr lang="en-US" sz="1100" i="1"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i="1" kern="100" dirty="0">
                <a:effectLst/>
                <a:latin typeface="Arial" panose="020B0604020202020204" pitchFamily="34" charset="0"/>
                <a:ea typeface="MS Mincho" panose="02020609040205080304" pitchFamily="49" charset="-128"/>
                <a:cs typeface="Arial" panose="020B0604020202020204" pitchFamily="34" charset="0"/>
              </a:rPr>
              <a:t>p</a:t>
            </a:r>
            <a:r>
              <a:rPr lang="en-US" sz="1100" b="1" kern="100" dirty="0">
                <a:effectLst/>
                <a:latin typeface="Arial" panose="020B0604020202020204" pitchFamily="34" charset="0"/>
                <a:ea typeface="MS Mincho" panose="02020609040205080304" pitchFamily="49" charset="-128"/>
                <a:cs typeface="Arial" panose="020B0604020202020204" pitchFamily="34" charset="0"/>
              </a:rPr>
              <a:t>olicy is in a</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state of suspended animation</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amid rippling Trump 2.0 tariff assaults</a:t>
            </a:r>
            <a:r>
              <a:rPr lang="en-US" sz="1100" kern="100" dirty="0">
                <a:effectLst/>
                <a:latin typeface="Arial" panose="020B0604020202020204" pitchFamily="34" charset="0"/>
                <a:ea typeface="MS Mincho" panose="02020609040205080304" pitchFamily="49" charset="-128"/>
                <a:cs typeface="Arial" panose="020B0604020202020204" pitchFamily="34" charset="0"/>
              </a:rPr>
              <a:t>, which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threaten to inflict simultaneously price shocks</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and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adverse demand hit</a:t>
            </a:r>
            <a:r>
              <a:rPr lang="en-US" sz="1100" i="1" kern="100" dirty="0">
                <a:effectLst/>
                <a:latin typeface="Arial" panose="020B0604020202020204" pitchFamily="34" charset="0"/>
                <a:ea typeface="MS Mincho" panose="02020609040205080304" pitchFamily="49" charset="-128"/>
                <a:cs typeface="Arial" panose="020B0604020202020204" pitchFamily="34" charset="0"/>
              </a:rPr>
              <a:t>.</a:t>
            </a:r>
            <a:r>
              <a:rPr lang="en-US" sz="1100" kern="100" dirty="0">
                <a:effectLst/>
                <a:latin typeface="Arial" panose="020B0604020202020204" pitchFamily="34" charset="0"/>
                <a:ea typeface="MS Mincho" panose="02020609040205080304" pitchFamily="49" charset="-128"/>
                <a:cs typeface="Arial" panose="020B0604020202020204" pitchFamily="34" charset="0"/>
              </a:rPr>
              <a:t> Hence, the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interim Fed playbook</a:t>
            </a:r>
            <a:r>
              <a:rPr lang="en-US" sz="1100" kern="100" dirty="0">
                <a:effectLst/>
                <a:latin typeface="Arial" panose="020B0604020202020204" pitchFamily="34" charset="0"/>
                <a:ea typeface="MS Mincho" panose="02020609040205080304" pitchFamily="49" charset="-128"/>
                <a:cs typeface="Arial" panose="020B0604020202020204" pitchFamily="34" charset="0"/>
              </a:rPr>
              <a:t> will be to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hold its ground</a:t>
            </a:r>
            <a:r>
              <a:rPr lang="en-US" sz="1100" kern="100" dirty="0">
                <a:effectLst/>
                <a:latin typeface="Arial" panose="020B0604020202020204" pitchFamily="34" charset="0"/>
                <a:ea typeface="MS Mincho" panose="02020609040205080304" pitchFamily="49" charset="-128"/>
                <a:cs typeface="Arial" panose="020B0604020202020204" pitchFamily="34" charset="0"/>
              </a:rPr>
              <a:t> to better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assess the evolving balance of risks</a:t>
            </a:r>
            <a:r>
              <a:rPr lang="en-US" sz="1100" kern="100" dirty="0">
                <a:effectLst/>
                <a:latin typeface="Arial" panose="020B0604020202020204" pitchFamily="34" charset="0"/>
                <a:ea typeface="MS Mincho" panose="02020609040205080304" pitchFamily="49" charset="-128"/>
                <a:cs typeface="Arial" panose="020B0604020202020204" pitchFamily="34" charset="0"/>
              </a:rPr>
              <a:t>. But this is </a:t>
            </a:r>
            <a:r>
              <a:rPr lang="en-US" sz="1100" u="sng"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merely timing the optimal</a:t>
            </a:r>
            <a:r>
              <a:rPr lang="en-US" sz="1100" kern="100" dirty="0">
                <a:effectLst/>
                <a:latin typeface="Arial" panose="020B0604020202020204" pitchFamily="34" charset="0"/>
                <a:ea typeface="MS Mincho" panose="02020609040205080304" pitchFamily="49" charset="-128"/>
                <a:cs typeface="Arial" panose="020B0604020202020204" pitchFamily="34" charset="0"/>
              </a:rPr>
              <a:t> (and likely sharp) </a:t>
            </a:r>
            <a:r>
              <a:rPr lang="en-US" sz="1100" u="sng"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rate cut path</a:t>
            </a:r>
            <a:r>
              <a:rPr lang="en-US" sz="1100" kern="100" dirty="0">
                <a:effectLst/>
                <a:latin typeface="Arial" panose="020B0604020202020204" pitchFamily="34" charset="0"/>
                <a:ea typeface="MS Mincho" panose="02020609040205080304" pitchFamily="49" charset="-128"/>
                <a:cs typeface="Arial" panose="020B0604020202020204" pitchFamily="34" charset="0"/>
              </a:rPr>
              <a:t>. Point being, the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direction of travel (lower) in rates is not in doubt</a:t>
            </a:r>
            <a:r>
              <a:rPr lang="en-US" sz="1100" kern="100" dirty="0">
                <a:effectLst/>
                <a:latin typeface="Arial" panose="020B0604020202020204" pitchFamily="34" charset="0"/>
                <a:ea typeface="MS Mincho" panose="02020609040205080304" pitchFamily="49" charset="-128"/>
                <a:cs typeface="Arial" panose="020B0604020202020204" pitchFamily="34" charset="0"/>
              </a:rPr>
              <a:t>, much less seriously challenged. That said, the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Fed does not have the luxury of pre-emptive rate cuts</a:t>
            </a:r>
            <a:r>
              <a:rPr lang="en-US" sz="1100" kern="100" dirty="0">
                <a:effectLst/>
                <a:latin typeface="Arial" panose="020B0604020202020204" pitchFamily="34" charset="0"/>
                <a:ea typeface="MS Mincho" panose="02020609040205080304" pitchFamily="49" charset="-128"/>
                <a:cs typeface="Arial" panose="020B0604020202020204" pitchFamily="34" charset="0"/>
              </a:rPr>
              <a:t> given inherited, post-pandemic “sticky” inflation conspiring with left-over (albeit fading with a lag) job market resilience. US exceptionalism is over. So,</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sharp catch-down cuts</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are a matter of time</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r>
              <a:rPr lang="en-US" sz="1100" b="1" i="1" kern="100" dirty="0">
                <a:effectLst/>
                <a:latin typeface="Arial" panose="020B0604020202020204" pitchFamily="34" charset="0"/>
                <a:ea typeface="MS Mincho" panose="02020609040205080304" pitchFamily="49" charset="-128"/>
                <a:cs typeface="Arial" panose="020B0604020202020204" pitchFamily="34" charset="0"/>
              </a:rPr>
              <a:t>But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timing</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matters!</a:t>
            </a:r>
            <a:r>
              <a:rPr lang="en-US" sz="1100" kern="100" dirty="0">
                <a:effectLst/>
                <a:latin typeface="Arial" panose="020B0604020202020204" pitchFamily="34" charset="0"/>
                <a:ea typeface="MS Mincho" panose="02020609040205080304" pitchFamily="49" charset="-128"/>
                <a:cs typeface="Arial" panose="020B0604020202020204" pitchFamily="34" charset="0"/>
              </a:rPr>
              <a:t> In fact, it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is everything</a:t>
            </a:r>
            <a:r>
              <a:rPr lang="en-US" sz="1100" kern="100" dirty="0">
                <a:effectLst/>
                <a:latin typeface="Arial" panose="020B0604020202020204" pitchFamily="34" charset="0"/>
                <a:ea typeface="MS Mincho" panose="02020609040205080304" pitchFamily="49" charset="-128"/>
                <a:cs typeface="Arial" panose="020B0604020202020204" pitchFamily="34" charset="0"/>
              </a:rPr>
              <a:t>.</a:t>
            </a:r>
          </a:p>
          <a:p>
            <a:pPr marL="228600" marR="393065" algn="just">
              <a:lnSpc>
                <a:spcPts val="1300"/>
              </a:lnSpc>
              <a:spcBef>
                <a:spcPts val="0"/>
              </a:spcBef>
              <a:spcAft>
                <a:spcPts val="0"/>
              </a:spcAft>
            </a:pPr>
            <a:endParaRPr lang="en-US" sz="1100" b="1" u="sng" kern="100" dirty="0">
              <a:solidFill>
                <a:srgbClr val="0070C0"/>
              </a:solidFill>
              <a:effectLst/>
              <a:latin typeface="Arial" panose="020B0604020202020204" pitchFamily="34" charset="0"/>
              <a:ea typeface="MS Mincho" panose="02020609040205080304" pitchFamily="49" charset="-128"/>
              <a:cs typeface="Arial" panose="020B0604020202020204" pitchFamily="34" charset="0"/>
            </a:endParaRPr>
          </a:p>
          <a:p>
            <a:pPr marL="228600" marR="393065" algn="just">
              <a:lnSpc>
                <a:spcPts val="1300"/>
              </a:lnSpc>
              <a:spcBef>
                <a:spcPts val="0"/>
              </a:spcBef>
              <a:spcAft>
                <a:spcPts val="0"/>
              </a:spcAft>
            </a:pPr>
            <a:r>
              <a:rPr lang="en-US" sz="1100" b="1" u="sng" kern="100" dirty="0">
                <a:solidFill>
                  <a:srgbClr val="0070C0"/>
                </a:solidFill>
                <a:effectLst/>
                <a:latin typeface="Arial" panose="020B0604020202020204" pitchFamily="34" charset="0"/>
                <a:ea typeface="MS Mincho" panose="02020609040205080304" pitchFamily="49" charset="-128"/>
                <a:cs typeface="Arial" panose="020B0604020202020204" pitchFamily="34" charset="0"/>
              </a:rPr>
              <a:t>ECB</a:t>
            </a:r>
            <a:r>
              <a:rPr lang="en-US" sz="1100" kern="100" dirty="0">
                <a:effectLst/>
                <a:latin typeface="Arial" panose="020B0604020202020204" pitchFamily="34" charset="0"/>
                <a:ea typeface="MS Mincho" panose="02020609040205080304" pitchFamily="49" charset="-128"/>
                <a:cs typeface="Arial" panose="020B0604020202020204" pitchFamily="34" charset="0"/>
              </a:rPr>
              <a:t>: Revealingly, the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ECB is increasingly alluding to tariff shocks that ultimately prove dis-inflationary</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i="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as adverse income shocks outlast and overwhelm price jumps</a:t>
            </a:r>
            <a:r>
              <a:rPr lang="en-US" sz="1100" kern="100" dirty="0">
                <a:effectLst/>
                <a:latin typeface="Arial" panose="020B0604020202020204" pitchFamily="34" charset="0"/>
                <a:ea typeface="MS Mincho" panose="02020609040205080304" pitchFamily="49" charset="-128"/>
                <a:cs typeface="Arial" panose="020B0604020202020204" pitchFamily="34" charset="0"/>
              </a:rPr>
              <a:t>.</a:t>
            </a:r>
            <a:r>
              <a:rPr lang="en-US" sz="1100" b="1" kern="100" dirty="0">
                <a:effectLst/>
                <a:latin typeface="Arial" panose="020B0604020202020204" pitchFamily="34" charset="0"/>
                <a:ea typeface="MS Mincho" panose="02020609040205080304" pitchFamily="49" charset="-128"/>
                <a:cs typeface="Arial" panose="020B0604020202020204" pitchFamily="34" charset="0"/>
              </a:rPr>
              <a:t> But the hawkish camps continue to reserve judgment</a:t>
            </a:r>
            <a:r>
              <a:rPr lang="en-US" sz="1100" kern="100" dirty="0">
                <a:effectLst/>
                <a:latin typeface="Arial" panose="020B0604020202020204" pitchFamily="34" charset="0"/>
                <a:ea typeface="MS Mincho" panose="02020609040205080304" pitchFamily="49" charset="-128"/>
                <a:cs typeface="Arial" panose="020B0604020202020204" pitchFamily="34" charset="0"/>
              </a:rPr>
              <a:t> and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defer to data dependence</a:t>
            </a:r>
            <a:r>
              <a:rPr lang="en-US" sz="1100" kern="100" dirty="0">
                <a:effectLst/>
                <a:latin typeface="Arial" panose="020B0604020202020204" pitchFamily="34" charset="0"/>
                <a:ea typeface="MS Mincho" panose="02020609040205080304" pitchFamily="49" charset="-128"/>
                <a:cs typeface="Arial" panose="020B0604020202020204" pitchFamily="34" charset="0"/>
              </a:rPr>
              <a:t>. Nonetheless, a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higher degree of economic</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uncertainty</a:t>
            </a:r>
            <a:r>
              <a:rPr lang="en-US" sz="1100"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 </a:t>
            </a:r>
            <a:r>
              <a:rPr lang="en-US" sz="1100" kern="100" dirty="0">
                <a:effectLst/>
                <a:latin typeface="Arial" panose="020B0604020202020204" pitchFamily="34" charset="0"/>
                <a:ea typeface="MS Mincho" panose="02020609040205080304" pitchFamily="49" charset="-128"/>
                <a:cs typeface="Arial" panose="020B0604020202020204" pitchFamily="34" charset="0"/>
              </a:rPr>
              <a:t>and </a:t>
            </a:r>
            <a:r>
              <a:rPr lang="en-US" sz="1100" b="1" kern="100" dirty="0">
                <a:solidFill>
                  <a:srgbClr val="0000FF"/>
                </a:solidFill>
                <a:effectLst/>
                <a:latin typeface="Arial" panose="020B0604020202020204" pitchFamily="34" charset="0"/>
                <a:ea typeface="MS Mincho" panose="02020609040205080304" pitchFamily="49" charset="-128"/>
                <a:cs typeface="Arial" panose="020B0604020202020204" pitchFamily="34" charset="0"/>
              </a:rPr>
              <a:t>geo-political liabilities</a:t>
            </a:r>
            <a:r>
              <a:rPr lang="en-US" sz="1100" kern="100" dirty="0">
                <a:effectLst/>
                <a:latin typeface="Arial" panose="020B0604020202020204" pitchFamily="34" charset="0"/>
                <a:ea typeface="MS Mincho" panose="02020609040205080304" pitchFamily="49" charset="-128"/>
                <a:cs typeface="Arial" panose="020B0604020202020204" pitchFamily="34" charset="0"/>
              </a:rPr>
              <a:t>, suggest persistent </a:t>
            </a:r>
            <a:r>
              <a:rPr lang="en-US" sz="1100" b="1" kern="100" dirty="0">
                <a:effectLst/>
                <a:latin typeface="Arial" panose="020B0604020202020204" pitchFamily="34" charset="0"/>
                <a:ea typeface="MS Mincho" panose="02020609040205080304" pitchFamily="49" charset="-128"/>
                <a:cs typeface="Arial" panose="020B0604020202020204" pitchFamily="34" charset="0"/>
              </a:rPr>
              <a:t>fragilities in confidence</a:t>
            </a:r>
            <a:r>
              <a:rPr lang="en-US" sz="1100" kern="100" dirty="0">
                <a:effectLst/>
                <a:latin typeface="Arial" panose="020B0604020202020204" pitchFamily="34" charset="0"/>
                <a:ea typeface="MS Mincho" panose="02020609040205080304" pitchFamily="49" charset="-128"/>
                <a:cs typeface="Arial" panose="020B0604020202020204" pitchFamily="34" charset="0"/>
              </a:rPr>
              <a:t>. </a:t>
            </a:r>
            <a:endParaRPr lang="en-US" sz="1100" kern="100" dirty="0">
              <a:effectLst/>
              <a:latin typeface="Century" panose="020406040505050203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31512824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Appendix: </a:t>
            </a:r>
            <a:r>
              <a:rPr lang="en-US" altLang="ja-JP" sz="2200" dirty="0" smtClean="0">
                <a:solidFill>
                  <a:schemeClr val="tx1"/>
                </a:solidFill>
                <a:cs typeface="Times New Roman" pitchFamily="18" charset="0"/>
              </a:rPr>
              <a:t>EUR </a:t>
            </a:r>
            <a:r>
              <a:rPr lang="en-US" altLang="ja-JP" sz="2200" dirty="0">
                <a:solidFill>
                  <a:schemeClr val="tx1"/>
                </a:solidFill>
                <a:cs typeface="Times New Roman" pitchFamily="18" charset="0"/>
              </a:rPr>
              <a:t>is Compromised.  So, USD May be Tempered</a:t>
            </a:r>
            <a:endParaRPr lang="en-US" sz="2200" i="1" dirty="0">
              <a:solidFill>
                <a:srgbClr val="C00000"/>
              </a:solidFill>
            </a:endParaRPr>
          </a:p>
        </p:txBody>
      </p:sp>
      <p:pic>
        <p:nvPicPr>
          <p:cNvPr id="4098" name="Picture 2">
            <a:extLst>
              <a:ext uri="{FF2B5EF4-FFF2-40B4-BE49-F238E27FC236}">
                <a16:creationId xmlns:a16="http://schemas.microsoft.com/office/drawing/2014/main" id="{EFE4BD60-1F9F-33B9-F6DB-8C40AA0D5080}"/>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 y="1028700"/>
            <a:ext cx="4571999" cy="5114925"/>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1">
            <a:extLst>
              <a:ext uri="{FF2B5EF4-FFF2-40B4-BE49-F238E27FC236}">
                <a16:creationId xmlns:a16="http://schemas.microsoft.com/office/drawing/2014/main" id="{43AF202C-CFD0-4D88-C59B-BA445FA6740B}"/>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762502" y="1028701"/>
            <a:ext cx="4311648" cy="51149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C415425D-CFEB-EDE9-72BD-70360E063169}"/>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6714964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Appendix: </a:t>
            </a:r>
            <a:r>
              <a:rPr lang="en-US" sz="2200" u="sng" dirty="0" smtClean="0">
                <a:solidFill>
                  <a:srgbClr val="0000FF"/>
                </a:solidFill>
              </a:rPr>
              <a:t>JPY-</a:t>
            </a:r>
            <a:r>
              <a:rPr lang="en-US" sz="2200" u="sng" dirty="0" err="1" smtClean="0">
                <a:solidFill>
                  <a:srgbClr val="0000FF"/>
                </a:solidFill>
              </a:rPr>
              <a:t>BoJ</a:t>
            </a:r>
            <a:r>
              <a:rPr lang="en-US" sz="2200" u="sng" dirty="0" smtClean="0">
                <a:solidFill>
                  <a:srgbClr val="0000FF"/>
                </a:solidFill>
              </a:rPr>
              <a:t> </a:t>
            </a:r>
            <a:r>
              <a:rPr lang="en-US" sz="2200" u="sng" dirty="0">
                <a:solidFill>
                  <a:srgbClr val="0000FF"/>
                </a:solidFill>
              </a:rPr>
              <a:t>Risks</a:t>
            </a:r>
            <a:r>
              <a:rPr lang="en-US" sz="2200" dirty="0">
                <a:solidFill>
                  <a:srgbClr val="0000FF"/>
                </a:solidFill>
              </a:rPr>
              <a:t>: </a:t>
            </a:r>
            <a:r>
              <a:rPr lang="en-US" sz="2200" dirty="0">
                <a:solidFill>
                  <a:srgbClr val="C00000"/>
                </a:solidFill>
              </a:rPr>
              <a:t>Trump 2.0 Heightens Inherent Volatility</a:t>
            </a:r>
            <a:endParaRPr lang="en-US" sz="2200" b="0" i="1" dirty="0">
              <a:solidFill>
                <a:srgbClr val="C00000"/>
              </a:solidFill>
            </a:endParaRPr>
          </a:p>
        </p:txBody>
      </p:sp>
      <p:sp>
        <p:nvSpPr>
          <p:cNvPr id="7" name="TextBox 6"/>
          <p:cNvSpPr txBox="1"/>
          <p:nvPr/>
        </p:nvSpPr>
        <p:spPr>
          <a:xfrm>
            <a:off x="179513" y="735004"/>
            <a:ext cx="8964487" cy="523220"/>
          </a:xfrm>
          <a:prstGeom prst="rect">
            <a:avLst/>
          </a:prstGeom>
          <a:noFill/>
          <a:ln>
            <a:noFill/>
          </a:ln>
        </p:spPr>
        <p:txBody>
          <a:bodyPr wrap="square" rtlCol="0">
            <a:spAutoFit/>
          </a:bodyPr>
          <a:lstStyle/>
          <a:p>
            <a:pPr marL="342900" indent="-342900">
              <a:buAutoNum type="arabicPeriod"/>
            </a:pPr>
            <a:r>
              <a:rPr lang="en-US" sz="1400" b="1" dirty="0">
                <a:solidFill>
                  <a:srgbClr val="00B0F0"/>
                </a:solidFill>
              </a:rPr>
              <a:t>“JPY Problem with a Fed Solution” Distorted by Trump 2.0 Disruptions</a:t>
            </a:r>
          </a:p>
          <a:p>
            <a:pPr marL="342900" indent="-342900">
              <a:buAutoNum type="arabicPeriod"/>
            </a:pPr>
            <a:r>
              <a:rPr lang="en-US" sz="1400" b="1" dirty="0">
                <a:solidFill>
                  <a:srgbClr val="00B0F0"/>
                </a:solidFill>
              </a:rPr>
              <a:t>Fed Doubt &amp; Trade pain may inflict bouts of JPY sell-off initially</a:t>
            </a:r>
            <a:endParaRPr lang="en-US" sz="1300" b="1" dirty="0">
              <a:solidFill>
                <a:srgbClr val="00B0F0"/>
              </a:solidFill>
            </a:endParaRPr>
          </a:p>
        </p:txBody>
      </p:sp>
      <p:pic>
        <p:nvPicPr>
          <p:cNvPr id="6146" name="Picture 2">
            <a:extLst>
              <a:ext uri="{FF2B5EF4-FFF2-40B4-BE49-F238E27FC236}">
                <a16:creationId xmlns:a16="http://schemas.microsoft.com/office/drawing/2014/main" id="{C007CDDC-F26C-89E6-5A66-1DD1191541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00" y="1258223"/>
            <a:ext cx="4910137" cy="536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a:extLst>
              <a:ext uri="{FF2B5EF4-FFF2-40B4-BE49-F238E27FC236}">
                <a16:creationId xmlns:a16="http://schemas.microsoft.com/office/drawing/2014/main" id="{D311B87D-6DCC-79AE-0707-50E614C32B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206500"/>
            <a:ext cx="4086100" cy="530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86078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Appendix: </a:t>
            </a:r>
            <a:r>
              <a:rPr lang="en-US" sz="2200" dirty="0" smtClean="0">
                <a:solidFill>
                  <a:schemeClr val="tx1"/>
                </a:solidFill>
              </a:rPr>
              <a:t>AXJ </a:t>
            </a:r>
            <a:r>
              <a:rPr lang="en-US" sz="2200" dirty="0">
                <a:solidFill>
                  <a:schemeClr val="tx1"/>
                </a:solidFill>
              </a:rPr>
              <a:t>Risks &amp; Outlook (Cont’d)</a:t>
            </a:r>
            <a:endParaRPr lang="en-US" sz="2200" dirty="0">
              <a:solidFill>
                <a:srgbClr val="FF0000"/>
              </a:solidFill>
            </a:endParaRPr>
          </a:p>
        </p:txBody>
      </p:sp>
      <p:sp>
        <p:nvSpPr>
          <p:cNvPr id="13" name="Rectangle 12">
            <a:extLst>
              <a:ext uri="{FF2B5EF4-FFF2-40B4-BE49-F238E27FC236}">
                <a16:creationId xmlns:a16="http://schemas.microsoft.com/office/drawing/2014/main" id="{1A5C84E1-A2E4-B9A5-1C3C-B2E30EEA7D66}"/>
              </a:ext>
            </a:extLst>
          </p:cNvPr>
          <p:cNvSpPr/>
          <p:nvPr/>
        </p:nvSpPr>
        <p:spPr>
          <a:xfrm>
            <a:off x="7950200" y="6483351"/>
            <a:ext cx="1193800" cy="374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30" name="TextBox 29">
            <a:extLst>
              <a:ext uri="{FF2B5EF4-FFF2-40B4-BE49-F238E27FC236}">
                <a16:creationId xmlns:a16="http://schemas.microsoft.com/office/drawing/2014/main" id="{0CD9934A-1B46-86BE-A9A8-B75625C1EE95}"/>
              </a:ext>
            </a:extLst>
          </p:cNvPr>
          <p:cNvSpPr txBox="1"/>
          <p:nvPr/>
        </p:nvSpPr>
        <p:spPr>
          <a:xfrm>
            <a:off x="5080001" y="800636"/>
            <a:ext cx="4423240" cy="5929828"/>
          </a:xfrm>
          <a:prstGeom prst="rect">
            <a:avLst/>
          </a:prstGeom>
          <a:noFill/>
          <a:ln>
            <a:noFill/>
          </a:ln>
        </p:spPr>
        <p:txBody>
          <a:bodyPr wrap="square">
            <a:spAutoFit/>
          </a:bodyPr>
          <a:lstStyle/>
          <a:p>
            <a:pPr marL="0" marR="397510" algn="just">
              <a:lnSpc>
                <a:spcPts val="1300"/>
              </a:lnSpc>
              <a:spcBef>
                <a:spcPts val="0"/>
              </a:spcBef>
              <a:spcAft>
                <a:spcPts val="0"/>
              </a:spcAft>
            </a:pPr>
            <a:r>
              <a:rPr lang="en-SG" sz="1100" kern="100" dirty="0">
                <a:effectLst/>
                <a:latin typeface="Arial" panose="020B0604020202020204" pitchFamily="34" charset="0"/>
                <a:ea typeface="MS Mincho" panose="02020609040205080304" pitchFamily="49" charset="-128"/>
                <a:cs typeface="Arial" panose="020B0604020202020204" pitchFamily="34" charset="0"/>
              </a:rPr>
              <a:t> </a:t>
            </a:r>
            <a:endParaRPr lang="en-US" sz="1100" kern="100" dirty="0">
              <a:effectLst/>
              <a:latin typeface="Century" panose="02040604050505020304" pitchFamily="18" charset="0"/>
              <a:ea typeface="MS Mincho" panose="02020609040205080304" pitchFamily="49" charset="-128"/>
              <a:cs typeface="Arial" panose="020B0604020202020204" pitchFamily="34" charset="0"/>
            </a:endParaRPr>
          </a:p>
          <a:p>
            <a:pPr marL="342900" marR="397510" lvl="0" indent="-342900" algn="just">
              <a:lnSpc>
                <a:spcPts val="1300"/>
              </a:lnSpc>
              <a:spcBef>
                <a:spcPts val="0"/>
              </a:spcBef>
              <a:spcAft>
                <a:spcPts val="0"/>
              </a:spcAft>
              <a:buFont typeface="Symbol" panose="05050102010706020507" pitchFamily="18" charset="2"/>
              <a:buChar char=""/>
            </a:pPr>
            <a:r>
              <a:rPr lang="en-US" sz="1100" u="sng" dirty="0">
                <a:solidFill>
                  <a:srgbClr val="0070C0"/>
                </a:solidFill>
                <a:effectLst/>
                <a:latin typeface="Arial" panose="020B0604020202020204" pitchFamily="34" charset="0"/>
                <a:ea typeface="MS Mincho" panose="02020609040205080304" pitchFamily="49" charset="-128"/>
              </a:rPr>
              <a:t>Confusion &amp; Complacency</a:t>
            </a:r>
            <a:r>
              <a:rPr lang="en-SG" sz="1100" dirty="0">
                <a:solidFill>
                  <a:srgbClr val="0070C0"/>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The real danger as such is that </a:t>
            </a:r>
            <a:r>
              <a:rPr lang="en-US" sz="1100" b="1" dirty="0">
                <a:solidFill>
                  <a:srgbClr val="0000FF"/>
                </a:solidFill>
                <a:effectLst/>
                <a:latin typeface="Arial" panose="020B0604020202020204" pitchFamily="34" charset="0"/>
                <a:ea typeface="MS Mincho" panose="02020609040205080304" pitchFamily="49" charset="-128"/>
              </a:rPr>
              <a:t>markets mistake fortuitous FX dynamics for rightful, guaranteed, AXJ relief</a:t>
            </a:r>
            <a:r>
              <a:rPr lang="en-US" sz="1100" dirty="0">
                <a:effectLst/>
                <a:latin typeface="Arial" panose="020B0604020202020204" pitchFamily="34" charset="0"/>
                <a:ea typeface="MS Mincho" panose="02020609040205080304" pitchFamily="49" charset="-128"/>
              </a:rPr>
              <a:t>. First, there is </a:t>
            </a:r>
            <a:r>
              <a:rPr lang="en-US" sz="1100" b="1" dirty="0">
                <a:solidFill>
                  <a:srgbClr val="0000FF"/>
                </a:solidFill>
                <a:effectLst/>
                <a:latin typeface="Arial" panose="020B0604020202020204" pitchFamily="34" charset="0"/>
                <a:ea typeface="MS Mincho" panose="02020609040205080304" pitchFamily="49" charset="-128"/>
              </a:rPr>
              <a:t>confusion about USD dynamics</a:t>
            </a:r>
            <a:r>
              <a:rPr lang="en-US" sz="1100" dirty="0">
                <a:solidFill>
                  <a:srgbClr val="0000FF"/>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amid.0 geoeconomic risks. Whether it is </a:t>
            </a:r>
            <a:r>
              <a:rPr lang="en-US" sz="1100" b="1" dirty="0">
                <a:effectLst/>
                <a:latin typeface="Arial" panose="020B0604020202020204" pitchFamily="34" charset="0"/>
                <a:ea typeface="MS Mincho" panose="02020609040205080304" pitchFamily="49" charset="-128"/>
              </a:rPr>
              <a:t>merely assuming level shocks</a:t>
            </a:r>
            <a:r>
              <a:rPr lang="en-US" sz="1100" dirty="0">
                <a:effectLst/>
                <a:latin typeface="Arial" panose="020B0604020202020204" pitchFamily="34" charset="0"/>
                <a:ea typeface="MS Mincho" panose="02020609040205080304" pitchFamily="49" charset="-128"/>
              </a:rPr>
              <a:t> </a:t>
            </a:r>
            <a:r>
              <a:rPr lang="en-US" sz="1100" i="1" dirty="0">
                <a:solidFill>
                  <a:srgbClr val="0000FF"/>
                </a:solidFill>
                <a:effectLst/>
                <a:latin typeface="Arial" panose="020B0604020202020204" pitchFamily="34" charset="0"/>
                <a:ea typeface="MS Mincho" panose="02020609040205080304" pitchFamily="49" charset="-128"/>
              </a:rPr>
              <a:t>to make adjustments for tariff self-harm</a:t>
            </a:r>
            <a:r>
              <a:rPr lang="en-US" sz="1100" i="1" dirty="0">
                <a:effectLst/>
                <a:latin typeface="Arial" panose="020B0604020202020204" pitchFamily="34" charset="0"/>
                <a:ea typeface="MS Mincho" panose="02020609040205080304" pitchFamily="49" charset="-128"/>
              </a:rPr>
              <a:t>, </a:t>
            </a:r>
            <a:r>
              <a:rPr lang="en-US" sz="1100" i="1" dirty="0">
                <a:solidFill>
                  <a:srgbClr val="0000FF"/>
                </a:solidFill>
                <a:effectLst/>
                <a:latin typeface="Arial" panose="020B0604020202020204" pitchFamily="34" charset="0"/>
                <a:ea typeface="MS Mincho" panose="02020609040205080304" pitchFamily="49" charset="-128"/>
              </a:rPr>
              <a:t>attendant dovish Fed calibrations</a:t>
            </a:r>
            <a:r>
              <a:rPr lang="en-US" sz="1100" dirty="0">
                <a:solidFill>
                  <a:srgbClr val="0000FF"/>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and some </a:t>
            </a:r>
            <a:r>
              <a:rPr lang="en-US" sz="1100" i="1" dirty="0">
                <a:solidFill>
                  <a:srgbClr val="0000FF"/>
                </a:solidFill>
                <a:effectLst/>
                <a:latin typeface="Arial" panose="020B0604020202020204" pitchFamily="34" charset="0"/>
                <a:ea typeface="MS Mincho" panose="02020609040205080304" pitchFamily="49" charset="-128"/>
              </a:rPr>
              <a:t>interim weakening of haven flows</a:t>
            </a:r>
            <a:r>
              <a:rPr lang="en-US" sz="1100" i="1" dirty="0">
                <a:effectLst/>
                <a:latin typeface="Arial" panose="020B0604020202020204" pitchFamily="34" charset="0"/>
                <a:ea typeface="MS Mincho" panose="02020609040205080304" pitchFamily="49" charset="-128"/>
              </a:rPr>
              <a:t>.</a:t>
            </a:r>
            <a:r>
              <a:rPr lang="en-US" sz="1100" dirty="0">
                <a:effectLst/>
                <a:latin typeface="Arial" panose="020B0604020202020204" pitchFamily="34" charset="0"/>
                <a:ea typeface="MS Mincho" panose="02020609040205080304" pitchFamily="49" charset="-128"/>
              </a:rPr>
              <a:t> </a:t>
            </a:r>
            <a:r>
              <a:rPr lang="en-US" sz="1100" b="1" u="sng" dirty="0">
                <a:effectLst/>
                <a:latin typeface="Arial" panose="020B0604020202020204" pitchFamily="34" charset="0"/>
                <a:ea typeface="MS Mincho" panose="02020609040205080304" pitchFamily="49" charset="-128"/>
              </a:rPr>
              <a:t>Or</a:t>
            </a:r>
            <a:r>
              <a:rPr lang="en-US" sz="1100" dirty="0">
                <a:effectLst/>
                <a:latin typeface="Arial" panose="020B0604020202020204" pitchFamily="34" charset="0"/>
                <a:ea typeface="MS Mincho" panose="02020609040205080304" pitchFamily="49" charset="-128"/>
              </a:rPr>
              <a:t> in fact, </a:t>
            </a:r>
            <a:r>
              <a:rPr lang="en-US" sz="1100" i="1" dirty="0">
                <a:solidFill>
                  <a:srgbClr val="0000FF"/>
                </a:solidFill>
                <a:effectLst/>
                <a:latin typeface="Arial" panose="020B0604020202020204" pitchFamily="34" charset="0"/>
                <a:ea typeface="MS Mincho" panose="02020609040205080304" pitchFamily="49" charset="-128"/>
              </a:rPr>
              <a:t>FX mechanics have durably shifte</a:t>
            </a:r>
            <a:r>
              <a:rPr lang="en-US" sz="1100" dirty="0">
                <a:effectLst/>
                <a:latin typeface="Arial" panose="020B0604020202020204" pitchFamily="34" charset="0"/>
                <a:ea typeface="MS Mincho" panose="02020609040205080304" pitchFamily="49" charset="-128"/>
              </a:rPr>
              <a:t>d and </a:t>
            </a:r>
            <a:r>
              <a:rPr lang="en-US" sz="1100" i="1" dirty="0">
                <a:solidFill>
                  <a:srgbClr val="0000FF"/>
                </a:solidFill>
                <a:effectLst/>
                <a:latin typeface="Arial" panose="020B0604020202020204" pitchFamily="34" charset="0"/>
                <a:ea typeface="MS Mincho" panose="02020609040205080304" pitchFamily="49" charset="-128"/>
              </a:rPr>
              <a:t>USD is irredeemably subordinated to AXJ on tariff-induced risks</a:t>
            </a:r>
            <a:r>
              <a:rPr lang="en-US" sz="1100" i="1" dirty="0">
                <a:effectLst/>
                <a:latin typeface="Arial" panose="020B0604020202020204" pitchFamily="34" charset="0"/>
                <a:ea typeface="MS Mincho" panose="02020609040205080304" pitchFamily="49" charset="-128"/>
              </a:rPr>
              <a:t>.</a:t>
            </a:r>
            <a:r>
              <a:rPr lang="en-US" sz="1100" dirty="0">
                <a:effectLst/>
                <a:latin typeface="Arial" panose="020B0604020202020204" pitchFamily="34" charset="0"/>
                <a:ea typeface="MS Mincho" panose="02020609040205080304" pitchFamily="49" charset="-128"/>
              </a:rPr>
              <a:t> </a:t>
            </a:r>
            <a:r>
              <a:rPr lang="en-US" sz="1100" b="1" dirty="0">
                <a:effectLst/>
                <a:latin typeface="Arial" panose="020B0604020202020204" pitchFamily="34" charset="0"/>
                <a:ea typeface="MS Mincho" panose="02020609040205080304" pitchFamily="49" charset="-128"/>
              </a:rPr>
              <a:t>Persistent trade- and China-linked vulnerabilities in Asia warn against</a:t>
            </a:r>
            <a:r>
              <a:rPr lang="en-US" sz="1100" dirty="0">
                <a:effectLst/>
                <a:latin typeface="Arial" panose="020B0604020202020204" pitchFamily="34" charset="0"/>
                <a:ea typeface="MS Mincho" panose="02020609040205080304" pitchFamily="49" charset="-128"/>
              </a:rPr>
              <a:t>, </a:t>
            </a:r>
            <a:r>
              <a:rPr lang="en-US" sz="1100" b="1" dirty="0">
                <a:solidFill>
                  <a:srgbClr val="0000FF"/>
                </a:solidFill>
                <a:effectLst/>
                <a:latin typeface="Arial" panose="020B0604020202020204" pitchFamily="34" charset="0"/>
                <a:ea typeface="MS Mincho" panose="02020609040205080304" pitchFamily="49" charset="-128"/>
              </a:rPr>
              <a:t>complacency about passing storms is not an option</a:t>
            </a:r>
            <a:r>
              <a:rPr lang="en-US" sz="1100" dirty="0">
                <a:effectLst/>
                <a:latin typeface="Arial" panose="020B0604020202020204" pitchFamily="34" charset="0"/>
                <a:ea typeface="MS Mincho" panose="02020609040205080304" pitchFamily="49" charset="-128"/>
              </a:rPr>
              <a:t>. Instead, </a:t>
            </a:r>
            <a:r>
              <a:rPr lang="en-US" sz="1100" b="1" dirty="0">
                <a:effectLst/>
                <a:latin typeface="Arial" panose="020B0604020202020204" pitchFamily="34" charset="0"/>
                <a:ea typeface="MS Mincho" panose="02020609040205080304" pitchFamily="49" charset="-128"/>
              </a:rPr>
              <a:t>acute trade uncertainties and geopolitical antagonism flag potential AXJ volatility</a:t>
            </a:r>
            <a:r>
              <a:rPr lang="en-SG" sz="1100" dirty="0">
                <a:effectLst/>
                <a:latin typeface="Arial" panose="020B0604020202020204" pitchFamily="34" charset="0"/>
                <a:ea typeface="MS Mincho" panose="02020609040205080304" pitchFamily="49" charset="-128"/>
              </a:rPr>
              <a:t>.</a:t>
            </a:r>
            <a:endParaRPr lang="en-US" sz="1100" dirty="0">
              <a:effectLst/>
              <a:latin typeface="Times New Roman" panose="02020603050405020304" pitchFamily="18" charset="0"/>
              <a:ea typeface="MS Mincho" panose="02020609040205080304" pitchFamily="49" charset="-128"/>
            </a:endParaRPr>
          </a:p>
          <a:p>
            <a:pPr marL="457200" marR="0">
              <a:spcBef>
                <a:spcPts val="0"/>
              </a:spcBef>
              <a:spcAft>
                <a:spcPts val="0"/>
              </a:spcAft>
            </a:pPr>
            <a:r>
              <a:rPr lang="en-SG" sz="1100" dirty="0">
                <a:effectLst/>
                <a:latin typeface="Arial" panose="020B0604020202020204" pitchFamily="34" charset="0"/>
                <a:ea typeface="MS Mincho" panose="02020609040205080304" pitchFamily="49" charset="-128"/>
              </a:rPr>
              <a:t> </a:t>
            </a:r>
            <a:endParaRPr lang="en-US" sz="1100" dirty="0">
              <a:effectLst/>
              <a:latin typeface="Times New Roman" panose="02020603050405020304" pitchFamily="18" charset="0"/>
              <a:ea typeface="MS Mincho" panose="02020609040205080304" pitchFamily="49" charset="-128"/>
            </a:endParaRPr>
          </a:p>
          <a:p>
            <a:pPr marL="342900" marR="397510" lvl="0" indent="-342900" algn="just">
              <a:lnSpc>
                <a:spcPts val="1300"/>
              </a:lnSpc>
              <a:spcBef>
                <a:spcPts val="0"/>
              </a:spcBef>
              <a:spcAft>
                <a:spcPts val="0"/>
              </a:spcAft>
              <a:buFont typeface="Symbol" panose="05050102010706020507" pitchFamily="18" charset="2"/>
              <a:buChar char=""/>
            </a:pPr>
            <a:r>
              <a:rPr lang="en-US" sz="1100" u="sng" dirty="0">
                <a:solidFill>
                  <a:srgbClr val="0070C0"/>
                </a:solidFill>
                <a:effectLst/>
                <a:latin typeface="Arial" panose="020B0604020202020204" pitchFamily="34" charset="0"/>
                <a:ea typeface="MS Mincho" panose="02020609040205080304" pitchFamily="49" charset="-128"/>
              </a:rPr>
              <a:t>CNH Cover &amp; Correlations</a:t>
            </a:r>
            <a:r>
              <a:rPr lang="en-SG" sz="1100" dirty="0">
                <a:solidFill>
                  <a:srgbClr val="0070C0"/>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More </a:t>
            </a:r>
            <a:r>
              <a:rPr lang="en-US" sz="1100" b="1" dirty="0">
                <a:solidFill>
                  <a:srgbClr val="0000FF"/>
                </a:solidFill>
                <a:effectLst/>
                <a:latin typeface="Arial" panose="020B0604020202020204" pitchFamily="34" charset="0"/>
                <a:ea typeface="MS Mincho" panose="02020609040205080304" pitchFamily="49" charset="-128"/>
              </a:rPr>
              <a:t>complex CNH-AXJ dynamics</a:t>
            </a:r>
            <a:r>
              <a:rPr lang="en-US" sz="1100" dirty="0">
                <a:solidFill>
                  <a:srgbClr val="0000FF"/>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further obfuscates the AXJ view. This is a result of </a:t>
            </a:r>
            <a:r>
              <a:rPr lang="en-US" sz="1100" b="1" dirty="0">
                <a:effectLst/>
                <a:latin typeface="Arial" panose="020B0604020202020204" pitchFamily="34" charset="0"/>
                <a:ea typeface="MS Mincho" panose="02020609040205080304" pitchFamily="49" charset="-128"/>
              </a:rPr>
              <a:t>intense US-China risks that require extraordinary policy bracing by the PBoC</a:t>
            </a:r>
            <a:r>
              <a:rPr lang="en-US" sz="1100" dirty="0">
                <a:effectLst/>
                <a:latin typeface="Arial" panose="020B0604020202020204" pitchFamily="34" charset="0"/>
                <a:ea typeface="MS Mincho" panose="02020609040205080304" pitchFamily="49" charset="-128"/>
              </a:rPr>
              <a:t>. Hence, a </a:t>
            </a:r>
            <a:r>
              <a:rPr lang="en-US" sz="1100" b="1" dirty="0">
                <a:effectLst/>
                <a:latin typeface="Arial" panose="020B0604020202020204" pitchFamily="34" charset="0"/>
                <a:ea typeface="MS Mincho" panose="02020609040205080304" pitchFamily="49" charset="-128"/>
              </a:rPr>
              <a:t>relatively steady CNH against a bearish USD</a:t>
            </a:r>
            <a:r>
              <a:rPr lang="en-US" sz="1100" dirty="0">
                <a:effectLst/>
                <a:latin typeface="Arial" panose="020B0604020202020204" pitchFamily="34" charset="0"/>
                <a:ea typeface="MS Mincho" panose="02020609040205080304" pitchFamily="49" charset="-128"/>
              </a:rPr>
              <a:t> </a:t>
            </a:r>
            <a:r>
              <a:rPr lang="en-US" sz="1100" dirty="0">
                <a:solidFill>
                  <a:srgbClr val="0070C0"/>
                </a:solidFill>
                <a:effectLst/>
                <a:latin typeface="Arial" panose="020B0604020202020204" pitchFamily="34" charset="0"/>
                <a:ea typeface="MS Mincho" panose="02020609040205080304" pitchFamily="49" charset="-128"/>
              </a:rPr>
              <a:t>[Box 1] </a:t>
            </a:r>
            <a:r>
              <a:rPr lang="en-US" sz="1100" dirty="0">
                <a:effectLst/>
                <a:latin typeface="Arial" panose="020B0604020202020204" pitchFamily="34" charset="0"/>
                <a:ea typeface="MS Mincho" panose="02020609040205080304" pitchFamily="49" charset="-128"/>
              </a:rPr>
              <a:t>resulted in </a:t>
            </a:r>
            <a:r>
              <a:rPr lang="en-US" sz="1100" i="1" dirty="0">
                <a:solidFill>
                  <a:srgbClr val="0000FF"/>
                </a:solidFill>
                <a:effectLst/>
                <a:latin typeface="Arial" panose="020B0604020202020204" pitchFamily="34" charset="0"/>
                <a:ea typeface="MS Mincho" panose="02020609040205080304" pitchFamily="49" charset="-128"/>
              </a:rPr>
              <a:t>AXJ outperforming CNH considerably</a:t>
            </a:r>
            <a:r>
              <a:rPr lang="en-US" sz="1100" i="1" dirty="0">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But in the context of </a:t>
            </a:r>
            <a:r>
              <a:rPr lang="en-US" sz="1100" i="1" dirty="0">
                <a:solidFill>
                  <a:srgbClr val="0000FF"/>
                </a:solidFill>
                <a:effectLst/>
                <a:latin typeface="Arial" panose="020B0604020202020204" pitchFamily="34" charset="0"/>
                <a:ea typeface="MS Mincho" panose="02020609040205080304" pitchFamily="49" charset="-128"/>
              </a:rPr>
              <a:t>temporarily looser CNH-AXJ correlations</a:t>
            </a:r>
            <a:r>
              <a:rPr lang="en-US" sz="1100" i="1" dirty="0">
                <a:effectLst/>
                <a:latin typeface="Arial" panose="020B0604020202020204" pitchFamily="34" charset="0"/>
                <a:ea typeface="MS Mincho" panose="02020609040205080304" pitchFamily="49" charset="-128"/>
              </a:rPr>
              <a:t>.</a:t>
            </a:r>
            <a:r>
              <a:rPr lang="en-US" sz="1100" dirty="0">
                <a:effectLst/>
                <a:latin typeface="Arial" panose="020B0604020202020204" pitchFamily="34" charset="0"/>
                <a:ea typeface="MS Mincho" panose="02020609040205080304" pitchFamily="49" charset="-128"/>
              </a:rPr>
              <a:t> So, a </a:t>
            </a:r>
            <a:r>
              <a:rPr lang="en-US" sz="1100" b="1" dirty="0">
                <a:solidFill>
                  <a:srgbClr val="0000FF"/>
                </a:solidFill>
                <a:effectLst/>
                <a:latin typeface="Arial" panose="020B0604020202020204" pitchFamily="34" charset="0"/>
                <a:ea typeface="MS Mincho" panose="02020609040205080304" pitchFamily="49" charset="-128"/>
              </a:rPr>
              <a:t>reinstatement of CNH-AXJ co-movement could revive more two-way AXJ risks</a:t>
            </a:r>
            <a:r>
              <a:rPr lang="en-US" sz="1100" dirty="0">
                <a:effectLst/>
                <a:latin typeface="Arial" panose="020B0604020202020204" pitchFamily="34" charset="0"/>
                <a:ea typeface="MS Mincho" panose="02020609040205080304" pitchFamily="49" charset="-128"/>
              </a:rPr>
              <a:t>; </a:t>
            </a:r>
            <a:r>
              <a:rPr lang="en-US" sz="1100" b="1" dirty="0">
                <a:effectLst/>
                <a:latin typeface="Arial" panose="020B0604020202020204" pitchFamily="34" charset="0"/>
                <a:ea typeface="MS Mincho" panose="02020609040205080304" pitchFamily="49" charset="-128"/>
              </a:rPr>
              <a:t>beyond scope for CNH catch-up with AXJ</a:t>
            </a:r>
            <a:r>
              <a:rPr lang="en-US" sz="1100" dirty="0">
                <a:effectLst/>
                <a:latin typeface="Arial" panose="020B0604020202020204" pitchFamily="34" charset="0"/>
                <a:ea typeface="MS Mincho" panose="02020609040205080304" pitchFamily="49" charset="-128"/>
              </a:rPr>
              <a:t> further down the line</a:t>
            </a:r>
            <a:r>
              <a:rPr lang="en-SG" sz="1100" i="1" dirty="0">
                <a:solidFill>
                  <a:srgbClr val="0000FF"/>
                </a:solidFill>
                <a:effectLst/>
                <a:latin typeface="Arial" panose="020B0604020202020204" pitchFamily="34" charset="0"/>
                <a:ea typeface="MS Mincho" panose="02020609040205080304" pitchFamily="49" charset="-128"/>
              </a:rPr>
              <a:t>.</a:t>
            </a:r>
            <a:endParaRPr lang="en-US" sz="1100" dirty="0">
              <a:effectLst/>
              <a:latin typeface="Times New Roman" panose="02020603050405020304" pitchFamily="18" charset="0"/>
              <a:ea typeface="MS Mincho" panose="02020609040205080304" pitchFamily="49" charset="-128"/>
            </a:endParaRPr>
          </a:p>
          <a:p>
            <a:pPr marL="457200" marR="0">
              <a:lnSpc>
                <a:spcPts val="1300"/>
              </a:lnSpc>
              <a:spcBef>
                <a:spcPts val="0"/>
              </a:spcBef>
              <a:spcAft>
                <a:spcPts val="0"/>
              </a:spcAft>
            </a:pPr>
            <a:r>
              <a:rPr lang="en-SG" sz="1100" u="none" strike="noStrike" dirty="0">
                <a:solidFill>
                  <a:srgbClr val="002060"/>
                </a:solidFill>
                <a:effectLst/>
                <a:latin typeface="Arial" panose="020B0604020202020204" pitchFamily="34" charset="0"/>
                <a:ea typeface="MS Mincho" panose="02020609040205080304" pitchFamily="49" charset="-128"/>
              </a:rPr>
              <a:t> </a:t>
            </a:r>
            <a:endParaRPr lang="en-US" sz="1100" dirty="0">
              <a:effectLst/>
              <a:latin typeface="Times New Roman" panose="02020603050405020304" pitchFamily="18" charset="0"/>
              <a:ea typeface="MS Mincho" panose="02020609040205080304" pitchFamily="49" charset="-128"/>
            </a:endParaRPr>
          </a:p>
          <a:p>
            <a:pPr marL="342900" marR="397510" lvl="0" indent="-342900" algn="just">
              <a:lnSpc>
                <a:spcPts val="1300"/>
              </a:lnSpc>
              <a:spcBef>
                <a:spcPts val="0"/>
              </a:spcBef>
              <a:spcAft>
                <a:spcPts val="0"/>
              </a:spcAft>
              <a:buFont typeface="Symbol" panose="05050102010706020507" pitchFamily="18" charset="2"/>
              <a:buChar char=""/>
            </a:pPr>
            <a:r>
              <a:rPr lang="en-US" sz="1100" u="sng" dirty="0">
                <a:solidFill>
                  <a:srgbClr val="0070C0"/>
                </a:solidFill>
                <a:effectLst/>
                <a:latin typeface="Arial" panose="020B0604020202020204" pitchFamily="34" charset="0"/>
                <a:ea typeface="MS Mincho" panose="02020609040205080304" pitchFamily="49" charset="-128"/>
              </a:rPr>
              <a:t>Fits &amp; Starts</a:t>
            </a:r>
            <a:r>
              <a:rPr lang="en-SG" sz="1100" dirty="0">
                <a:solidFill>
                  <a:srgbClr val="0070C0"/>
                </a:solidFill>
                <a:effectLst/>
                <a:latin typeface="Arial" panose="020B0604020202020204" pitchFamily="34" charset="0"/>
                <a:ea typeface="MS Mincho" panose="02020609040205080304" pitchFamily="49" charset="-128"/>
              </a:rPr>
              <a:t>:</a:t>
            </a:r>
            <a:r>
              <a:rPr lang="en-SG" sz="1100" i="1" dirty="0">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This </a:t>
            </a:r>
            <a:r>
              <a:rPr lang="en-US" sz="1100" b="1" dirty="0">
                <a:solidFill>
                  <a:srgbClr val="0000FF"/>
                </a:solidFill>
                <a:effectLst/>
                <a:latin typeface="Arial" panose="020B0604020202020204" pitchFamily="34" charset="0"/>
                <a:ea typeface="MS Mincho" panose="02020609040205080304" pitchFamily="49" charset="-128"/>
              </a:rPr>
              <a:t>sets AXJ up for fits and starts of rallies and retreats</a:t>
            </a:r>
            <a:r>
              <a:rPr lang="en-US" sz="1100" dirty="0">
                <a:solidFill>
                  <a:srgbClr val="0000FF"/>
                </a:solidFill>
                <a:effectLst/>
                <a:latin typeface="Arial" panose="020B0604020202020204" pitchFamily="34" charset="0"/>
                <a:ea typeface="MS Mincho" panose="02020609040205080304" pitchFamily="49" charset="-128"/>
              </a:rPr>
              <a:t> </a:t>
            </a:r>
            <a:r>
              <a:rPr lang="en-US" sz="1100" dirty="0">
                <a:effectLst/>
                <a:latin typeface="Arial" panose="020B0604020202020204" pitchFamily="34" charset="0"/>
                <a:ea typeface="MS Mincho" panose="02020609040205080304" pitchFamily="49" charset="-128"/>
              </a:rPr>
              <a:t>in response to Trump 2.0 headlines. </a:t>
            </a:r>
            <a:r>
              <a:rPr lang="en-US" sz="1100" i="1" dirty="0">
                <a:solidFill>
                  <a:srgbClr val="0000FF"/>
                </a:solidFill>
                <a:effectLst/>
                <a:latin typeface="Arial" panose="020B0604020202020204" pitchFamily="34" charset="0"/>
                <a:ea typeface="MS Mincho" panose="02020609040205080304" pitchFamily="49" charset="-128"/>
              </a:rPr>
              <a:t>Outsized moves</a:t>
            </a:r>
            <a:r>
              <a:rPr lang="en-US" sz="1100" i="1" dirty="0">
                <a:effectLst/>
                <a:latin typeface="Arial" panose="020B0604020202020204" pitchFamily="34" charset="0"/>
                <a:ea typeface="MS Mincho" panose="02020609040205080304" pitchFamily="49" charset="-128"/>
              </a:rPr>
              <a:t>,</a:t>
            </a:r>
            <a:r>
              <a:rPr lang="en-US" sz="1100" dirty="0">
                <a:effectLst/>
                <a:latin typeface="Arial" panose="020B0604020202020204" pitchFamily="34" charset="0"/>
                <a:ea typeface="MS Mincho" panose="02020609040205080304" pitchFamily="49" charset="-128"/>
              </a:rPr>
              <a:t> </a:t>
            </a:r>
            <a:r>
              <a:rPr lang="en-US" sz="1100" i="1" dirty="0">
                <a:solidFill>
                  <a:srgbClr val="0000FF"/>
                </a:solidFill>
                <a:effectLst/>
                <a:latin typeface="Arial" panose="020B0604020202020204" pitchFamily="34" charset="0"/>
                <a:ea typeface="MS Mincho" panose="02020609040205080304" pitchFamily="49" charset="-128"/>
              </a:rPr>
              <a:t>exceptionally wide ranges</a:t>
            </a:r>
            <a:r>
              <a:rPr lang="en-US" sz="1100" dirty="0">
                <a:effectLst/>
                <a:latin typeface="Arial" panose="020B0604020202020204" pitchFamily="34" charset="0"/>
                <a:ea typeface="MS Mincho" panose="02020609040205080304" pitchFamily="49" charset="-128"/>
              </a:rPr>
              <a:t> and </a:t>
            </a:r>
            <a:r>
              <a:rPr lang="en-US" sz="1100" i="1" dirty="0">
                <a:solidFill>
                  <a:srgbClr val="0000FF"/>
                </a:solidFill>
                <a:effectLst/>
                <a:latin typeface="Arial" panose="020B0604020202020204" pitchFamily="34" charset="0"/>
                <a:ea typeface="MS Mincho" panose="02020609040205080304" pitchFamily="49" charset="-128"/>
              </a:rPr>
              <a:t>sudden inflections</a:t>
            </a:r>
            <a:r>
              <a:rPr lang="en-US" sz="1100" dirty="0">
                <a:effectLst/>
                <a:latin typeface="Arial" panose="020B0604020202020204" pitchFamily="34" charset="0"/>
                <a:ea typeface="MS Mincho" panose="02020609040205080304" pitchFamily="49" charset="-128"/>
              </a:rPr>
              <a:t> are all par for the bumpy course. Through all the volatility, </a:t>
            </a:r>
            <a:r>
              <a:rPr lang="en-US" sz="1100" b="1" dirty="0">
                <a:effectLst/>
                <a:latin typeface="Arial" panose="020B0604020202020204" pitchFamily="34" charset="0"/>
                <a:ea typeface="MS Mincho" panose="02020609040205080304" pitchFamily="49" charset="-128"/>
              </a:rPr>
              <a:t>opportunism masquerading as optimism</a:t>
            </a:r>
            <a:r>
              <a:rPr lang="en-US" sz="1100" dirty="0">
                <a:effectLst/>
                <a:latin typeface="Arial" panose="020B0604020202020204" pitchFamily="34" charset="0"/>
                <a:ea typeface="MS Mincho" panose="02020609040205080304" pitchFamily="49" charset="-128"/>
              </a:rPr>
              <a:t> </a:t>
            </a:r>
            <a:r>
              <a:rPr lang="en-US" sz="1100" b="1" dirty="0">
                <a:effectLst/>
                <a:latin typeface="Arial" panose="020B0604020202020204" pitchFamily="34" charset="0"/>
                <a:ea typeface="MS Mincho" panose="02020609040205080304" pitchFamily="49" charset="-128"/>
              </a:rPr>
              <a:t>could flatter AXJ upside</a:t>
            </a:r>
            <a:r>
              <a:rPr lang="en-US" sz="1100" dirty="0">
                <a:effectLst/>
                <a:latin typeface="Arial" panose="020B0604020202020204" pitchFamily="34" charset="0"/>
                <a:ea typeface="MS Mincho" panose="02020609040205080304" pitchFamily="49" charset="-128"/>
              </a:rPr>
              <a:t>. But</a:t>
            </a:r>
            <a:r>
              <a:rPr lang="en-US" sz="1100" b="1" dirty="0">
                <a:solidFill>
                  <a:srgbClr val="0000FF"/>
                </a:solidFill>
                <a:effectLst/>
                <a:latin typeface="Arial" panose="020B0604020202020204" pitchFamily="34" charset="0"/>
                <a:ea typeface="MS Mincho" panose="02020609040205080304" pitchFamily="49" charset="-128"/>
              </a:rPr>
              <a:t> trade exposures and fiscal strains</a:t>
            </a:r>
            <a:r>
              <a:rPr lang="en-US" sz="1100" dirty="0">
                <a:effectLst/>
                <a:latin typeface="Arial" panose="020B0604020202020204" pitchFamily="34" charset="0"/>
                <a:ea typeface="MS Mincho" panose="02020609040205080304" pitchFamily="49" charset="-128"/>
              </a:rPr>
              <a:t>, which could </a:t>
            </a:r>
            <a:r>
              <a:rPr lang="en-US" sz="1100" b="1" dirty="0">
                <a:solidFill>
                  <a:srgbClr val="0000FF"/>
                </a:solidFill>
                <a:effectLst/>
                <a:latin typeface="Arial" panose="020B0604020202020204" pitchFamily="34" charset="0"/>
                <a:ea typeface="MS Mincho" panose="02020609040205080304" pitchFamily="49" charset="-128"/>
              </a:rPr>
              <a:t>accentuate latent pressures</a:t>
            </a:r>
            <a:r>
              <a:rPr lang="en-US" sz="1100" dirty="0">
                <a:effectLst/>
                <a:latin typeface="Arial" panose="020B0604020202020204" pitchFamily="34" charset="0"/>
                <a:ea typeface="MS Mincho" panose="02020609040205080304" pitchFamily="49" charset="-128"/>
              </a:rPr>
              <a:t> from central bank policy dilemmas</a:t>
            </a:r>
            <a:r>
              <a:rPr lang="en-SG" sz="1100" dirty="0">
                <a:solidFill>
                  <a:srgbClr val="002060"/>
                </a:solidFill>
                <a:effectLst/>
                <a:latin typeface="Arial" panose="020B0604020202020204" pitchFamily="34" charset="0"/>
                <a:ea typeface="MS Mincho" panose="02020609040205080304" pitchFamily="49" charset="-128"/>
              </a:rPr>
              <a:t>.</a:t>
            </a:r>
            <a:endParaRPr lang="en-US" sz="1100" dirty="0">
              <a:effectLst/>
              <a:latin typeface="Times New Roman" panose="02020603050405020304" pitchFamily="18" charset="0"/>
              <a:ea typeface="MS Mincho" panose="02020609040205080304" pitchFamily="49" charset="-128"/>
            </a:endParaRPr>
          </a:p>
        </p:txBody>
      </p:sp>
      <p:pic>
        <p:nvPicPr>
          <p:cNvPr id="3074" name="Picture 2">
            <a:extLst>
              <a:ext uri="{FF2B5EF4-FFF2-40B4-BE49-F238E27FC236}">
                <a16:creationId xmlns:a16="http://schemas.microsoft.com/office/drawing/2014/main" id="{9C544C29-9B1B-2FB8-E1B0-C54D0E6EA8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1" y="1047750"/>
            <a:ext cx="5080000" cy="543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6792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42" y="0"/>
            <a:ext cx="8823207" cy="796473"/>
          </a:xfrm>
        </p:spPr>
        <p:txBody>
          <a:bodyPr>
            <a:normAutofit/>
          </a:bodyPr>
          <a:lstStyle/>
          <a:p>
            <a:r>
              <a:rPr lang="en-US" sz="2200" dirty="0">
                <a:solidFill>
                  <a:schemeClr val="tx1"/>
                </a:solidFill>
              </a:rPr>
              <a:t>False Dichotomies &amp; Persistent Threats – </a:t>
            </a:r>
            <a:r>
              <a:rPr lang="en-US" sz="2000" dirty="0">
                <a:solidFill>
                  <a:schemeClr val="tx2">
                    <a:lumMod val="60000"/>
                    <a:lumOff val="40000"/>
                  </a:schemeClr>
                </a:solidFill>
              </a:rPr>
              <a:t>Disturbance, Disruptions &amp; Departures</a:t>
            </a:r>
          </a:p>
        </p:txBody>
      </p:sp>
      <p:graphicFrame>
        <p:nvGraphicFramePr>
          <p:cNvPr id="4" name="Table 3">
            <a:extLst>
              <a:ext uri="{FF2B5EF4-FFF2-40B4-BE49-F238E27FC236}">
                <a16:creationId xmlns:a16="http://schemas.microsoft.com/office/drawing/2014/main" id="{815F321C-DB64-523E-1D02-D19D292CB0F4}"/>
              </a:ext>
            </a:extLst>
          </p:cNvPr>
          <p:cNvGraphicFramePr>
            <a:graphicFrameLocks noGrp="1"/>
          </p:cNvGraphicFramePr>
          <p:nvPr>
            <p:extLst>
              <p:ext uri="{D42A27DB-BD31-4B8C-83A1-F6EECF244321}">
                <p14:modId xmlns:p14="http://schemas.microsoft.com/office/powerpoint/2010/main" val="56138652"/>
              </p:ext>
            </p:extLst>
          </p:nvPr>
        </p:nvGraphicFramePr>
        <p:xfrm>
          <a:off x="25400" y="1781568"/>
          <a:ext cx="4581407" cy="5132769"/>
        </p:xfrm>
        <a:graphic>
          <a:graphicData uri="http://schemas.openxmlformats.org/drawingml/2006/table">
            <a:tbl>
              <a:tblPr firstRow="1" firstCol="1" bandRow="1">
                <a:tableStyleId>{5C22544A-7EE6-4342-B048-85BDC9FD1C3A}</a:tableStyleId>
              </a:tblPr>
              <a:tblGrid>
                <a:gridCol w="4581407">
                  <a:extLst>
                    <a:ext uri="{9D8B030D-6E8A-4147-A177-3AD203B41FA5}">
                      <a16:colId xmlns:a16="http://schemas.microsoft.com/office/drawing/2014/main" val="2303827227"/>
                    </a:ext>
                  </a:extLst>
                </a:gridCol>
              </a:tblGrid>
              <a:tr h="4474445">
                <a:tc>
                  <a:txBody>
                    <a:bodyPr/>
                    <a:lstStyle/>
                    <a:p>
                      <a:pPr marL="182880" marR="182880">
                        <a:lnSpc>
                          <a:spcPts val="1600"/>
                        </a:lnSpc>
                        <a:spcBef>
                          <a:spcPts val="0"/>
                        </a:spcBef>
                        <a:spcAft>
                          <a:spcPts val="0"/>
                        </a:spcAft>
                      </a:pPr>
                      <a:r>
                        <a:rPr lang="en-GB" sz="1100" u="sng" kern="0" dirty="0">
                          <a:solidFill>
                            <a:schemeClr val="tx1"/>
                          </a:solidFill>
                          <a:effectLst/>
                        </a:rPr>
                        <a:t>The (False) Deal Dichotomy</a:t>
                      </a:r>
                      <a:r>
                        <a:rPr lang="en-GB" sz="1100" kern="0" dirty="0">
                          <a:solidFill>
                            <a:schemeClr val="tx1"/>
                          </a:solidFill>
                          <a:effectLst/>
                        </a:rPr>
                        <a:t>: </a:t>
                      </a:r>
                    </a:p>
                    <a:p>
                      <a:pPr marL="182880" marR="182880" algn="just">
                        <a:lnSpc>
                          <a:spcPts val="1400"/>
                        </a:lnSpc>
                        <a:spcBef>
                          <a:spcPts val="0"/>
                        </a:spcBef>
                        <a:spcAft>
                          <a:spcPts val="0"/>
                        </a:spcAft>
                      </a:pPr>
                      <a:r>
                        <a:rPr lang="en-GB" sz="1000" kern="0" dirty="0">
                          <a:effectLst/>
                        </a:rPr>
                        <a:t>Trump has global economies fixated on striking a deal, in desperate hopes of averting US trade tariffs. </a:t>
                      </a:r>
                      <a:r>
                        <a:rPr kumimoji="1" lang="en-GB" sz="1000" b="1" kern="0" dirty="0">
                          <a:solidFill>
                            <a:schemeClr val="lt1"/>
                          </a:solidFill>
                          <a:effectLst/>
                          <a:latin typeface="+mn-lt"/>
                          <a:ea typeface="+mn-ea"/>
                          <a:cs typeface="+mn-cs"/>
                        </a:rPr>
                        <a:t>So, </a:t>
                      </a:r>
                      <a:r>
                        <a:rPr lang="en-GB" sz="1000" u="sng" kern="0" dirty="0">
                          <a:solidFill>
                            <a:srgbClr val="C00000"/>
                          </a:solidFill>
                          <a:effectLst/>
                        </a:rPr>
                        <a:t>“deal” or “no deal” has become the misguided dichotomy of risk sentiments</a:t>
                      </a:r>
                      <a:r>
                        <a:rPr lang="en-GB" sz="1000" kern="0" dirty="0">
                          <a:effectLst/>
                        </a:rPr>
                        <a:t>. This is but a </a:t>
                      </a:r>
                      <a:r>
                        <a:rPr lang="en-GB" sz="1000" u="sng" kern="0" dirty="0">
                          <a:solidFill>
                            <a:schemeClr val="tx2">
                              <a:lumMod val="60000"/>
                              <a:lumOff val="40000"/>
                            </a:schemeClr>
                          </a:solidFill>
                          <a:effectLst/>
                        </a:rPr>
                        <a:t>tragic distraction</a:t>
                      </a:r>
                      <a:r>
                        <a:rPr lang="en-GB" sz="1000" kern="0" dirty="0">
                          <a:effectLst/>
                        </a:rPr>
                        <a:t> from the inevitability of geoeconomic turbulence ahead. The </a:t>
                      </a:r>
                      <a:r>
                        <a:rPr lang="en-GB" sz="1000" u="sng" kern="0" dirty="0">
                          <a:solidFill>
                            <a:srgbClr val="7030A0"/>
                          </a:solidFill>
                          <a:effectLst/>
                        </a:rPr>
                        <a:t>deals are meant to divide, disorientate and fragment</a:t>
                      </a:r>
                      <a:r>
                        <a:rPr lang="en-GB" sz="1000" kern="0" dirty="0">
                          <a:effectLst/>
                        </a:rPr>
                        <a:t>. Not provide a resolution for a resumption of global commerce as the world knew it. In which case, </a:t>
                      </a:r>
                      <a:r>
                        <a:rPr lang="en-GB" sz="1000" kern="0" dirty="0">
                          <a:solidFill>
                            <a:schemeClr val="tx1">
                              <a:lumMod val="50000"/>
                              <a:lumOff val="50000"/>
                            </a:schemeClr>
                          </a:solidFill>
                          <a:effectLst/>
                        </a:rPr>
                        <a:t>industries will invariably be adversely impacted</a:t>
                      </a:r>
                      <a:r>
                        <a:rPr lang="en-GB" sz="1000" kern="0" dirty="0">
                          <a:effectLst/>
                        </a:rPr>
                        <a:t>. </a:t>
                      </a:r>
                      <a:r>
                        <a:rPr lang="en-GB" sz="1000" kern="0" dirty="0">
                          <a:solidFill>
                            <a:schemeClr val="tx1">
                              <a:lumMod val="50000"/>
                              <a:lumOff val="50000"/>
                            </a:schemeClr>
                          </a:solidFill>
                          <a:effectLst/>
                        </a:rPr>
                        <a:t>Supply chains will be disrupted</a:t>
                      </a:r>
                      <a:r>
                        <a:rPr lang="en-GB" sz="1000" kern="0" dirty="0">
                          <a:effectLst/>
                        </a:rPr>
                        <a:t>. </a:t>
                      </a:r>
                      <a:r>
                        <a:rPr lang="en-GB" sz="1000" kern="0" dirty="0">
                          <a:solidFill>
                            <a:schemeClr val="tx1">
                              <a:lumMod val="50000"/>
                              <a:lumOff val="50000"/>
                            </a:schemeClr>
                          </a:solidFill>
                          <a:effectLst/>
                        </a:rPr>
                        <a:t>Margins will be battered</a:t>
                      </a:r>
                      <a:r>
                        <a:rPr lang="en-GB" sz="1000" kern="0" dirty="0">
                          <a:effectLst/>
                        </a:rPr>
                        <a:t>. And </a:t>
                      </a:r>
                      <a:r>
                        <a:rPr lang="en-GB" sz="1000" kern="0" dirty="0">
                          <a:solidFill>
                            <a:srgbClr val="C00000"/>
                          </a:solidFill>
                          <a:effectLst/>
                        </a:rPr>
                        <a:t>financial markets will be forced to re-price risks</a:t>
                      </a:r>
                      <a:r>
                        <a:rPr lang="en-GB" sz="1000" kern="0" dirty="0">
                          <a:effectLst/>
                        </a:rPr>
                        <a:t>.</a:t>
                      </a:r>
                      <a:endParaRPr lang="en-US" sz="1000" kern="100" dirty="0">
                        <a:effectLst/>
                      </a:endParaRPr>
                    </a:p>
                    <a:p>
                      <a:pPr marL="182880" marR="182880">
                        <a:lnSpc>
                          <a:spcPts val="1600"/>
                        </a:lnSpc>
                        <a:spcBef>
                          <a:spcPts val="0"/>
                        </a:spcBef>
                        <a:spcAft>
                          <a:spcPts val="0"/>
                        </a:spcAft>
                      </a:pPr>
                      <a:r>
                        <a:rPr lang="en-GB" sz="1100" kern="0" dirty="0">
                          <a:solidFill>
                            <a:schemeClr val="tx1"/>
                          </a:solidFill>
                          <a:effectLst/>
                        </a:rPr>
                        <a:t> </a:t>
                      </a:r>
                    </a:p>
                    <a:p>
                      <a:pPr marL="182880" marR="182880">
                        <a:lnSpc>
                          <a:spcPts val="1600"/>
                        </a:lnSpc>
                        <a:spcBef>
                          <a:spcPts val="0"/>
                        </a:spcBef>
                        <a:spcAft>
                          <a:spcPts val="0"/>
                        </a:spcAft>
                      </a:pPr>
                      <a:r>
                        <a:rPr lang="en-GB" sz="1100" u="sng" kern="0" dirty="0">
                          <a:solidFill>
                            <a:schemeClr val="tx1"/>
                          </a:solidFill>
                          <a:effectLst/>
                        </a:rPr>
                        <a:t>Dealing with (US-China Geoeconomic) War</a:t>
                      </a:r>
                      <a:r>
                        <a:rPr lang="en-GB" sz="1100" kern="0" dirty="0">
                          <a:solidFill>
                            <a:schemeClr val="tx1"/>
                          </a:solidFill>
                          <a:effectLst/>
                        </a:rPr>
                        <a:t>:</a:t>
                      </a:r>
                    </a:p>
                    <a:p>
                      <a:pPr marL="182880" marR="182880" algn="just">
                        <a:lnSpc>
                          <a:spcPts val="1400"/>
                        </a:lnSpc>
                        <a:spcBef>
                          <a:spcPts val="0"/>
                        </a:spcBef>
                        <a:spcAft>
                          <a:spcPts val="0"/>
                        </a:spcAft>
                      </a:pPr>
                      <a:r>
                        <a:rPr lang="en-GB" sz="1000" kern="0" dirty="0">
                          <a:effectLst/>
                        </a:rPr>
                        <a:t>Whereas the </a:t>
                      </a:r>
                      <a:r>
                        <a:rPr lang="en-GB" sz="1000" u="sng" kern="0" dirty="0">
                          <a:effectLst/>
                        </a:rPr>
                        <a:t>“real deal”</a:t>
                      </a:r>
                      <a:r>
                        <a:rPr lang="en-GB" sz="1000" kern="0" dirty="0">
                          <a:effectLst/>
                        </a:rPr>
                        <a:t> is that the (US-China geoeconomic) </a:t>
                      </a:r>
                      <a:r>
                        <a:rPr lang="en-GB" sz="1000" u="sng" kern="0" dirty="0">
                          <a:effectLst/>
                        </a:rPr>
                        <a:t>war</a:t>
                      </a:r>
                      <a:r>
                        <a:rPr lang="en-GB" sz="1000" kern="0" dirty="0">
                          <a:effectLst/>
                        </a:rPr>
                        <a:t> will remain </a:t>
                      </a:r>
                      <a:r>
                        <a:rPr lang="en-GB" sz="1000" u="sng" kern="0" dirty="0">
                          <a:effectLst/>
                        </a:rPr>
                        <a:t>unresolved</a:t>
                      </a:r>
                      <a:r>
                        <a:rPr lang="en-GB" sz="1000" kern="0" dirty="0">
                          <a:effectLst/>
                        </a:rPr>
                        <a:t>, with the </a:t>
                      </a:r>
                      <a:r>
                        <a:rPr lang="en-GB" sz="1000" kern="0" dirty="0">
                          <a:solidFill>
                            <a:srgbClr val="C00000"/>
                          </a:solidFill>
                          <a:effectLst/>
                        </a:rPr>
                        <a:t>negative spill-overs likely to overwhelm any trade deal relief</a:t>
                      </a:r>
                      <a:r>
                        <a:rPr lang="en-GB" sz="1000" kern="0" dirty="0">
                          <a:effectLst/>
                        </a:rPr>
                        <a:t>. Point being, the </a:t>
                      </a:r>
                      <a:r>
                        <a:rPr lang="en-GB" sz="1000" u="sng" kern="0" dirty="0">
                          <a:solidFill>
                            <a:schemeClr val="tx1"/>
                          </a:solidFill>
                          <a:effectLst/>
                        </a:rPr>
                        <a:t>US deems</a:t>
                      </a:r>
                      <a:r>
                        <a:rPr lang="en-GB" sz="1000" kern="0" dirty="0">
                          <a:effectLst/>
                        </a:rPr>
                        <a:t>; </a:t>
                      </a:r>
                    </a:p>
                    <a:p>
                      <a:pPr marL="468630" marR="182880" indent="-285750" algn="just">
                        <a:lnSpc>
                          <a:spcPts val="1400"/>
                        </a:lnSpc>
                        <a:spcBef>
                          <a:spcPts val="0"/>
                        </a:spcBef>
                        <a:spcAft>
                          <a:spcPts val="0"/>
                        </a:spcAft>
                        <a:buAutoNum type="romanLcParenR"/>
                      </a:pPr>
                      <a:r>
                        <a:rPr lang="en-GB" sz="1000" kern="0" dirty="0">
                          <a:solidFill>
                            <a:srgbClr val="0000FF"/>
                          </a:solidFill>
                          <a:effectLst/>
                        </a:rPr>
                        <a:t>unilateral redefinition of the global order as the only means </a:t>
                      </a:r>
                      <a:r>
                        <a:rPr lang="en-GB" sz="1000" kern="0" dirty="0">
                          <a:effectLst/>
                        </a:rPr>
                        <a:t>for the US to secure the upper hand against China and; </a:t>
                      </a:r>
                    </a:p>
                    <a:p>
                      <a:pPr marL="468630" marR="182880" indent="-285750" algn="just">
                        <a:lnSpc>
                          <a:spcPts val="1400"/>
                        </a:lnSpc>
                        <a:spcBef>
                          <a:spcPts val="0"/>
                        </a:spcBef>
                        <a:spcAft>
                          <a:spcPts val="0"/>
                        </a:spcAft>
                        <a:buAutoNum type="romanLcParenR"/>
                      </a:pPr>
                      <a:r>
                        <a:rPr lang="en-GB" sz="1000" kern="0" dirty="0">
                          <a:solidFill>
                            <a:srgbClr val="7030A0"/>
                          </a:solidFill>
                          <a:effectLst/>
                        </a:rPr>
                        <a:t>dire economic</a:t>
                      </a:r>
                      <a:r>
                        <a:rPr lang="en-GB" sz="1000" kern="0" dirty="0">
                          <a:effectLst/>
                        </a:rPr>
                        <a:t>, </a:t>
                      </a:r>
                      <a:r>
                        <a:rPr lang="en-GB" sz="1000" kern="0" dirty="0">
                          <a:solidFill>
                            <a:srgbClr val="7030A0"/>
                          </a:solidFill>
                          <a:effectLst/>
                        </a:rPr>
                        <a:t>geo-political</a:t>
                      </a:r>
                      <a:r>
                        <a:rPr lang="en-GB" sz="1000" kern="0" dirty="0">
                          <a:effectLst/>
                        </a:rPr>
                        <a:t> and </a:t>
                      </a:r>
                      <a:r>
                        <a:rPr lang="en-GB" sz="1000" kern="0" dirty="0">
                          <a:solidFill>
                            <a:srgbClr val="7030A0"/>
                          </a:solidFill>
                          <a:effectLst/>
                        </a:rPr>
                        <a:t>environmental consequences </a:t>
                      </a:r>
                      <a:r>
                        <a:rPr lang="en-GB" sz="1000" kern="0" dirty="0">
                          <a:effectLst/>
                        </a:rPr>
                        <a:t>merely the </a:t>
                      </a:r>
                      <a:r>
                        <a:rPr lang="en-GB" sz="1000" u="sng" kern="0" dirty="0">
                          <a:solidFill>
                            <a:srgbClr val="7030A0"/>
                          </a:solidFill>
                          <a:effectLst/>
                        </a:rPr>
                        <a:t>necessary cost of ensuring US supremacy</a:t>
                      </a:r>
                      <a:r>
                        <a:rPr lang="en-GB" sz="1000" kern="0" dirty="0">
                          <a:effectLst/>
                        </a:rPr>
                        <a:t>. </a:t>
                      </a:r>
                    </a:p>
                    <a:p>
                      <a:pPr marL="182880" marR="182880" indent="0" algn="just">
                        <a:lnSpc>
                          <a:spcPts val="1400"/>
                        </a:lnSpc>
                        <a:spcBef>
                          <a:spcPts val="0"/>
                        </a:spcBef>
                        <a:spcAft>
                          <a:spcPts val="0"/>
                        </a:spcAft>
                        <a:buNone/>
                      </a:pPr>
                      <a:endParaRPr lang="en-GB" sz="1000" kern="0" dirty="0">
                        <a:effectLst/>
                      </a:endParaRPr>
                    </a:p>
                    <a:p>
                      <a:pPr marL="182880" marR="182880" indent="0" algn="just">
                        <a:lnSpc>
                          <a:spcPts val="1400"/>
                        </a:lnSpc>
                        <a:spcBef>
                          <a:spcPts val="0"/>
                        </a:spcBef>
                        <a:spcAft>
                          <a:spcPts val="0"/>
                        </a:spcAft>
                        <a:buNone/>
                      </a:pPr>
                      <a:r>
                        <a:rPr lang="en-GB" sz="1000" kern="0" dirty="0">
                          <a:effectLst/>
                        </a:rPr>
                        <a:t>Crucially, this cost (economic or geopolitical) will be imposed on the rest of the world. Geo-economic shocks of this order inevitably trigger; </a:t>
                      </a:r>
                    </a:p>
                    <a:p>
                      <a:pPr marL="411480" marR="182880" indent="-228600" algn="just">
                        <a:lnSpc>
                          <a:spcPts val="1400"/>
                        </a:lnSpc>
                        <a:spcBef>
                          <a:spcPts val="0"/>
                        </a:spcBef>
                        <a:spcAft>
                          <a:spcPts val="0"/>
                        </a:spcAft>
                        <a:buAutoNum type="alphaLcParenR"/>
                      </a:pPr>
                      <a:r>
                        <a:rPr lang="en-GB" sz="1000" b="0" kern="0" dirty="0">
                          <a:effectLst/>
                        </a:rPr>
                        <a:t>major </a:t>
                      </a:r>
                      <a:r>
                        <a:rPr lang="en-GB" sz="1000" i="0" kern="0" dirty="0">
                          <a:solidFill>
                            <a:srgbClr val="C00000"/>
                          </a:solidFill>
                          <a:effectLst/>
                        </a:rPr>
                        <a:t>disturbance</a:t>
                      </a:r>
                      <a:r>
                        <a:rPr lang="en-GB" sz="1000" i="1" kern="0" dirty="0">
                          <a:solidFill>
                            <a:srgbClr val="C00000"/>
                          </a:solidFill>
                          <a:effectLst/>
                        </a:rPr>
                        <a:t> </a:t>
                      </a:r>
                      <a:r>
                        <a:rPr lang="en-GB" sz="1000" b="0" i="1" kern="0" dirty="0">
                          <a:effectLst/>
                        </a:rPr>
                        <a:t>in the </a:t>
                      </a:r>
                      <a:r>
                        <a:rPr lang="en-GB" sz="1000" b="0" i="1" kern="0" dirty="0">
                          <a:solidFill>
                            <a:srgbClr val="C00000"/>
                          </a:solidFill>
                          <a:effectLst/>
                        </a:rPr>
                        <a:t>flow</a:t>
                      </a:r>
                      <a:r>
                        <a:rPr lang="en-GB" sz="1000" b="0" i="1" kern="0" dirty="0">
                          <a:effectLst/>
                        </a:rPr>
                        <a:t>, </a:t>
                      </a:r>
                      <a:r>
                        <a:rPr lang="en-GB" sz="1000" b="0" i="1" kern="0" dirty="0">
                          <a:solidFill>
                            <a:srgbClr val="C00000"/>
                          </a:solidFill>
                          <a:effectLst/>
                        </a:rPr>
                        <a:t>allocation</a:t>
                      </a:r>
                      <a:r>
                        <a:rPr lang="en-GB" sz="1000" b="0" i="1" kern="0" dirty="0">
                          <a:effectLst/>
                        </a:rPr>
                        <a:t> and </a:t>
                      </a:r>
                      <a:r>
                        <a:rPr lang="en-GB" sz="1000" b="0" i="1" kern="0" dirty="0">
                          <a:solidFill>
                            <a:srgbClr val="C00000"/>
                          </a:solidFill>
                          <a:effectLst/>
                        </a:rPr>
                        <a:t>cost of capital</a:t>
                      </a:r>
                      <a:r>
                        <a:rPr lang="en-GB" sz="1000" i="1" kern="0" dirty="0">
                          <a:effectLst/>
                        </a:rPr>
                        <a:t>;</a:t>
                      </a:r>
                      <a:r>
                        <a:rPr lang="en-GB" sz="1000" kern="0" dirty="0">
                          <a:effectLst/>
                        </a:rPr>
                        <a:t> </a:t>
                      </a:r>
                    </a:p>
                    <a:p>
                      <a:pPr marL="411480" marR="182880" indent="-228600" algn="just">
                        <a:lnSpc>
                          <a:spcPts val="1400"/>
                        </a:lnSpc>
                        <a:spcBef>
                          <a:spcPts val="0"/>
                        </a:spcBef>
                        <a:spcAft>
                          <a:spcPts val="0"/>
                        </a:spcAft>
                        <a:buAutoNum type="alphaLcParenR"/>
                      </a:pPr>
                      <a:r>
                        <a:rPr lang="en-GB" sz="1000" b="0" kern="0" dirty="0">
                          <a:effectLst/>
                        </a:rPr>
                        <a:t>Involving</a:t>
                      </a:r>
                      <a:r>
                        <a:rPr lang="en-GB" sz="1000" kern="0" dirty="0">
                          <a:effectLst/>
                        </a:rPr>
                        <a:t> </a:t>
                      </a:r>
                      <a:r>
                        <a:rPr lang="en-GB" sz="1000" kern="0" dirty="0">
                          <a:solidFill>
                            <a:srgbClr val="C00000"/>
                          </a:solidFill>
                          <a:effectLst/>
                        </a:rPr>
                        <a:t>disruptions</a:t>
                      </a:r>
                      <a:r>
                        <a:rPr lang="en-GB" sz="1000" kern="0" dirty="0">
                          <a:effectLst/>
                        </a:rPr>
                        <a:t> </a:t>
                      </a:r>
                      <a:r>
                        <a:rPr lang="en-GB" sz="1000" b="0" kern="0" dirty="0">
                          <a:effectLst/>
                        </a:rPr>
                        <a:t>in</a:t>
                      </a:r>
                      <a:r>
                        <a:rPr lang="en-GB" sz="1000" kern="0" dirty="0">
                          <a:effectLst/>
                        </a:rPr>
                        <a:t> </a:t>
                      </a:r>
                      <a:r>
                        <a:rPr lang="en-GB" sz="1000" b="0" i="1" kern="0" dirty="0">
                          <a:solidFill>
                            <a:srgbClr val="C00000"/>
                          </a:solidFill>
                          <a:effectLst/>
                        </a:rPr>
                        <a:t>global trade/industry </a:t>
                      </a:r>
                      <a:r>
                        <a:rPr lang="en-GB" sz="1000" b="0" kern="0" dirty="0">
                          <a:effectLst/>
                        </a:rPr>
                        <a:t>and;</a:t>
                      </a:r>
                    </a:p>
                    <a:p>
                      <a:pPr marL="411480" marR="182880" indent="-228600" algn="just">
                        <a:lnSpc>
                          <a:spcPts val="1400"/>
                        </a:lnSpc>
                        <a:spcBef>
                          <a:spcPts val="0"/>
                        </a:spcBef>
                        <a:spcAft>
                          <a:spcPts val="0"/>
                        </a:spcAft>
                        <a:buAutoNum type="alphaLcParenR"/>
                      </a:pPr>
                      <a:r>
                        <a:rPr lang="en-GB" sz="1000" b="0" kern="0" dirty="0">
                          <a:effectLst/>
                        </a:rPr>
                        <a:t>Consequent </a:t>
                      </a:r>
                      <a:r>
                        <a:rPr lang="en-GB" sz="1000" b="1" i="0" kern="0" dirty="0">
                          <a:solidFill>
                            <a:srgbClr val="C00000"/>
                          </a:solidFill>
                          <a:effectLst/>
                        </a:rPr>
                        <a:t>departures</a:t>
                      </a:r>
                      <a:r>
                        <a:rPr lang="en-GB" sz="1000" b="0" kern="0" dirty="0">
                          <a:effectLst/>
                        </a:rPr>
                        <a:t> from known </a:t>
                      </a:r>
                      <a:r>
                        <a:rPr lang="en-GB" sz="1000" b="0" i="1" kern="0" dirty="0">
                          <a:solidFill>
                            <a:srgbClr val="C00000"/>
                          </a:solidFill>
                          <a:effectLst/>
                        </a:rPr>
                        <a:t>geopolitical</a:t>
                      </a:r>
                      <a:r>
                        <a:rPr lang="en-GB" sz="1000" b="0" i="1" kern="0" dirty="0">
                          <a:effectLst/>
                        </a:rPr>
                        <a:t>, </a:t>
                      </a:r>
                      <a:r>
                        <a:rPr lang="en-GB" sz="1000" b="0" i="1" kern="0" dirty="0">
                          <a:solidFill>
                            <a:srgbClr val="C00000"/>
                          </a:solidFill>
                          <a:effectLst/>
                        </a:rPr>
                        <a:t>economic</a:t>
                      </a:r>
                      <a:r>
                        <a:rPr lang="en-GB" sz="1000" b="0" i="1" kern="0" dirty="0">
                          <a:effectLst/>
                        </a:rPr>
                        <a:t> </a:t>
                      </a:r>
                      <a:r>
                        <a:rPr lang="en-GB" sz="1000" b="0" kern="0" dirty="0">
                          <a:effectLst/>
                        </a:rPr>
                        <a:t>&amp; </a:t>
                      </a:r>
                      <a:r>
                        <a:rPr lang="en-GB" sz="1000" b="0" i="1" kern="0" dirty="0">
                          <a:solidFill>
                            <a:srgbClr val="C00000"/>
                          </a:solidFill>
                          <a:effectLst/>
                        </a:rPr>
                        <a:t>market dynamics </a:t>
                      </a:r>
                      <a:r>
                        <a:rPr lang="en-GB" sz="1000" b="0" kern="0" dirty="0">
                          <a:effectLst/>
                        </a:rPr>
                        <a:t>and </a:t>
                      </a:r>
                      <a:r>
                        <a:rPr lang="en-GB" sz="1000" b="0" u="sng" kern="0" dirty="0">
                          <a:solidFill>
                            <a:srgbClr val="7030A0"/>
                          </a:solidFill>
                          <a:effectLst/>
                        </a:rPr>
                        <a:t>associated correlations</a:t>
                      </a:r>
                      <a:r>
                        <a:rPr lang="en-GB" sz="1000" b="0" kern="0" dirty="0">
                          <a:effectLst/>
                        </a:rPr>
                        <a:t>. </a:t>
                      </a:r>
                      <a:endParaRPr lang="en-US" sz="1000" b="0" kern="100" dirty="0">
                        <a:effectLst/>
                      </a:endParaRPr>
                    </a:p>
                    <a:p>
                      <a:pPr marL="182880" marR="182880">
                        <a:lnSpc>
                          <a:spcPts val="1600"/>
                        </a:lnSpc>
                        <a:spcBef>
                          <a:spcPts val="600"/>
                        </a:spcBef>
                        <a:spcAft>
                          <a:spcPts val="600"/>
                        </a:spcAft>
                      </a:pPr>
                      <a:r>
                        <a:rPr lang="en-GB" sz="900" u="none" strike="noStrike" kern="0" dirty="0">
                          <a:effectLst/>
                        </a:rPr>
                        <a:t> </a:t>
                      </a:r>
                      <a:endParaRPr lang="en-US" sz="1000" kern="100" dirty="0">
                        <a:effectLst/>
                        <a:latin typeface="Aptos" panose="020B0004020202020204" pitchFamily="34" charset="0"/>
                        <a:ea typeface="DengXian" panose="02010600030101010101" pitchFamily="2" charset="-122"/>
                        <a:cs typeface="Times New Roman" panose="02020603050405020304" pitchFamily="18" charset="0"/>
                      </a:endParaRPr>
                    </a:p>
                  </a:txBody>
                  <a:tcPr marL="55564" marR="55564" marT="0" marB="0"/>
                </a:tc>
                <a:extLst>
                  <a:ext uri="{0D108BD9-81ED-4DB2-BD59-A6C34878D82A}">
                    <a16:rowId xmlns:a16="http://schemas.microsoft.com/office/drawing/2014/main" val="2658733364"/>
                  </a:ext>
                </a:extLst>
              </a:tr>
            </a:tbl>
          </a:graphicData>
        </a:graphic>
      </p:graphicFrame>
      <p:graphicFrame>
        <p:nvGraphicFramePr>
          <p:cNvPr id="5" name="Table 4">
            <a:extLst>
              <a:ext uri="{FF2B5EF4-FFF2-40B4-BE49-F238E27FC236}">
                <a16:creationId xmlns:a16="http://schemas.microsoft.com/office/drawing/2014/main" id="{8B60AE97-E684-9CA8-FFE7-B140153E0953}"/>
              </a:ext>
            </a:extLst>
          </p:cNvPr>
          <p:cNvGraphicFramePr>
            <a:graphicFrameLocks noGrp="1"/>
          </p:cNvGraphicFramePr>
          <p:nvPr>
            <p:extLst>
              <p:ext uri="{D42A27DB-BD31-4B8C-83A1-F6EECF244321}">
                <p14:modId xmlns:p14="http://schemas.microsoft.com/office/powerpoint/2010/main" val="1331552009"/>
              </p:ext>
            </p:extLst>
          </p:nvPr>
        </p:nvGraphicFramePr>
        <p:xfrm>
          <a:off x="4699015" y="1781569"/>
          <a:ext cx="4330700" cy="4383995"/>
        </p:xfrm>
        <a:graphic>
          <a:graphicData uri="http://schemas.openxmlformats.org/drawingml/2006/table">
            <a:tbl>
              <a:tblPr firstRow="1" firstCol="1" bandRow="1">
                <a:tableStyleId>{5C22544A-7EE6-4342-B048-85BDC9FD1C3A}</a:tableStyleId>
              </a:tblPr>
              <a:tblGrid>
                <a:gridCol w="4330700">
                  <a:extLst>
                    <a:ext uri="{9D8B030D-6E8A-4147-A177-3AD203B41FA5}">
                      <a16:colId xmlns:a16="http://schemas.microsoft.com/office/drawing/2014/main" val="2303827227"/>
                    </a:ext>
                  </a:extLst>
                </a:gridCol>
              </a:tblGrid>
              <a:tr h="4383995">
                <a:tc>
                  <a:txBody>
                    <a:bodyPr/>
                    <a:lstStyle/>
                    <a:p>
                      <a:pPr marL="182880" marR="182880">
                        <a:lnSpc>
                          <a:spcPts val="1600"/>
                        </a:lnSpc>
                        <a:spcBef>
                          <a:spcPts val="0"/>
                        </a:spcBef>
                        <a:spcAft>
                          <a:spcPts val="0"/>
                        </a:spcAft>
                      </a:pPr>
                      <a:r>
                        <a:rPr lang="en-GB" sz="1100" u="none" strike="noStrike" kern="0" dirty="0">
                          <a:solidFill>
                            <a:schemeClr val="tx1"/>
                          </a:solidFill>
                          <a:effectLst/>
                        </a:rPr>
                        <a:t> </a:t>
                      </a:r>
                      <a:r>
                        <a:rPr lang="en-GB" sz="1100" u="sng" kern="0" dirty="0">
                          <a:solidFill>
                            <a:schemeClr val="tx1"/>
                          </a:solidFill>
                          <a:effectLst/>
                        </a:rPr>
                        <a:t>FX: Brace for Shocks</a:t>
                      </a:r>
                      <a:r>
                        <a:rPr lang="en-GB" sz="1100" kern="0" dirty="0">
                          <a:solidFill>
                            <a:schemeClr val="tx1"/>
                          </a:solidFill>
                          <a:effectLst/>
                        </a:rPr>
                        <a:t>: </a:t>
                      </a:r>
                    </a:p>
                    <a:p>
                      <a:pPr marL="182880" marR="182880" algn="just" defTabSz="333518" rtl="0" eaLnBrk="1" latinLnBrk="0" hangingPunct="1">
                        <a:lnSpc>
                          <a:spcPts val="1400"/>
                        </a:lnSpc>
                        <a:spcBef>
                          <a:spcPts val="0"/>
                        </a:spcBef>
                        <a:spcAft>
                          <a:spcPts val="0"/>
                        </a:spcAft>
                      </a:pPr>
                      <a:r>
                        <a:rPr kumimoji="1" lang="en-GB" sz="1050" b="1" u="sng" kern="0" dirty="0">
                          <a:solidFill>
                            <a:srgbClr val="0070C0"/>
                          </a:solidFill>
                          <a:effectLst/>
                          <a:latin typeface="+mn-lt"/>
                          <a:ea typeface="+mn-ea"/>
                          <a:cs typeface="+mn-cs"/>
                        </a:rPr>
                        <a:t>Elevated uncertainty</a:t>
                      </a:r>
                      <a:r>
                        <a:rPr kumimoji="1" lang="en-GB" sz="1050" b="1" kern="0" dirty="0">
                          <a:solidFill>
                            <a:schemeClr val="lt1"/>
                          </a:solidFill>
                          <a:effectLst/>
                          <a:latin typeface="+mn-lt"/>
                          <a:ea typeface="+mn-ea"/>
                          <a:cs typeface="+mn-cs"/>
                        </a:rPr>
                        <a:t> entails greater </a:t>
                      </a:r>
                      <a:r>
                        <a:rPr kumimoji="1" lang="en-GB" sz="1050" b="1" kern="0" dirty="0">
                          <a:solidFill>
                            <a:srgbClr val="0000FF"/>
                          </a:solidFill>
                          <a:effectLst/>
                          <a:latin typeface="+mn-lt"/>
                          <a:ea typeface="+mn-ea"/>
                          <a:cs typeface="+mn-cs"/>
                        </a:rPr>
                        <a:t>two-way volatility hinging on a cascade of acute headline risks</a:t>
                      </a:r>
                      <a:r>
                        <a:rPr kumimoji="1" lang="en-GB" sz="1050" b="1" kern="0" dirty="0">
                          <a:solidFill>
                            <a:schemeClr val="lt1"/>
                          </a:solidFill>
                          <a:effectLst/>
                          <a:latin typeface="+mn-lt"/>
                          <a:ea typeface="+mn-ea"/>
                          <a:cs typeface="+mn-cs"/>
                        </a:rPr>
                        <a:t>. </a:t>
                      </a:r>
                      <a:r>
                        <a:rPr kumimoji="1" lang="en-GB" sz="1050" b="1" kern="0" dirty="0">
                          <a:solidFill>
                            <a:srgbClr val="7030A0"/>
                          </a:solidFill>
                          <a:effectLst/>
                          <a:latin typeface="+mn-lt"/>
                          <a:ea typeface="+mn-ea"/>
                          <a:cs typeface="+mn-cs"/>
                        </a:rPr>
                        <a:t>Non-linearity of FX dynamic</a:t>
                      </a:r>
                      <a:r>
                        <a:rPr kumimoji="1" lang="en-GB" sz="1050" b="1" kern="0" dirty="0">
                          <a:solidFill>
                            <a:schemeClr val="lt1"/>
                          </a:solidFill>
                          <a:effectLst/>
                          <a:latin typeface="+mn-lt"/>
                          <a:ea typeface="+mn-ea"/>
                          <a:cs typeface="+mn-cs"/>
                        </a:rPr>
                        <a:t> and </a:t>
                      </a:r>
                      <a:r>
                        <a:rPr kumimoji="1" lang="en-GB" sz="1050" b="1" kern="0" dirty="0">
                          <a:solidFill>
                            <a:srgbClr val="C00000"/>
                          </a:solidFill>
                          <a:effectLst/>
                          <a:latin typeface="+mn-lt"/>
                          <a:ea typeface="+mn-ea"/>
                          <a:cs typeface="+mn-cs"/>
                        </a:rPr>
                        <a:t>rapid shifts in correlations </a:t>
                      </a:r>
                      <a:r>
                        <a:rPr kumimoji="1" lang="en-GB" sz="1050" b="1" kern="0" dirty="0">
                          <a:solidFill>
                            <a:schemeClr val="tx1"/>
                          </a:solidFill>
                          <a:effectLst/>
                          <a:latin typeface="+mn-lt"/>
                          <a:ea typeface="+mn-ea"/>
                          <a:cs typeface="+mn-cs"/>
                        </a:rPr>
                        <a:t>accentuate vulnerabilities</a:t>
                      </a:r>
                      <a:r>
                        <a:rPr kumimoji="1" lang="en-GB" sz="1050" b="1" kern="0" dirty="0">
                          <a:solidFill>
                            <a:schemeClr val="lt1"/>
                          </a:solidFill>
                          <a:effectLst/>
                          <a:latin typeface="+mn-lt"/>
                          <a:ea typeface="+mn-ea"/>
                          <a:cs typeface="+mn-cs"/>
                        </a:rPr>
                        <a:t> and </a:t>
                      </a:r>
                      <a:r>
                        <a:rPr kumimoji="1" lang="en-GB" sz="1050" b="1" kern="0" dirty="0">
                          <a:solidFill>
                            <a:schemeClr val="tx1"/>
                          </a:solidFill>
                          <a:effectLst/>
                          <a:latin typeface="+mn-lt"/>
                          <a:ea typeface="+mn-ea"/>
                          <a:cs typeface="+mn-cs"/>
                        </a:rPr>
                        <a:t>amplify pain </a:t>
                      </a:r>
                      <a:r>
                        <a:rPr kumimoji="1" lang="en-GB" sz="1050" b="0" i="1" kern="0" dirty="0">
                          <a:solidFill>
                            <a:schemeClr val="tx1"/>
                          </a:solidFill>
                          <a:effectLst/>
                          <a:latin typeface="+mn-lt"/>
                          <a:ea typeface="+mn-ea"/>
                          <a:cs typeface="+mn-cs"/>
                        </a:rPr>
                        <a:t>if markets are caught wrong-footed</a:t>
                      </a:r>
                      <a:r>
                        <a:rPr kumimoji="1" lang="en-GB" sz="1050" b="0" i="1" kern="0" dirty="0">
                          <a:solidFill>
                            <a:schemeClr val="lt1"/>
                          </a:solidFill>
                          <a:effectLst/>
                          <a:latin typeface="+mn-lt"/>
                          <a:ea typeface="+mn-ea"/>
                          <a:cs typeface="+mn-cs"/>
                        </a:rPr>
                        <a:t>. </a:t>
                      </a:r>
                      <a:r>
                        <a:rPr kumimoji="1" lang="en-GB" sz="1050" b="0" kern="0" dirty="0">
                          <a:solidFill>
                            <a:schemeClr val="lt1"/>
                          </a:solidFill>
                          <a:effectLst/>
                          <a:latin typeface="+mn-lt"/>
                          <a:ea typeface="+mn-ea"/>
                          <a:cs typeface="+mn-cs"/>
                        </a:rPr>
                        <a:t>Moreover, a </a:t>
                      </a:r>
                      <a:r>
                        <a:rPr kumimoji="1" lang="en-GB" sz="1050" b="0" u="sng" kern="0" dirty="0">
                          <a:solidFill>
                            <a:srgbClr val="7030A0"/>
                          </a:solidFill>
                          <a:effectLst/>
                          <a:latin typeface="+mn-lt"/>
                          <a:ea typeface="+mn-ea"/>
                          <a:cs typeface="+mn-cs"/>
                        </a:rPr>
                        <a:t>dynamic re-ordering of haven asset allure </a:t>
                      </a:r>
                      <a:r>
                        <a:rPr kumimoji="1" lang="en-GB" sz="1050" b="0" kern="0" dirty="0">
                          <a:solidFill>
                            <a:schemeClr val="lt1"/>
                          </a:solidFill>
                          <a:effectLst/>
                          <a:latin typeface="+mn-lt"/>
                          <a:ea typeface="+mn-ea"/>
                          <a:cs typeface="+mn-cs"/>
                        </a:rPr>
                        <a:t>that stress-tested USD and USTs enlarges the</a:t>
                      </a:r>
                      <a:r>
                        <a:rPr kumimoji="1" lang="en-GB" sz="1050" b="1" kern="0" dirty="0">
                          <a:solidFill>
                            <a:schemeClr val="lt1"/>
                          </a:solidFill>
                          <a:effectLst/>
                          <a:latin typeface="+mn-lt"/>
                          <a:ea typeface="+mn-ea"/>
                          <a:cs typeface="+mn-cs"/>
                        </a:rPr>
                        <a:t> </a:t>
                      </a:r>
                      <a:r>
                        <a:rPr kumimoji="1" lang="en-GB" sz="1050" b="0" u="sng" kern="0" dirty="0">
                          <a:solidFill>
                            <a:srgbClr val="C00000"/>
                          </a:solidFill>
                          <a:effectLst/>
                          <a:latin typeface="+mn-lt"/>
                          <a:ea typeface="+mn-ea"/>
                          <a:cs typeface="+mn-cs"/>
                        </a:rPr>
                        <a:t>threat of abrupt inflections/“level shocks”</a:t>
                      </a:r>
                      <a:r>
                        <a:rPr kumimoji="1" lang="en-GB" sz="1050" b="0" kern="0" dirty="0">
                          <a:solidFill>
                            <a:schemeClr val="lt1"/>
                          </a:solidFill>
                          <a:effectLst/>
                          <a:latin typeface="+mn-lt"/>
                          <a:ea typeface="+mn-ea"/>
                          <a:cs typeface="+mn-cs"/>
                        </a:rPr>
                        <a:t>. What’s more, </a:t>
                      </a:r>
                      <a:r>
                        <a:rPr kumimoji="1" lang="en-GB" sz="1050" b="1" kern="0" dirty="0">
                          <a:solidFill>
                            <a:schemeClr val="lt1"/>
                          </a:solidFill>
                          <a:effectLst/>
                          <a:latin typeface="+mn-lt"/>
                          <a:ea typeface="+mn-ea"/>
                          <a:cs typeface="+mn-cs"/>
                        </a:rPr>
                        <a:t>mounting JPY tensions </a:t>
                      </a:r>
                      <a:r>
                        <a:rPr kumimoji="1" lang="en-GB" sz="1050" b="0" kern="0" dirty="0">
                          <a:solidFill>
                            <a:schemeClr val="lt1"/>
                          </a:solidFill>
                          <a:effectLst/>
                          <a:latin typeface="+mn-lt"/>
                          <a:ea typeface="+mn-ea"/>
                          <a:cs typeface="+mn-cs"/>
                        </a:rPr>
                        <a:t>from </a:t>
                      </a:r>
                      <a:r>
                        <a:rPr kumimoji="1" lang="en-GB" sz="1050" b="1" kern="0" dirty="0">
                          <a:solidFill>
                            <a:schemeClr val="lt1"/>
                          </a:solidFill>
                          <a:effectLst/>
                          <a:latin typeface="+mn-lt"/>
                          <a:ea typeface="+mn-ea"/>
                          <a:cs typeface="+mn-cs"/>
                        </a:rPr>
                        <a:t>evolving BoJ-haven-trade dynamics </a:t>
                      </a:r>
                      <a:r>
                        <a:rPr kumimoji="1" lang="en-GB" sz="1050" b="0" kern="0" dirty="0">
                          <a:solidFill>
                            <a:schemeClr val="lt1"/>
                          </a:solidFill>
                          <a:effectLst/>
                          <a:latin typeface="+mn-lt"/>
                          <a:ea typeface="+mn-ea"/>
                          <a:cs typeface="+mn-cs"/>
                        </a:rPr>
                        <a:t>and </a:t>
                      </a:r>
                      <a:r>
                        <a:rPr kumimoji="1" lang="en-GB" sz="1050" b="1" kern="0" dirty="0">
                          <a:solidFill>
                            <a:schemeClr val="lt1"/>
                          </a:solidFill>
                          <a:effectLst/>
                          <a:latin typeface="+mn-lt"/>
                          <a:ea typeface="+mn-ea"/>
                          <a:cs typeface="+mn-cs"/>
                        </a:rPr>
                        <a:t>sharp CNH trade-offs</a:t>
                      </a:r>
                      <a:r>
                        <a:rPr kumimoji="1" lang="en-GB" sz="1050" b="0" kern="0" dirty="0">
                          <a:solidFill>
                            <a:schemeClr val="lt1"/>
                          </a:solidFill>
                          <a:effectLst/>
                          <a:latin typeface="+mn-lt"/>
                          <a:ea typeface="+mn-ea"/>
                          <a:cs typeface="+mn-cs"/>
                        </a:rPr>
                        <a:t> (conflicting trade and geopolitical objectives) may </a:t>
                      </a:r>
                      <a:r>
                        <a:rPr kumimoji="1" lang="en-GB" sz="1050" b="1" kern="0" dirty="0">
                          <a:solidFill>
                            <a:schemeClr val="lt1"/>
                          </a:solidFill>
                          <a:effectLst/>
                          <a:latin typeface="+mn-lt"/>
                          <a:ea typeface="+mn-ea"/>
                          <a:cs typeface="+mn-cs"/>
                        </a:rPr>
                        <a:t>spillover as latent AXJ shocks</a:t>
                      </a:r>
                      <a:r>
                        <a:rPr kumimoji="1" lang="en-GB" sz="1050" b="0" kern="0" dirty="0">
                          <a:solidFill>
                            <a:schemeClr val="lt1"/>
                          </a:solidFill>
                          <a:effectLst/>
                          <a:latin typeface="+mn-lt"/>
                          <a:ea typeface="+mn-ea"/>
                          <a:cs typeface="+mn-cs"/>
                        </a:rPr>
                        <a:t>.</a:t>
                      </a:r>
                      <a:endParaRPr kumimoji="1" lang="en-US" sz="1050" b="0" kern="0" dirty="0">
                        <a:solidFill>
                          <a:schemeClr val="lt1"/>
                        </a:solidFill>
                        <a:effectLst/>
                        <a:latin typeface="+mn-lt"/>
                        <a:ea typeface="+mn-ea"/>
                        <a:cs typeface="+mn-cs"/>
                      </a:endParaRPr>
                    </a:p>
                    <a:p>
                      <a:pPr marL="182880" marR="182880">
                        <a:lnSpc>
                          <a:spcPts val="1600"/>
                        </a:lnSpc>
                        <a:spcBef>
                          <a:spcPts val="600"/>
                        </a:spcBef>
                        <a:spcAft>
                          <a:spcPts val="600"/>
                        </a:spcAft>
                      </a:pPr>
                      <a:r>
                        <a:rPr lang="en-GB" sz="800" u="none" strike="noStrike" kern="0" dirty="0">
                          <a:effectLst/>
                        </a:rPr>
                        <a:t> </a:t>
                      </a:r>
                      <a:r>
                        <a:rPr lang="en-GB" sz="1100" u="sng" kern="0" dirty="0" smtClean="0">
                          <a:solidFill>
                            <a:schemeClr val="tx1"/>
                          </a:solidFill>
                          <a:effectLst/>
                        </a:rPr>
                        <a:t>Softer</a:t>
                      </a:r>
                      <a:r>
                        <a:rPr lang="en-GB" sz="1100" u="sng" kern="0" dirty="0">
                          <a:solidFill>
                            <a:schemeClr val="tx1"/>
                          </a:solidFill>
                          <a:effectLst/>
                        </a:rPr>
                        <a:t>, But Steeper Rates</a:t>
                      </a:r>
                      <a:r>
                        <a:rPr lang="en-GB" sz="1100" kern="0" dirty="0">
                          <a:solidFill>
                            <a:schemeClr val="tx1"/>
                          </a:solidFill>
                          <a:effectLst/>
                        </a:rPr>
                        <a:t>: </a:t>
                      </a:r>
                    </a:p>
                    <a:p>
                      <a:pPr marL="182880" marR="182880" algn="just">
                        <a:lnSpc>
                          <a:spcPts val="1400"/>
                        </a:lnSpc>
                        <a:spcBef>
                          <a:spcPts val="0"/>
                        </a:spcBef>
                        <a:spcAft>
                          <a:spcPts val="0"/>
                        </a:spcAft>
                      </a:pPr>
                      <a:r>
                        <a:rPr kumimoji="1" lang="en-GB" sz="1000" b="1" kern="0" dirty="0">
                          <a:solidFill>
                            <a:schemeClr val="lt1"/>
                          </a:solidFill>
                          <a:effectLst/>
                          <a:latin typeface="+mn-lt"/>
                          <a:ea typeface="+mn-ea"/>
                          <a:cs typeface="+mn-cs"/>
                        </a:rPr>
                        <a:t>Softer front-end rates are underpinned by growing dovish bets, edging out “higher for longer” narrative at the margin as overriding adverse demand shocks from tariffs are more widely conceded. In addition, significantly and structurally higher term premium, reflecting the new geo-economic realities, is also par for the course. But that said, sharp lurches in US fiscal-tariff balance is likely to accentuate two-way, long-end volatility. In Asia, more pronounced term and risk premia, from inherited UST dynamics rubbing off and </a:t>
                      </a:r>
                      <a:r>
                        <a:rPr kumimoji="1" lang="en-GB" sz="1000" b="1" kern="0" dirty="0" smtClean="0">
                          <a:solidFill>
                            <a:schemeClr val="lt1"/>
                          </a:solidFill>
                          <a:effectLst/>
                          <a:latin typeface="+mn-lt"/>
                          <a:ea typeface="+mn-ea"/>
                          <a:cs typeface="+mn-cs"/>
                        </a:rPr>
                        <a:t>inflicted </a:t>
                      </a:r>
                      <a:r>
                        <a:rPr kumimoji="1" lang="en-GB" sz="1000" b="1" kern="0" dirty="0">
                          <a:solidFill>
                            <a:schemeClr val="lt1"/>
                          </a:solidFill>
                          <a:effectLst/>
                          <a:latin typeface="+mn-lt"/>
                          <a:ea typeface="+mn-ea"/>
                          <a:cs typeface="+mn-cs"/>
                        </a:rPr>
                        <a:t>US risks rubbing the wrong way.</a:t>
                      </a:r>
                      <a:endParaRPr kumimoji="1" lang="en-US" sz="1000" b="1" kern="0" dirty="0">
                        <a:solidFill>
                          <a:schemeClr val="lt1"/>
                        </a:solidFill>
                        <a:effectLst/>
                        <a:latin typeface="+mn-lt"/>
                        <a:ea typeface="+mn-ea"/>
                        <a:cs typeface="+mn-cs"/>
                      </a:endParaRPr>
                    </a:p>
                  </a:txBody>
                  <a:tcPr marL="55564" marR="55564" marT="0" marB="0"/>
                </a:tc>
                <a:extLst>
                  <a:ext uri="{0D108BD9-81ED-4DB2-BD59-A6C34878D82A}">
                    <a16:rowId xmlns:a16="http://schemas.microsoft.com/office/drawing/2014/main" val="2658733364"/>
                  </a:ext>
                </a:extLst>
              </a:tr>
            </a:tbl>
          </a:graphicData>
        </a:graphic>
      </p:graphicFrame>
      <p:sp>
        <p:nvSpPr>
          <p:cNvPr id="3" name="TextBox 2">
            <a:extLst>
              <a:ext uri="{FF2B5EF4-FFF2-40B4-BE49-F238E27FC236}">
                <a16:creationId xmlns:a16="http://schemas.microsoft.com/office/drawing/2014/main" id="{D0BFE221-EE0E-0D4D-8FA2-B786D26A5101}"/>
              </a:ext>
            </a:extLst>
          </p:cNvPr>
          <p:cNvSpPr txBox="1"/>
          <p:nvPr/>
        </p:nvSpPr>
        <p:spPr>
          <a:xfrm>
            <a:off x="4996195" y="6211669"/>
            <a:ext cx="2782475" cy="646331"/>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200" i="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“Without pain, without sacrifice, we would have nothing.”</a:t>
            </a:r>
            <a:r>
              <a:rPr lang="en-US" sz="12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 </a:t>
            </a:r>
          </a:p>
          <a:p>
            <a:pPr marL="0" marR="0">
              <a:spcBef>
                <a:spcPts val="0"/>
              </a:spcBef>
              <a:spcAft>
                <a:spcPts val="0"/>
              </a:spcAft>
            </a:pPr>
            <a:r>
              <a:rPr lang="en-US" sz="1200" b="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a:t>
            </a:r>
            <a:r>
              <a:rPr lang="en-US" sz="11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 Fight Club</a:t>
            </a:r>
            <a:endParaRPr lang="en-US" sz="1400" kern="100" dirty="0">
              <a:effectLst/>
              <a:latin typeface="Aptos" panose="020B0004020202020204" pitchFamily="34" charset="0"/>
              <a:ea typeface="DengXian" panose="02010600030101010101" pitchFamily="2" charset="-122"/>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404840" y="1025527"/>
            <a:ext cx="3329602" cy="526987"/>
          </a:xfrm>
          <a:prstGeom prst="rect">
            <a:avLst/>
          </a:prstGeom>
        </p:spPr>
      </p:pic>
      <p:pic>
        <p:nvPicPr>
          <p:cNvPr id="8" name="Picture 7"/>
          <p:cNvPicPr>
            <a:picLocks noChangeAspect="1"/>
          </p:cNvPicPr>
          <p:nvPr/>
        </p:nvPicPr>
        <p:blipFill>
          <a:blip r:embed="rId4"/>
          <a:stretch>
            <a:fillRect/>
          </a:stretch>
        </p:blipFill>
        <p:spPr>
          <a:xfrm rot="161909">
            <a:off x="5831466" y="851532"/>
            <a:ext cx="2684518" cy="939865"/>
          </a:xfrm>
          <a:prstGeom prst="rect">
            <a:avLst/>
          </a:prstGeom>
        </p:spPr>
      </p:pic>
      <p:sp>
        <p:nvSpPr>
          <p:cNvPr id="9" name="Rounded Rectangle 8"/>
          <p:cNvSpPr/>
          <p:nvPr/>
        </p:nvSpPr>
        <p:spPr>
          <a:xfrm rot="60000">
            <a:off x="7129280" y="1645662"/>
            <a:ext cx="648072" cy="15665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smtClean="0">
                <a:solidFill>
                  <a:schemeClr val="tx1"/>
                </a:solidFill>
              </a:rPr>
              <a:t>H2 2025</a:t>
            </a:r>
            <a:endParaRPr lang="en-SG" sz="1050" dirty="0">
              <a:solidFill>
                <a:schemeClr val="tx1"/>
              </a:solidFill>
            </a:endParaRPr>
          </a:p>
        </p:txBody>
      </p:sp>
      <p:sp>
        <p:nvSpPr>
          <p:cNvPr id="10" name="Rounded Rectangle 9"/>
          <p:cNvSpPr/>
          <p:nvPr/>
        </p:nvSpPr>
        <p:spPr>
          <a:xfrm rot="60000">
            <a:off x="7893056" y="1653105"/>
            <a:ext cx="648072" cy="156659"/>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smtClean="0">
                <a:solidFill>
                  <a:schemeClr val="tx1"/>
                </a:solidFill>
              </a:rPr>
              <a:t>H1 2026</a:t>
            </a:r>
            <a:endParaRPr lang="en-SG" sz="1050" dirty="0">
              <a:solidFill>
                <a:schemeClr val="tx1"/>
              </a:solidFill>
            </a:endParaRPr>
          </a:p>
        </p:txBody>
      </p:sp>
    </p:spTree>
    <p:extLst>
      <p:ext uri="{BB962C8B-B14F-4D97-AF65-F5344CB8AC3E}">
        <p14:creationId xmlns:p14="http://schemas.microsoft.com/office/powerpoint/2010/main" val="36179059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Appendix: </a:t>
            </a:r>
            <a:r>
              <a:rPr lang="en-US" sz="2200" dirty="0" smtClean="0">
                <a:solidFill>
                  <a:schemeClr val="tx1"/>
                </a:solidFill>
              </a:rPr>
              <a:t>Oil</a:t>
            </a:r>
            <a:r>
              <a:rPr lang="en-US" sz="2200" dirty="0">
                <a:solidFill>
                  <a:schemeClr val="tx1"/>
                </a:solidFill>
              </a:rPr>
              <a:t>: Bearish Outcome Despite Conflict Risks</a:t>
            </a:r>
            <a:endParaRPr lang="en-US" sz="2200" dirty="0">
              <a:solidFill>
                <a:srgbClr val="FF0000"/>
              </a:solidFill>
            </a:endParaRPr>
          </a:p>
        </p:txBody>
      </p:sp>
      <p:sp>
        <p:nvSpPr>
          <p:cNvPr id="13" name="Rectangle 12">
            <a:extLst>
              <a:ext uri="{FF2B5EF4-FFF2-40B4-BE49-F238E27FC236}">
                <a16:creationId xmlns:a16="http://schemas.microsoft.com/office/drawing/2014/main" id="{1A5C84E1-A2E4-B9A5-1C3C-B2E30EEA7D66}"/>
              </a:ext>
            </a:extLst>
          </p:cNvPr>
          <p:cNvSpPr/>
          <p:nvPr/>
        </p:nvSpPr>
        <p:spPr>
          <a:xfrm>
            <a:off x="7950200" y="6502400"/>
            <a:ext cx="1193800" cy="240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pic>
        <p:nvPicPr>
          <p:cNvPr id="6" name="Picture 5">
            <a:extLst>
              <a:ext uri="{FF2B5EF4-FFF2-40B4-BE49-F238E27FC236}">
                <a16:creationId xmlns:a16="http://schemas.microsoft.com/office/drawing/2014/main" id="{B7C82C95-413B-012D-60AB-D2C178D91D03}"/>
              </a:ext>
            </a:extLst>
          </p:cNvPr>
          <p:cNvPicPr>
            <a:picLocks noChangeAspect="1"/>
          </p:cNvPicPr>
          <p:nvPr/>
        </p:nvPicPr>
        <p:blipFill>
          <a:blip r:embed="rId3"/>
          <a:stretch>
            <a:fillRect/>
          </a:stretch>
        </p:blipFill>
        <p:spPr>
          <a:xfrm>
            <a:off x="124964" y="920750"/>
            <a:ext cx="4066036" cy="5581650"/>
          </a:xfrm>
          <a:prstGeom prst="rect">
            <a:avLst/>
          </a:prstGeom>
        </p:spPr>
      </p:pic>
      <p:pic>
        <p:nvPicPr>
          <p:cNvPr id="7" name="Picture 6">
            <a:extLst>
              <a:ext uri="{FF2B5EF4-FFF2-40B4-BE49-F238E27FC236}">
                <a16:creationId xmlns:a16="http://schemas.microsoft.com/office/drawing/2014/main" id="{75ED94CC-972B-9AA5-1C17-DFD86F1C17E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1004252"/>
            <a:ext cx="4953000" cy="5345748"/>
          </a:xfrm>
          <a:prstGeom prst="rect">
            <a:avLst/>
          </a:prstGeom>
          <a:noFill/>
          <a:ln>
            <a:noFill/>
          </a:ln>
        </p:spPr>
      </p:pic>
    </p:spTree>
    <p:extLst>
      <p:ext uri="{BB962C8B-B14F-4D97-AF65-F5344CB8AC3E}">
        <p14:creationId xmlns:p14="http://schemas.microsoft.com/office/powerpoint/2010/main" val="2671415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8" y="10237"/>
            <a:ext cx="7272842" cy="796473"/>
          </a:xfrm>
        </p:spPr>
        <p:txBody>
          <a:bodyPr>
            <a:normAutofit/>
          </a:bodyPr>
          <a:lstStyle/>
          <a:p>
            <a:r>
              <a:rPr lang="en-US" sz="2400" dirty="0">
                <a:solidFill>
                  <a:schemeClr val="tx1"/>
                </a:solidFill>
              </a:rPr>
              <a:t>1. </a:t>
            </a:r>
            <a:r>
              <a:rPr lang="en-US" sz="2400" dirty="0">
                <a:solidFill>
                  <a:schemeClr val="tx2">
                    <a:lumMod val="60000"/>
                    <a:lumOff val="40000"/>
                  </a:schemeClr>
                </a:solidFill>
              </a:rPr>
              <a:t>Tariff: </a:t>
            </a:r>
            <a:r>
              <a:rPr lang="en-US" sz="2400" dirty="0">
                <a:solidFill>
                  <a:srgbClr val="C00000"/>
                </a:solidFill>
              </a:rPr>
              <a:t>Underlying Turbulence, Not Lasting Truce</a:t>
            </a:r>
            <a:endParaRPr lang="en-US" sz="2000" b="0" i="1"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pic>
        <p:nvPicPr>
          <p:cNvPr id="9" name="Picture 8">
            <a:extLst>
              <a:ext uri="{FF2B5EF4-FFF2-40B4-BE49-F238E27FC236}">
                <a16:creationId xmlns:a16="http://schemas.microsoft.com/office/drawing/2014/main" id="{E7207750-1AB4-A5C5-D46B-DF304ACFC367}"/>
              </a:ext>
            </a:extLst>
          </p:cNvPr>
          <p:cNvPicPr>
            <a:picLocks noChangeAspect="1"/>
          </p:cNvPicPr>
          <p:nvPr/>
        </p:nvPicPr>
        <p:blipFill>
          <a:blip r:embed="rId3"/>
          <a:stretch>
            <a:fillRect/>
          </a:stretch>
        </p:blipFill>
        <p:spPr>
          <a:xfrm>
            <a:off x="4445000" y="844550"/>
            <a:ext cx="4258851" cy="5242741"/>
          </a:xfrm>
          <a:prstGeom prst="rect">
            <a:avLst/>
          </a:prstGeom>
        </p:spPr>
      </p:pic>
      <p:pic>
        <p:nvPicPr>
          <p:cNvPr id="4" name="Picture 3">
            <a:extLst>
              <a:ext uri="{FF2B5EF4-FFF2-40B4-BE49-F238E27FC236}">
                <a16:creationId xmlns:a16="http://schemas.microsoft.com/office/drawing/2014/main" id="{A511B79F-1854-1833-501E-F96B7FDE947A}"/>
              </a:ext>
            </a:extLst>
          </p:cNvPr>
          <p:cNvPicPr>
            <a:picLocks noChangeAspect="1"/>
          </p:cNvPicPr>
          <p:nvPr/>
        </p:nvPicPr>
        <p:blipFill>
          <a:blip r:embed="rId4"/>
          <a:stretch>
            <a:fillRect/>
          </a:stretch>
        </p:blipFill>
        <p:spPr>
          <a:xfrm>
            <a:off x="120582" y="844550"/>
            <a:ext cx="3860295" cy="5112113"/>
          </a:xfrm>
          <a:prstGeom prst="rect">
            <a:avLst/>
          </a:prstGeom>
        </p:spPr>
      </p:pic>
      <p:sp>
        <p:nvSpPr>
          <p:cNvPr id="11" name="TextBox 10">
            <a:extLst>
              <a:ext uri="{FF2B5EF4-FFF2-40B4-BE49-F238E27FC236}">
                <a16:creationId xmlns:a16="http://schemas.microsoft.com/office/drawing/2014/main" id="{46A37CE7-B646-B8FF-8FA6-2880016F996C}"/>
              </a:ext>
            </a:extLst>
          </p:cNvPr>
          <p:cNvSpPr txBox="1"/>
          <p:nvPr/>
        </p:nvSpPr>
        <p:spPr>
          <a:xfrm>
            <a:off x="6301807" y="162251"/>
            <a:ext cx="2832100" cy="492443"/>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“Great, kid, don’t get cocky.” </a:t>
            </a:r>
          </a:p>
          <a:p>
            <a:pPr marL="0" marR="0">
              <a:spcBef>
                <a:spcPts val="0"/>
              </a:spcBef>
              <a:spcAft>
                <a:spcPts val="0"/>
              </a:spcAft>
            </a:pPr>
            <a:r>
              <a:rPr lang="en-US" sz="1200"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Han Solo, Star Wars: </a:t>
            </a:r>
            <a:r>
              <a:rPr lang="en-US" sz="1200" b="1"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A New Hope</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8" name="Diagram 7"/>
          <p:cNvGraphicFramePr/>
          <p:nvPr>
            <p:extLst>
              <p:ext uri="{D42A27DB-BD31-4B8C-83A1-F6EECF244321}">
                <p14:modId xmlns:p14="http://schemas.microsoft.com/office/powerpoint/2010/main" val="1669499188"/>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82860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8" y="10237"/>
            <a:ext cx="5856792" cy="796473"/>
          </a:xfrm>
        </p:spPr>
        <p:txBody>
          <a:bodyPr>
            <a:normAutofit/>
          </a:bodyPr>
          <a:lstStyle/>
          <a:p>
            <a:r>
              <a:rPr lang="en-US" sz="2400" dirty="0">
                <a:solidFill>
                  <a:schemeClr val="tx1"/>
                </a:solidFill>
              </a:rPr>
              <a:t>1. Tariffs: </a:t>
            </a:r>
            <a:r>
              <a:rPr lang="en-US" sz="2400" dirty="0">
                <a:solidFill>
                  <a:srgbClr val="C00000"/>
                </a:solidFill>
              </a:rPr>
              <a:t>US-China Reprieve, Not Resolution</a:t>
            </a:r>
            <a:endParaRPr lang="en-US" sz="2000" b="0" i="1"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sp>
        <p:nvSpPr>
          <p:cNvPr id="10" name="TextBox 9">
            <a:extLst>
              <a:ext uri="{FF2B5EF4-FFF2-40B4-BE49-F238E27FC236}">
                <a16:creationId xmlns:a16="http://schemas.microsoft.com/office/drawing/2014/main" id="{A6391E8B-F83D-AFDA-64F5-FD0F0B50A947}"/>
              </a:ext>
            </a:extLst>
          </p:cNvPr>
          <p:cNvSpPr txBox="1"/>
          <p:nvPr/>
        </p:nvSpPr>
        <p:spPr>
          <a:xfrm>
            <a:off x="5594350" y="802536"/>
            <a:ext cx="3634804" cy="5262979"/>
          </a:xfrm>
          <a:prstGeom prst="rect">
            <a:avLst/>
          </a:prstGeom>
          <a:noFill/>
          <a:ln>
            <a:noFill/>
          </a:ln>
        </p:spPr>
        <p:txBody>
          <a:bodyPr wrap="square">
            <a:spAutoFit/>
          </a:bodyPr>
          <a:lstStyle/>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Reciprocal tariffs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with a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baseline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(minimum for any country) of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10%.</a:t>
            </a:r>
          </a:p>
          <a:p>
            <a:pPr marR="0" lvl="0">
              <a:spcBef>
                <a:spcPts val="0"/>
              </a:spcBef>
              <a:spcAft>
                <a:spcPts val="0"/>
              </a:spcAft>
            </a:pP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Elevated uncertainty </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amid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threats of escalation </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0000FF"/>
                </a:solidFill>
                <a:latin typeface="Times New Roman" panose="02020603050405020304" pitchFamily="18" charset="0"/>
                <a:ea typeface="DengXian" panose="02010600030101010101" pitchFamily="2" charset="-122"/>
                <a:cs typeface="Aptos" panose="020B0004020202020204" pitchFamily="34" charset="0"/>
              </a:rPr>
              <a:t>threaten</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global demand</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p>
          <a:p>
            <a:pPr marL="342900" marR="0" lvl="0" indent="-342900">
              <a:spcBef>
                <a:spcPts val="0"/>
              </a:spcBef>
              <a:spcAft>
                <a:spcPts val="0"/>
              </a:spcAft>
              <a:buFont typeface="Wingdings" panose="05000000000000000000" pitchFamily="2" charset="2"/>
              <a:buChar char=""/>
            </a:pPr>
            <a:endParaRPr lang="en-US" sz="1400" i="1"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Opaque &amp; Misguided reciprocal tariffs</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complicate path to</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dial back</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p>
          <a:p>
            <a:pPr marL="342900" marR="0" lvl="0" indent="-342900">
              <a:spcBef>
                <a:spcPts val="0"/>
              </a:spcBef>
              <a:spcAft>
                <a:spcPts val="0"/>
              </a:spcAft>
              <a:buFont typeface="Wingdings" panose="05000000000000000000" pitchFamily="2" charset="2"/>
              <a:buChar char=""/>
            </a:pPr>
            <a:endPar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Asia hard-hit. </a:t>
            </a:r>
            <a:r>
              <a:rPr lang="en-US" sz="1400" dirty="0">
                <a:solidFill>
                  <a:srgbClr val="002060"/>
                </a:solidFill>
                <a:latin typeface="Times New Roman" panose="02020603050405020304" pitchFamily="18" charset="0"/>
                <a:ea typeface="DengXian" panose="02010600030101010101" pitchFamily="2" charset="-122"/>
              </a:rPr>
              <a:t>Notably,</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i="1" u="sng" dirty="0">
                <a:solidFill>
                  <a:srgbClr val="0000FF"/>
                </a:solidFill>
                <a:effectLst/>
                <a:highlight>
                  <a:srgbClr val="FFFF00"/>
                </a:highlight>
                <a:latin typeface="Times New Roman" panose="02020603050405020304" pitchFamily="18" charset="0"/>
                <a:ea typeface="DengXian" panose="02010600030101010101" pitchFamily="2" charset="-122"/>
                <a:cs typeface="Aptos" panose="020B0004020202020204" pitchFamily="34" charset="0"/>
              </a:rPr>
              <a:t>ASEAN as “China + 1” hedge is challenged</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endParaRPr lang="en-US" sz="14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AXJ Pressures</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AXJ pressures may persist</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b="1" i="1" dirty="0">
                <a:solidFill>
                  <a:srgbClr val="002060"/>
                </a:solidFill>
                <a:latin typeface="Times New Roman" panose="02020603050405020304" pitchFamily="18" charset="0"/>
                <a:ea typeface="DengXian" panose="02010600030101010101" pitchFamily="2" charset="-122"/>
                <a:cs typeface="Aptos" panose="020B0004020202020204" pitchFamily="34" charset="0"/>
              </a:rPr>
              <a:t>despite</a:t>
            </a:r>
            <a:r>
              <a:rPr lang="en-US" sz="1400" b="1"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softer USD</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as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demand shock</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China spillover </a:t>
            </a:r>
            <a:r>
              <a:rPr lang="en-US" sz="14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&amp;</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FDI holdback</a:t>
            </a:r>
            <a:r>
              <a:rPr lang="en-US" sz="14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flag</a:t>
            </a:r>
            <a:r>
              <a:rPr lang="en-US" sz="14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disproportionate pain</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4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endParaRPr lang="en-US" sz="14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Wingdings" panose="05000000000000000000" pitchFamily="2" charset="2"/>
              <a:buChar char=""/>
            </a:pPr>
            <a:r>
              <a:rPr lang="en-US" sz="14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US-China Temporary Relief</a:t>
            </a:r>
            <a:r>
              <a:rPr lang="en-US" sz="14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While it is encouraging that US &amp; China have agreed to </a:t>
            </a:r>
            <a:r>
              <a:rPr lang="en-US" sz="1400" b="1" i="1" dirty="0">
                <a:solidFill>
                  <a:srgbClr val="C00000"/>
                </a:solidFill>
                <a:effectLst/>
                <a:latin typeface="Times New Roman" panose="02020603050405020304" pitchFamily="18" charset="0"/>
                <a:ea typeface="DengXian" panose="02010600030101010101" pitchFamily="2" charset="-122"/>
                <a:cs typeface="Aptos" panose="020B0004020202020204" pitchFamily="34" charset="0"/>
              </a:rPr>
              <a:t>de-escalate (by 125%-pts)</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it is </a:t>
            </a:r>
            <a:r>
              <a:rPr lang="en-US" sz="1400" b="1" i="1" dirty="0">
                <a:solidFill>
                  <a:srgbClr val="7030A0"/>
                </a:solidFill>
                <a:effectLst/>
                <a:latin typeface="Times New Roman" panose="02020603050405020304" pitchFamily="18" charset="0"/>
                <a:ea typeface="DengXian" panose="02010600030101010101" pitchFamily="2" charset="-122"/>
                <a:cs typeface="Aptos" panose="020B0004020202020204" pitchFamily="34" charset="0"/>
              </a:rPr>
              <a:t>premature to declare a resolution</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Negotiations are set to be tough. Both sides </a:t>
            </a:r>
            <a:r>
              <a:rPr lang="en-US" sz="1400" i="1" dirty="0">
                <a:solidFill>
                  <a:srgbClr val="7030A0"/>
                </a:solidFill>
                <a:effectLst/>
                <a:latin typeface="Times New Roman" panose="02020603050405020304" pitchFamily="18" charset="0"/>
                <a:ea typeface="DengXian" panose="02010600030101010101" pitchFamily="2" charset="-122"/>
                <a:cs typeface="Aptos" panose="020B0004020202020204" pitchFamily="34" charset="0"/>
              </a:rPr>
              <a:t>subject to miscalculations</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a:t>
            </a:r>
            <a:r>
              <a:rPr lang="en-US" sz="1400" i="1" dirty="0">
                <a:solidFill>
                  <a:srgbClr val="FF0000"/>
                </a:solidFill>
                <a:effectLst/>
                <a:latin typeface="Times New Roman" panose="02020603050405020304" pitchFamily="18" charset="0"/>
                <a:ea typeface="DengXian" panose="02010600030101010101" pitchFamily="2" charset="-122"/>
                <a:cs typeface="Aptos" panose="020B0004020202020204" pitchFamily="34" charset="0"/>
              </a:rPr>
              <a:t>US’ overestimation of leverage is worrying</a:t>
            </a:r>
            <a:r>
              <a:rPr lang="en-US" sz="14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200" kern="1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p:txBody>
      </p:sp>
      <p:pic>
        <p:nvPicPr>
          <p:cNvPr id="8" name="Picture 7">
            <a:extLst>
              <a:ext uri="{FF2B5EF4-FFF2-40B4-BE49-F238E27FC236}">
                <a16:creationId xmlns:a16="http://schemas.microsoft.com/office/drawing/2014/main" id="{95EFF427-334A-A196-A2EC-931EEA6E4E77}"/>
              </a:ext>
            </a:extLst>
          </p:cNvPr>
          <p:cNvPicPr>
            <a:picLocks noChangeAspect="1"/>
          </p:cNvPicPr>
          <p:nvPr/>
        </p:nvPicPr>
        <p:blipFill>
          <a:blip r:embed="rId3"/>
          <a:stretch>
            <a:fillRect/>
          </a:stretch>
        </p:blipFill>
        <p:spPr>
          <a:xfrm>
            <a:off x="11182" y="802537"/>
            <a:ext cx="5430961" cy="5598264"/>
          </a:xfrm>
          <a:prstGeom prst="rect">
            <a:avLst/>
          </a:prstGeom>
        </p:spPr>
      </p:pic>
      <p:sp>
        <p:nvSpPr>
          <p:cNvPr id="5" name="Rectangle 4">
            <a:extLst>
              <a:ext uri="{FF2B5EF4-FFF2-40B4-BE49-F238E27FC236}">
                <a16:creationId xmlns:a16="http://schemas.microsoft.com/office/drawing/2014/main" id="{5716164D-E11D-29A6-FD50-975C3CC6B639}"/>
              </a:ext>
            </a:extLst>
          </p:cNvPr>
          <p:cNvSpPr/>
          <p:nvPr/>
        </p:nvSpPr>
        <p:spPr>
          <a:xfrm>
            <a:off x="596900" y="1257300"/>
            <a:ext cx="248786" cy="3536950"/>
          </a:xfrm>
          <a:prstGeom prst="rect">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4" name="TextBox 3">
            <a:extLst>
              <a:ext uri="{FF2B5EF4-FFF2-40B4-BE49-F238E27FC236}">
                <a16:creationId xmlns:a16="http://schemas.microsoft.com/office/drawing/2014/main" id="{F1203F10-599F-DB03-BF59-4B2548A63AED}"/>
              </a:ext>
            </a:extLst>
          </p:cNvPr>
          <p:cNvSpPr txBox="1"/>
          <p:nvPr/>
        </p:nvSpPr>
        <p:spPr>
          <a:xfrm>
            <a:off x="5835650" y="146863"/>
            <a:ext cx="3308350" cy="523220"/>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“Great warrior. Wars not make one great.”</a:t>
            </a:r>
            <a:r>
              <a:rPr lang="en-US" sz="1400" kern="100" dirty="0">
                <a:effectLst/>
                <a:latin typeface="Book Antiqua" panose="02040602050305030304" pitchFamily="18" charset="0"/>
                <a:ea typeface="DengXian" panose="02010600030101010101" pitchFamily="2" charset="-122"/>
                <a:cs typeface="Times New Roman" panose="02020603050405020304" pitchFamily="18" charset="0"/>
              </a:rPr>
              <a:t> </a:t>
            </a:r>
          </a:p>
          <a:p>
            <a:pPr marL="0" marR="0">
              <a:spcBef>
                <a:spcPts val="0"/>
              </a:spcBef>
              <a:spcAft>
                <a:spcPts val="0"/>
              </a:spcAft>
            </a:pPr>
            <a:r>
              <a:rPr lang="en-US" sz="1400" kern="100" dirty="0">
                <a:effectLst/>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Master Yoda, Star Wars</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endParaRPr lang="en-US" sz="12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9" name="Diagram 8"/>
          <p:cNvGraphicFramePr/>
          <p:nvPr>
            <p:extLst>
              <p:ext uri="{D42A27DB-BD31-4B8C-83A1-F6EECF244321}">
                <p14:modId xmlns:p14="http://schemas.microsoft.com/office/powerpoint/2010/main" val="2822816297"/>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47531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chemeClr val="tx1"/>
                </a:solidFill>
              </a:rPr>
              <a:t>1. “Reciprocal” Ideology Complex by Nature</a:t>
            </a:r>
            <a:endParaRPr lang="en-US" sz="2200" dirty="0">
              <a:solidFill>
                <a:srgbClr val="FF0000"/>
              </a:solidFill>
            </a:endParaRPr>
          </a:p>
        </p:txBody>
      </p:sp>
      <p:graphicFrame>
        <p:nvGraphicFramePr>
          <p:cNvPr id="6" name="Diagram 5">
            <a:extLst>
              <a:ext uri="{FF2B5EF4-FFF2-40B4-BE49-F238E27FC236}">
                <a16:creationId xmlns:a16="http://schemas.microsoft.com/office/drawing/2014/main" id="{C9BE3E41-CEB0-3730-1531-40EECDC95CC2}"/>
              </a:ext>
            </a:extLst>
          </p:cNvPr>
          <p:cNvGraphicFramePr/>
          <p:nvPr>
            <p:extLst>
              <p:ext uri="{D42A27DB-BD31-4B8C-83A1-F6EECF244321}">
                <p14:modId xmlns:p14="http://schemas.microsoft.com/office/powerpoint/2010/main" val="3322424589"/>
              </p:ext>
            </p:extLst>
          </p:nvPr>
        </p:nvGraphicFramePr>
        <p:xfrm>
          <a:off x="-1574806" y="1087733"/>
          <a:ext cx="8280920" cy="51528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a:extLst>
              <a:ext uri="{FF2B5EF4-FFF2-40B4-BE49-F238E27FC236}">
                <a16:creationId xmlns:a16="http://schemas.microsoft.com/office/drawing/2014/main" id="{658552E2-D51F-7E66-2AC4-4ECBE89DD73D}"/>
              </a:ext>
            </a:extLst>
          </p:cNvPr>
          <p:cNvSpPr/>
          <p:nvPr/>
        </p:nvSpPr>
        <p:spPr>
          <a:xfrm>
            <a:off x="7596336" y="2251090"/>
            <a:ext cx="432048" cy="1697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pic>
        <p:nvPicPr>
          <p:cNvPr id="5" name="Picture 4">
            <a:extLst>
              <a:ext uri="{FF2B5EF4-FFF2-40B4-BE49-F238E27FC236}">
                <a16:creationId xmlns:a16="http://schemas.microsoft.com/office/drawing/2014/main" id="{325BDCDC-2C70-F057-1134-0330EA784CFE}"/>
              </a:ext>
            </a:extLst>
          </p:cNvPr>
          <p:cNvPicPr>
            <a:picLocks noChangeAspect="1"/>
          </p:cNvPicPr>
          <p:nvPr/>
        </p:nvPicPr>
        <p:blipFill>
          <a:blip r:embed="rId8"/>
          <a:stretch>
            <a:fillRect/>
          </a:stretch>
        </p:blipFill>
        <p:spPr>
          <a:xfrm>
            <a:off x="5268872" y="825500"/>
            <a:ext cx="3798679" cy="5528250"/>
          </a:xfrm>
          <a:prstGeom prst="rect">
            <a:avLst/>
          </a:prstGeom>
        </p:spPr>
      </p:pic>
      <p:sp>
        <p:nvSpPr>
          <p:cNvPr id="8" name="Rectangle 7">
            <a:extLst>
              <a:ext uri="{FF2B5EF4-FFF2-40B4-BE49-F238E27FC236}">
                <a16:creationId xmlns:a16="http://schemas.microsoft.com/office/drawing/2014/main" id="{BC00DBA4-3EE7-A42F-B5BC-E3D6B135F2A1}"/>
              </a:ext>
            </a:extLst>
          </p:cNvPr>
          <p:cNvSpPr/>
          <p:nvPr/>
        </p:nvSpPr>
        <p:spPr>
          <a:xfrm>
            <a:off x="5327576" y="1999021"/>
            <a:ext cx="3816424" cy="736154"/>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9" name="Rectangle 8">
            <a:extLst>
              <a:ext uri="{FF2B5EF4-FFF2-40B4-BE49-F238E27FC236}">
                <a16:creationId xmlns:a16="http://schemas.microsoft.com/office/drawing/2014/main" id="{40D754B3-07A4-DC5A-9566-D1482F0BCB8A}"/>
              </a:ext>
            </a:extLst>
          </p:cNvPr>
          <p:cNvSpPr/>
          <p:nvPr/>
        </p:nvSpPr>
        <p:spPr>
          <a:xfrm>
            <a:off x="5283956" y="2949500"/>
            <a:ext cx="3822812" cy="1233844"/>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0" name="Rectangle 9">
            <a:extLst>
              <a:ext uri="{FF2B5EF4-FFF2-40B4-BE49-F238E27FC236}">
                <a16:creationId xmlns:a16="http://schemas.microsoft.com/office/drawing/2014/main" id="{E4954D6E-B80A-C6AB-103E-078720BFE787}"/>
              </a:ext>
            </a:extLst>
          </p:cNvPr>
          <p:cNvSpPr/>
          <p:nvPr/>
        </p:nvSpPr>
        <p:spPr>
          <a:xfrm>
            <a:off x="5309010" y="3821727"/>
            <a:ext cx="3816424" cy="157528"/>
          </a:xfrm>
          <a:prstGeom prst="rect">
            <a:avLst/>
          </a:prstGeom>
          <a:noFill/>
          <a:ln>
            <a:solidFill>
              <a:schemeClr val="tx2">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7" name="Rectangle 6">
            <a:extLst>
              <a:ext uri="{FF2B5EF4-FFF2-40B4-BE49-F238E27FC236}">
                <a16:creationId xmlns:a16="http://schemas.microsoft.com/office/drawing/2014/main" id="{46569A0C-BF4E-0CFD-8769-BA8B5B289A54}"/>
              </a:ext>
            </a:extLst>
          </p:cNvPr>
          <p:cNvSpPr/>
          <p:nvPr/>
        </p:nvSpPr>
        <p:spPr>
          <a:xfrm>
            <a:off x="5294214" y="1296339"/>
            <a:ext cx="3816424" cy="702682"/>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6" name="TextBox 15">
            <a:extLst>
              <a:ext uri="{FF2B5EF4-FFF2-40B4-BE49-F238E27FC236}">
                <a16:creationId xmlns:a16="http://schemas.microsoft.com/office/drawing/2014/main" id="{9914E29D-CB9A-0780-B9D1-85A73408D9AB}"/>
              </a:ext>
            </a:extLst>
          </p:cNvPr>
          <p:cNvSpPr txBox="1"/>
          <p:nvPr/>
        </p:nvSpPr>
        <p:spPr>
          <a:xfrm>
            <a:off x="6032984" y="40430"/>
            <a:ext cx="3092450"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“In a dark place we find ourselves, and a little more knowledge lights our way.”</a:t>
            </a:r>
            <a:r>
              <a:rPr lang="en-US" sz="1400" kern="100" dirty="0">
                <a:effectLst/>
                <a:latin typeface="Book Antiqua" panose="02040602050305030304" pitchFamily="18" charset="0"/>
                <a:ea typeface="DengXian" panose="02010600030101010101" pitchFamily="2" charset="-122"/>
                <a:cs typeface="Times New Roman" panose="02020603050405020304" pitchFamily="18" charset="0"/>
              </a:rPr>
              <a:t> </a:t>
            </a:r>
          </a:p>
          <a:p>
            <a:pPr marL="0" marR="0">
              <a:spcBef>
                <a:spcPts val="0"/>
              </a:spcBef>
              <a:spcAft>
                <a:spcPts val="0"/>
              </a:spcAft>
            </a:pPr>
            <a:r>
              <a:rPr lang="en-US" sz="1400" kern="100" dirty="0">
                <a:effectLst/>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Master Yoda, Star Wars</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endParaRPr lang="en-US" sz="12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11" name="Diagram 10"/>
          <p:cNvGraphicFramePr/>
          <p:nvPr>
            <p:extLst>
              <p:ext uri="{D42A27DB-BD31-4B8C-83A1-F6EECF244321}">
                <p14:modId xmlns:p14="http://schemas.microsoft.com/office/powerpoint/2010/main" val="2711960635"/>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39066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92" y="2"/>
            <a:ext cx="8823207" cy="796473"/>
          </a:xfrm>
        </p:spPr>
        <p:txBody>
          <a:bodyPr>
            <a:normAutofit/>
          </a:bodyPr>
          <a:lstStyle/>
          <a:p>
            <a:r>
              <a:rPr lang="en-US" sz="2200" dirty="0">
                <a:solidFill>
                  <a:schemeClr val="tx1"/>
                </a:solidFill>
              </a:rPr>
              <a:t>1. Obfuscated/Obstructed by a Plethora of Hard-to-Quantify Considerations</a:t>
            </a:r>
            <a:endParaRPr lang="en-US" sz="2200" dirty="0">
              <a:solidFill>
                <a:srgbClr val="FF0000"/>
              </a:solidFill>
            </a:endParaRPr>
          </a:p>
        </p:txBody>
      </p:sp>
      <p:graphicFrame>
        <p:nvGraphicFramePr>
          <p:cNvPr id="3" name="Diagram 2">
            <a:extLst>
              <a:ext uri="{FF2B5EF4-FFF2-40B4-BE49-F238E27FC236}">
                <a16:creationId xmlns:a16="http://schemas.microsoft.com/office/drawing/2014/main" id="{92076D61-AC52-109C-AD8C-EDC4D707E64A}"/>
              </a:ext>
            </a:extLst>
          </p:cNvPr>
          <p:cNvGraphicFramePr/>
          <p:nvPr>
            <p:extLst>
              <p:ext uri="{D42A27DB-BD31-4B8C-83A1-F6EECF244321}">
                <p14:modId xmlns:p14="http://schemas.microsoft.com/office/powerpoint/2010/main" val="3502997677"/>
              </p:ext>
            </p:extLst>
          </p:nvPr>
        </p:nvGraphicFramePr>
        <p:xfrm>
          <a:off x="-186898" y="681796"/>
          <a:ext cx="8904178" cy="55187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3D269FC3-B3C3-ECCD-1ED4-759F5BD14CD5}"/>
              </a:ext>
            </a:extLst>
          </p:cNvPr>
          <p:cNvSpPr txBox="1"/>
          <p:nvPr/>
        </p:nvSpPr>
        <p:spPr>
          <a:xfrm>
            <a:off x="6820852" y="5599203"/>
            <a:ext cx="2109787" cy="492443"/>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i="1" kern="100" dirty="0">
                <a:solidFill>
                  <a:srgbClr val="2E74B5"/>
                </a:solidFill>
                <a:effectLst/>
                <a:latin typeface="Book Antiqua" panose="02040602050305030304" pitchFamily="18" charset="0"/>
                <a:ea typeface="DengXian" panose="02010600030101010101" pitchFamily="2" charset="-122"/>
                <a:cs typeface="Segoe UI Historic" panose="020B0502040204020203" pitchFamily="34" charset="0"/>
              </a:rPr>
              <a:t>“Never tell me the odds”</a:t>
            </a:r>
            <a:r>
              <a:rPr lang="en-US" sz="1400" kern="100" dirty="0">
                <a:solidFill>
                  <a:srgbClr val="2E74B5"/>
                </a:solidFill>
                <a:effectLst/>
                <a:latin typeface="Book Antiqua" panose="02040602050305030304" pitchFamily="18" charset="0"/>
                <a:ea typeface="DengXian" panose="02010600030101010101" pitchFamily="2" charset="-122"/>
                <a:cs typeface="Segoe UI Historic" panose="020B0502040204020203" pitchFamily="34" charset="0"/>
              </a:rPr>
              <a:t> </a:t>
            </a:r>
          </a:p>
          <a:p>
            <a:pPr marL="0" marR="0">
              <a:spcBef>
                <a:spcPts val="0"/>
              </a:spcBef>
              <a:spcAft>
                <a:spcPts val="0"/>
              </a:spcAft>
            </a:pPr>
            <a:r>
              <a:rPr lang="en-US" sz="1200" kern="100" dirty="0">
                <a:solidFill>
                  <a:srgbClr val="2E74B5"/>
                </a:solidFill>
                <a:effectLst/>
                <a:latin typeface="Book Antiqua" panose="02040602050305030304" pitchFamily="18" charset="0"/>
                <a:ea typeface="DengXian" panose="02010600030101010101" pitchFamily="2" charset="-122"/>
                <a:cs typeface="Segoe UI Historic" panose="020B0502040204020203" pitchFamily="34" charset="0"/>
              </a:rPr>
              <a:t>– </a:t>
            </a:r>
            <a:r>
              <a:rPr lang="en-US" sz="1200" b="1" kern="100" dirty="0">
                <a:solidFill>
                  <a:srgbClr val="2E74B5"/>
                </a:solidFill>
                <a:effectLst/>
                <a:latin typeface="Book Antiqua" panose="02040602050305030304" pitchFamily="18" charset="0"/>
                <a:ea typeface="DengXian" panose="02010600030101010101" pitchFamily="2" charset="-122"/>
                <a:cs typeface="Segoe UI Historic" panose="020B0502040204020203" pitchFamily="34" charset="0"/>
              </a:rPr>
              <a:t>Han Solo, Star Wars </a:t>
            </a:r>
            <a:endParaRPr lang="en-US" sz="1200" kern="100" dirty="0">
              <a:effectLst/>
              <a:latin typeface="Book Antiqua" panose="02040602050305030304" pitchFamily="18" charset="0"/>
              <a:ea typeface="DengXian" panose="02010600030101010101" pitchFamily="2" charset="-122"/>
              <a:cs typeface="Times New Roman" panose="02020603050405020304" pitchFamily="18" charset="0"/>
            </a:endParaRPr>
          </a:p>
        </p:txBody>
      </p:sp>
      <p:graphicFrame>
        <p:nvGraphicFramePr>
          <p:cNvPr id="5" name="Diagram 4"/>
          <p:cNvGraphicFramePr/>
          <p:nvPr>
            <p:extLst>
              <p:ext uri="{D42A27DB-BD31-4B8C-83A1-F6EECF244321}">
                <p14:modId xmlns:p14="http://schemas.microsoft.com/office/powerpoint/2010/main" val="2079659228"/>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38904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8" y="10237"/>
            <a:ext cx="6192688" cy="796473"/>
          </a:xfrm>
        </p:spPr>
        <p:txBody>
          <a:bodyPr>
            <a:normAutofit/>
          </a:bodyPr>
          <a:lstStyle/>
          <a:p>
            <a:r>
              <a:rPr lang="en-US" sz="2200" dirty="0">
                <a:solidFill>
                  <a:schemeClr val="tx1"/>
                </a:solidFill>
              </a:rPr>
              <a:t>2. The </a:t>
            </a:r>
            <a:r>
              <a:rPr lang="en-US" sz="2200" dirty="0">
                <a:solidFill>
                  <a:schemeClr val="tx2">
                    <a:lumMod val="60000"/>
                    <a:lumOff val="40000"/>
                  </a:schemeClr>
                </a:solidFill>
              </a:rPr>
              <a:t>Impossible Trinity of </a:t>
            </a:r>
            <a:r>
              <a:rPr lang="en-US" sz="2200" dirty="0">
                <a:solidFill>
                  <a:srgbClr val="C00000"/>
                </a:solidFill>
              </a:rPr>
              <a:t>Trump Tariffs</a:t>
            </a:r>
            <a:endParaRPr lang="en-US" sz="2200" b="0" i="1" dirty="0">
              <a:solidFill>
                <a:srgbClr val="C0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graphicFrame>
        <p:nvGraphicFramePr>
          <p:cNvPr id="4" name="Diagram 3">
            <a:extLst>
              <a:ext uri="{FF2B5EF4-FFF2-40B4-BE49-F238E27FC236}">
                <a16:creationId xmlns:a16="http://schemas.microsoft.com/office/drawing/2014/main" id="{9206FE32-4F18-C6CE-66CE-673638A5FC01}"/>
              </a:ext>
            </a:extLst>
          </p:cNvPr>
          <p:cNvGraphicFramePr/>
          <p:nvPr>
            <p:extLst>
              <p:ext uri="{D42A27DB-BD31-4B8C-83A1-F6EECF244321}">
                <p14:modId xmlns:p14="http://schemas.microsoft.com/office/powerpoint/2010/main" val="712074607"/>
              </p:ext>
            </p:extLst>
          </p:nvPr>
        </p:nvGraphicFramePr>
        <p:xfrm>
          <a:off x="806011" y="623024"/>
          <a:ext cx="7704856" cy="4369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A6391E8B-F83D-AFDA-64F5-FD0F0B50A947}"/>
              </a:ext>
            </a:extLst>
          </p:cNvPr>
          <p:cNvSpPr txBox="1"/>
          <p:nvPr/>
        </p:nvSpPr>
        <p:spPr>
          <a:xfrm>
            <a:off x="0" y="5016554"/>
            <a:ext cx="9144000" cy="1600438"/>
          </a:xfrm>
          <a:prstGeom prst="rect">
            <a:avLst/>
          </a:prstGeom>
          <a:noFill/>
          <a:ln>
            <a:noFill/>
          </a:ln>
        </p:spPr>
        <p:txBody>
          <a:bodyPr wrap="square">
            <a:spAutoFit/>
          </a:bodyPr>
          <a:lstStyle/>
          <a:p>
            <a:pPr marL="342900" marR="0" lvl="0" indent="-342900">
              <a:spcBef>
                <a:spcPts val="0"/>
              </a:spcBef>
              <a:spcAft>
                <a:spcPts val="0"/>
              </a:spcAft>
              <a:buFont typeface="Symbol" panose="05050102010706020507" pitchFamily="18" charset="2"/>
              <a:buChar char=""/>
            </a:pPr>
            <a:r>
              <a:rPr lang="en-US" sz="1400" u="sng" kern="100"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One (Tariff) Tool, Many Objectives</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r>
              <a:rPr lang="en-US" sz="1400" b="1"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Apart from the obvious motivation to force </a:t>
            </a:r>
            <a:r>
              <a:rPr lang="en-US" sz="1400" b="1" u="sng"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trade/industrial re-balancing</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and </a:t>
            </a:r>
            <a:r>
              <a:rPr lang="en-US" sz="1400" b="1" i="1"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supply-chain relocation</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(to the US), </a:t>
            </a:r>
            <a:r>
              <a:rPr lang="en-US" sz="1400" b="1"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tariffs also pursue </a:t>
            </a:r>
            <a:r>
              <a:rPr lang="en-US" sz="1400" b="1" u="sng"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geopolitical leverage</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and to raise </a:t>
            </a:r>
            <a:r>
              <a:rPr lang="en-US" sz="1400" b="1" u="sng"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fiscal revenues</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p>
          <a:p>
            <a:pPr marL="342900" indent="-342900">
              <a:buFont typeface="Symbol" panose="05050102010706020507" pitchFamily="18" charset="2"/>
              <a:buChar char=""/>
            </a:pPr>
            <a:r>
              <a:rPr lang="en-US" sz="1400" u="sng" kern="100"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Conflicting Objectives</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t>
            </a:r>
            <a:r>
              <a:rPr lang="en-US" sz="1400" b="1"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Conflict in objectives</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t>
            </a:r>
            <a:r>
              <a:rPr lang="en-US" sz="1400" b="1" u="sng"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Fiscal revenues</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argue for </a:t>
            </a:r>
            <a:r>
              <a:rPr lang="en-US" sz="1400" i="1"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steady, wide and steep tariffs. </a:t>
            </a:r>
            <a:r>
              <a:rPr lang="en-US" sz="1400" b="1" u="sng"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Leverage</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t>
            </a:r>
            <a:r>
              <a:rPr lang="en-US" sz="1400" i="1" kern="100" dirty="0">
                <a:solidFill>
                  <a:srgbClr val="0000FF"/>
                </a:solidFill>
                <a:latin typeface="Times New Roman" panose="02020603050405020304" pitchFamily="18" charset="0"/>
                <a:ea typeface="DengXian" panose="02010600030101010101" pitchFamily="2" charset="-122"/>
                <a:cs typeface="Times New Roman" panose="02020603050405020304" pitchFamily="18" charset="0"/>
              </a:rPr>
              <a:t>prioritizes non-trade deal-making </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a:t>
            </a:r>
            <a:r>
              <a:rPr lang="en-US" sz="1400" i="1" kern="100" dirty="0">
                <a:solidFill>
                  <a:srgbClr val="0000FF"/>
                </a:solidFill>
                <a:latin typeface="Times New Roman" panose="02020603050405020304" pitchFamily="18" charset="0"/>
                <a:ea typeface="DengXian" panose="02010600030101010101" pitchFamily="2" charset="-122"/>
                <a:cs typeface="Times New Roman" panose="02020603050405020304" pitchFamily="18" charset="0"/>
              </a:rPr>
              <a:t>that entails rescinding on tariffs</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and </a:t>
            </a:r>
            <a:r>
              <a:rPr lang="en-US" sz="1400" b="1" u="sng"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trade rebalancing</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requires </a:t>
            </a:r>
            <a:r>
              <a:rPr lang="en-US" sz="1400" i="1" kern="100" dirty="0">
                <a:solidFill>
                  <a:srgbClr val="0000FF"/>
                </a:solidFill>
                <a:latin typeface="Times New Roman" panose="02020603050405020304" pitchFamily="18" charset="0"/>
                <a:ea typeface="DengXian" panose="02010600030101010101" pitchFamily="2" charset="-122"/>
                <a:cs typeface="Times New Roman" panose="02020603050405020304" pitchFamily="18" charset="0"/>
              </a:rPr>
              <a:t>strategic nuance</a:t>
            </a:r>
            <a:r>
              <a:rPr lang="en-US" sz="1400" i="1"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a:t>
            </a:r>
          </a:p>
          <a:p>
            <a:pPr marL="342900" indent="-342900">
              <a:buFont typeface="Symbol" panose="05050102010706020507" pitchFamily="18" charset="2"/>
              <a:buChar char=""/>
            </a:pPr>
            <a:r>
              <a:rPr lang="en-US" sz="1400" u="sng" kern="100" dirty="0">
                <a:solidFill>
                  <a:srgbClr val="0070C0"/>
                </a:solidFill>
                <a:effectLst/>
                <a:latin typeface="Times New Roman" panose="02020603050405020304" pitchFamily="18" charset="0"/>
                <a:ea typeface="DengXian" panose="02010600030101010101" pitchFamily="2" charset="-122"/>
                <a:cs typeface="Times New Roman" panose="02020603050405020304" pitchFamily="18" charset="0"/>
              </a:rPr>
              <a:t>Conflicting Objectives</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a:t>
            </a:r>
            <a:r>
              <a:rPr lang="en-US" sz="1400" b="1" kern="100" dirty="0">
                <a:solidFill>
                  <a:srgbClr val="0000FF"/>
                </a:solidFill>
                <a:latin typeface="Times New Roman" panose="02020603050405020304" pitchFamily="18" charset="0"/>
                <a:ea typeface="DengXian" panose="02010600030101010101" pitchFamily="2" charset="-122"/>
                <a:cs typeface="Times New Roman" panose="02020603050405020304" pitchFamily="18" charset="0"/>
              </a:rPr>
              <a:t>Acute tariff uncertainty </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results from the one </a:t>
            </a:r>
            <a:r>
              <a:rPr lang="en-US" sz="1400" b="1" u="sng"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tariff tool is being exploited for multiple objectives</a:t>
            </a:r>
            <a:r>
              <a:rPr lang="en-US" sz="1400" kern="100" dirty="0">
                <a:solidFill>
                  <a:srgbClr val="002060"/>
                </a:solidFill>
                <a:latin typeface="Times New Roman" panose="02020603050405020304" pitchFamily="18" charset="0"/>
                <a:ea typeface="DengXian" panose="02010600030101010101" pitchFamily="2" charset="-122"/>
                <a:cs typeface="Times New Roman" panose="02020603050405020304" pitchFamily="18" charset="0"/>
              </a:rPr>
              <a:t>. , </a:t>
            </a:r>
            <a:r>
              <a:rPr lang="en-US" sz="1400" b="1" kern="100" dirty="0">
                <a:solidFill>
                  <a:srgbClr val="0000FF"/>
                </a:solidFill>
                <a:effectLst/>
                <a:latin typeface="Times New Roman" panose="02020603050405020304" pitchFamily="18" charset="0"/>
                <a:ea typeface="DengXian" panose="02010600030101010101" pitchFamily="2" charset="-122"/>
                <a:cs typeface="Times New Roman" panose="02020603050405020304" pitchFamily="18" charset="0"/>
              </a:rPr>
              <a:t>undermines a path to quick resolution</a:t>
            </a:r>
            <a:r>
              <a:rPr lang="en-US" sz="1400" kern="100" dirty="0">
                <a:solidFill>
                  <a:srgbClr val="002060"/>
                </a:solidFill>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400" kern="1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a:p>
            <a:pPr marR="0" lvl="0">
              <a:spcBef>
                <a:spcPts val="0"/>
              </a:spcBef>
              <a:spcAft>
                <a:spcPts val="0"/>
              </a:spcAft>
            </a:pPr>
            <a:endParaRPr lang="en-US" sz="1400" kern="1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11" name="TextBox 10">
            <a:extLst>
              <a:ext uri="{FF2B5EF4-FFF2-40B4-BE49-F238E27FC236}">
                <a16:creationId xmlns:a16="http://schemas.microsoft.com/office/drawing/2014/main" id="{C2B5D222-A74D-F976-E559-135EB0CABB2F}"/>
              </a:ext>
            </a:extLst>
          </p:cNvPr>
          <p:cNvSpPr txBox="1"/>
          <p:nvPr/>
        </p:nvSpPr>
        <p:spPr>
          <a:xfrm>
            <a:off x="4046371" y="2710519"/>
            <a:ext cx="1404156" cy="584775"/>
          </a:xfrm>
          <a:prstGeom prst="rect">
            <a:avLst/>
          </a:prstGeom>
          <a:solidFill>
            <a:schemeClr val="bg1">
              <a:lumMod val="85000"/>
            </a:schemeClr>
          </a:solidFill>
          <a:ln>
            <a:noFill/>
          </a:ln>
        </p:spPr>
        <p:txBody>
          <a:bodyPr wrap="square" rtlCol="0">
            <a:spAutoFit/>
          </a:bodyPr>
          <a:lstStyle/>
          <a:p>
            <a:pPr algn="ctr"/>
            <a:r>
              <a:rPr lang="en-US" sz="3200" b="1">
                <a:solidFill>
                  <a:srgbClr val="C00000"/>
                </a:solidFill>
              </a:rPr>
              <a:t>Tariffs</a:t>
            </a:r>
          </a:p>
        </p:txBody>
      </p:sp>
      <p:sp>
        <p:nvSpPr>
          <p:cNvPr id="3" name="TextBox 2">
            <a:extLst>
              <a:ext uri="{FF2B5EF4-FFF2-40B4-BE49-F238E27FC236}">
                <a16:creationId xmlns:a16="http://schemas.microsoft.com/office/drawing/2014/main" id="{E026C6B4-7459-5820-BEFE-1518C0BF3ADD}"/>
              </a:ext>
            </a:extLst>
          </p:cNvPr>
          <p:cNvSpPr txBox="1"/>
          <p:nvPr/>
        </p:nvSpPr>
        <p:spPr>
          <a:xfrm>
            <a:off x="5637987" y="1980064"/>
            <a:ext cx="1404156" cy="307777"/>
          </a:xfrm>
          <a:prstGeom prst="rect">
            <a:avLst/>
          </a:prstGeom>
          <a:solidFill>
            <a:schemeClr val="bg1">
              <a:lumMod val="95000"/>
            </a:schemeClr>
          </a:solidFill>
          <a:ln>
            <a:noFill/>
          </a:ln>
        </p:spPr>
        <p:txBody>
          <a:bodyPr wrap="square" rtlCol="0">
            <a:spAutoFit/>
          </a:bodyPr>
          <a:lstStyle/>
          <a:p>
            <a:pPr algn="ctr"/>
            <a:r>
              <a:rPr lang="en-US" sz="1400" b="1">
                <a:solidFill>
                  <a:srgbClr val="00B050"/>
                </a:solidFill>
              </a:rPr>
              <a:t>Certainty</a:t>
            </a:r>
          </a:p>
        </p:txBody>
      </p:sp>
      <p:sp>
        <p:nvSpPr>
          <p:cNvPr id="5" name="TextBox 4">
            <a:extLst>
              <a:ext uri="{FF2B5EF4-FFF2-40B4-BE49-F238E27FC236}">
                <a16:creationId xmlns:a16="http://schemas.microsoft.com/office/drawing/2014/main" id="{1EBFC284-E5D8-1473-BD43-9EF9DBA02A36}"/>
              </a:ext>
            </a:extLst>
          </p:cNvPr>
          <p:cNvSpPr txBox="1"/>
          <p:nvPr/>
        </p:nvSpPr>
        <p:spPr>
          <a:xfrm>
            <a:off x="7011002" y="3351737"/>
            <a:ext cx="1404156" cy="307777"/>
          </a:xfrm>
          <a:prstGeom prst="rect">
            <a:avLst/>
          </a:prstGeom>
          <a:solidFill>
            <a:schemeClr val="bg1">
              <a:lumMod val="95000"/>
            </a:schemeClr>
          </a:solidFill>
          <a:ln>
            <a:noFill/>
          </a:ln>
        </p:spPr>
        <p:txBody>
          <a:bodyPr wrap="square" rtlCol="0">
            <a:spAutoFit/>
          </a:bodyPr>
          <a:lstStyle/>
          <a:p>
            <a:pPr algn="ctr"/>
            <a:r>
              <a:rPr lang="en-US" sz="1400" b="1">
                <a:solidFill>
                  <a:srgbClr val="FF0000"/>
                </a:solidFill>
              </a:rPr>
              <a:t>Dispensability</a:t>
            </a:r>
          </a:p>
        </p:txBody>
      </p:sp>
      <p:sp>
        <p:nvSpPr>
          <p:cNvPr id="6" name="TextBox 5">
            <a:extLst>
              <a:ext uri="{FF2B5EF4-FFF2-40B4-BE49-F238E27FC236}">
                <a16:creationId xmlns:a16="http://schemas.microsoft.com/office/drawing/2014/main" id="{A55BE262-442F-5A2E-1A06-40F4ED4CD002}"/>
              </a:ext>
            </a:extLst>
          </p:cNvPr>
          <p:cNvSpPr txBox="1"/>
          <p:nvPr/>
        </p:nvSpPr>
        <p:spPr>
          <a:xfrm>
            <a:off x="2058430" y="1742476"/>
            <a:ext cx="1404156" cy="307777"/>
          </a:xfrm>
          <a:prstGeom prst="rect">
            <a:avLst/>
          </a:prstGeom>
          <a:solidFill>
            <a:schemeClr val="bg1">
              <a:lumMod val="95000"/>
            </a:schemeClr>
          </a:solidFill>
          <a:ln>
            <a:noFill/>
          </a:ln>
        </p:spPr>
        <p:txBody>
          <a:bodyPr wrap="square" rtlCol="0">
            <a:spAutoFit/>
          </a:bodyPr>
          <a:lstStyle/>
          <a:p>
            <a:pPr algn="ctr"/>
            <a:r>
              <a:rPr lang="en-US" sz="1400" b="1" dirty="0">
                <a:solidFill>
                  <a:srgbClr val="00B050"/>
                </a:solidFill>
              </a:rPr>
              <a:t>Broad-based</a:t>
            </a:r>
          </a:p>
        </p:txBody>
      </p:sp>
      <p:sp>
        <p:nvSpPr>
          <p:cNvPr id="8" name="TextBox 7">
            <a:extLst>
              <a:ext uri="{FF2B5EF4-FFF2-40B4-BE49-F238E27FC236}">
                <a16:creationId xmlns:a16="http://schemas.microsoft.com/office/drawing/2014/main" id="{882F9674-4E3E-29A8-73D7-68A4C9ECE307}"/>
              </a:ext>
            </a:extLst>
          </p:cNvPr>
          <p:cNvSpPr txBox="1"/>
          <p:nvPr/>
        </p:nvSpPr>
        <p:spPr>
          <a:xfrm>
            <a:off x="755576" y="3351738"/>
            <a:ext cx="1802063" cy="307777"/>
          </a:xfrm>
          <a:prstGeom prst="rect">
            <a:avLst/>
          </a:prstGeom>
          <a:solidFill>
            <a:schemeClr val="bg1">
              <a:lumMod val="95000"/>
            </a:schemeClr>
          </a:solidFill>
          <a:ln>
            <a:noFill/>
          </a:ln>
        </p:spPr>
        <p:txBody>
          <a:bodyPr wrap="square" rtlCol="0">
            <a:spAutoFit/>
          </a:bodyPr>
          <a:lstStyle/>
          <a:p>
            <a:pPr algn="ctr"/>
            <a:r>
              <a:rPr lang="en-US" sz="1400" b="1">
                <a:solidFill>
                  <a:srgbClr val="0070C0"/>
                </a:solidFill>
              </a:rPr>
              <a:t>Targeted/Strategic</a:t>
            </a:r>
          </a:p>
        </p:txBody>
      </p:sp>
      <p:sp>
        <p:nvSpPr>
          <p:cNvPr id="9" name="TextBox 8">
            <a:extLst>
              <a:ext uri="{FF2B5EF4-FFF2-40B4-BE49-F238E27FC236}">
                <a16:creationId xmlns:a16="http://schemas.microsoft.com/office/drawing/2014/main" id="{9A364635-20B7-7A25-5830-D6466AD302C3}"/>
              </a:ext>
            </a:extLst>
          </p:cNvPr>
          <p:cNvSpPr txBox="1"/>
          <p:nvPr/>
        </p:nvSpPr>
        <p:spPr>
          <a:xfrm>
            <a:off x="3178471" y="3659515"/>
            <a:ext cx="1110305" cy="523220"/>
          </a:xfrm>
          <a:prstGeom prst="rect">
            <a:avLst/>
          </a:prstGeom>
          <a:solidFill>
            <a:schemeClr val="bg1">
              <a:lumMod val="95000"/>
            </a:schemeClr>
          </a:solidFill>
          <a:ln>
            <a:noFill/>
          </a:ln>
        </p:spPr>
        <p:txBody>
          <a:bodyPr wrap="square" rtlCol="0">
            <a:spAutoFit/>
          </a:bodyPr>
          <a:lstStyle/>
          <a:p>
            <a:pPr algn="ctr"/>
            <a:r>
              <a:rPr lang="en-US" sz="1400" b="1">
                <a:solidFill>
                  <a:srgbClr val="0070C0"/>
                </a:solidFill>
              </a:rPr>
              <a:t>Nuanced &amp; </a:t>
            </a:r>
          </a:p>
          <a:p>
            <a:pPr algn="ctr"/>
            <a:r>
              <a:rPr lang="en-US" sz="1400" b="1">
                <a:solidFill>
                  <a:srgbClr val="0070C0"/>
                </a:solidFill>
              </a:rPr>
              <a:t>Calculated</a:t>
            </a:r>
          </a:p>
        </p:txBody>
      </p:sp>
      <p:sp>
        <p:nvSpPr>
          <p:cNvPr id="12" name="TextBox 11">
            <a:extLst>
              <a:ext uri="{FF2B5EF4-FFF2-40B4-BE49-F238E27FC236}">
                <a16:creationId xmlns:a16="http://schemas.microsoft.com/office/drawing/2014/main" id="{7D40F0CD-81FE-027F-25A4-0B98C7B9579F}"/>
              </a:ext>
            </a:extLst>
          </p:cNvPr>
          <p:cNvSpPr txBox="1"/>
          <p:nvPr/>
        </p:nvSpPr>
        <p:spPr>
          <a:xfrm>
            <a:off x="5093992" y="3659515"/>
            <a:ext cx="1110305" cy="523220"/>
          </a:xfrm>
          <a:prstGeom prst="rect">
            <a:avLst/>
          </a:prstGeom>
          <a:solidFill>
            <a:schemeClr val="bg1">
              <a:lumMod val="95000"/>
            </a:schemeClr>
          </a:solidFill>
          <a:ln>
            <a:noFill/>
          </a:ln>
        </p:spPr>
        <p:txBody>
          <a:bodyPr wrap="square" rtlCol="0">
            <a:spAutoFit/>
          </a:bodyPr>
          <a:lstStyle/>
          <a:p>
            <a:pPr algn="ctr"/>
            <a:r>
              <a:rPr lang="en-US" sz="1400" b="1" dirty="0">
                <a:solidFill>
                  <a:srgbClr val="FF0000"/>
                </a:solidFill>
              </a:rPr>
              <a:t>Sweeping &amp; Unfazed</a:t>
            </a:r>
          </a:p>
        </p:txBody>
      </p:sp>
      <p:sp>
        <p:nvSpPr>
          <p:cNvPr id="15" name="TextBox 14">
            <a:extLst>
              <a:ext uri="{FF2B5EF4-FFF2-40B4-BE49-F238E27FC236}">
                <a16:creationId xmlns:a16="http://schemas.microsoft.com/office/drawing/2014/main" id="{167A99CE-7BE7-1C31-DDFC-09CED553EAE8}"/>
              </a:ext>
            </a:extLst>
          </p:cNvPr>
          <p:cNvSpPr txBox="1"/>
          <p:nvPr/>
        </p:nvSpPr>
        <p:spPr>
          <a:xfrm>
            <a:off x="4798576" y="39141"/>
            <a:ext cx="4337049"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“How puzzling all these changes are! I'm never sure what I'm going to be, from one minute to another.” </a:t>
            </a:r>
          </a:p>
          <a:p>
            <a:pPr marL="0" marR="0">
              <a:spcBef>
                <a:spcPts val="0"/>
              </a:spcBef>
              <a:spcAft>
                <a:spcPts val="0"/>
              </a:spcAft>
            </a:pPr>
            <a:r>
              <a:rPr lang="en-US" sz="1400" b="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215E99"/>
                </a:solidFill>
                <a:latin typeface="Book Antiqua" panose="02040602050305030304" pitchFamily="18" charset="0"/>
                <a:ea typeface="DengXian" panose="02010600030101010101" pitchFamily="2" charset="-122"/>
                <a:cs typeface="Times New Roman" panose="02020603050405020304" pitchFamily="18" charset="0"/>
              </a:rPr>
              <a:t>– A</a:t>
            </a:r>
            <a:r>
              <a:rPr lang="en-US" sz="1200" b="1" kern="100" dirty="0">
                <a:solidFill>
                  <a:srgbClr val="215E99"/>
                </a:solidFill>
                <a:effectLst/>
                <a:latin typeface="Book Antiqua" panose="02040602050305030304" pitchFamily="18" charset="0"/>
                <a:ea typeface="DengXian" panose="02010600030101010101" pitchFamily="2" charset="-122"/>
                <a:cs typeface="Times New Roman" panose="02020603050405020304" pitchFamily="18" charset="0"/>
              </a:rPr>
              <a:t>lice’s Adventures in Wonderland</a:t>
            </a:r>
            <a:endParaRPr lang="en-US" sz="1800" kern="100" dirty="0">
              <a:effectLst/>
              <a:latin typeface="Aptos" panose="020B0004020202020204" pitchFamily="34" charset="0"/>
              <a:ea typeface="DengXian" panose="02010600030101010101" pitchFamily="2" charset="-122"/>
              <a:cs typeface="Times New Roman" panose="02020603050405020304" pitchFamily="18" charset="0"/>
            </a:endParaRPr>
          </a:p>
        </p:txBody>
      </p:sp>
      <p:graphicFrame>
        <p:nvGraphicFramePr>
          <p:cNvPr id="14" name="Diagram 13"/>
          <p:cNvGraphicFramePr/>
          <p:nvPr>
            <p:extLst>
              <p:ext uri="{D42A27DB-BD31-4B8C-83A1-F6EECF244321}">
                <p14:modId xmlns:p14="http://schemas.microsoft.com/office/powerpoint/2010/main" val="2959480730"/>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87170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8" y="10237"/>
            <a:ext cx="6192688" cy="796473"/>
          </a:xfrm>
        </p:spPr>
        <p:txBody>
          <a:bodyPr>
            <a:normAutofit/>
          </a:bodyPr>
          <a:lstStyle/>
          <a:p>
            <a:r>
              <a:rPr lang="en-US" sz="2200" dirty="0">
                <a:solidFill>
                  <a:schemeClr val="tx1"/>
                </a:solidFill>
              </a:rPr>
              <a:t>2. &amp; the </a:t>
            </a:r>
            <a:r>
              <a:rPr lang="en-US" sz="2200" dirty="0">
                <a:solidFill>
                  <a:srgbClr val="C00000"/>
                </a:solidFill>
              </a:rPr>
              <a:t>Asymmetric</a:t>
            </a:r>
            <a:r>
              <a:rPr lang="en-US" sz="2200" dirty="0">
                <a:solidFill>
                  <a:schemeClr val="tx1"/>
                </a:solidFill>
              </a:rPr>
              <a:t> Inclinations </a:t>
            </a:r>
            <a:r>
              <a:rPr lang="en-US" sz="2200" i="1" dirty="0">
                <a:solidFill>
                  <a:srgbClr val="FF0000"/>
                </a:solidFill>
              </a:rPr>
              <a:t>Tilted Against China+</a:t>
            </a:r>
            <a:endParaRPr lang="en-US" sz="2200" b="0" i="1" dirty="0">
              <a:solidFill>
                <a:srgbClr val="FF000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a:t> </a:t>
            </a:r>
          </a:p>
        </p:txBody>
      </p:sp>
      <p:graphicFrame>
        <p:nvGraphicFramePr>
          <p:cNvPr id="4" name="Diagram 3">
            <a:extLst>
              <a:ext uri="{FF2B5EF4-FFF2-40B4-BE49-F238E27FC236}">
                <a16:creationId xmlns:a16="http://schemas.microsoft.com/office/drawing/2014/main" id="{9206FE32-4F18-C6CE-66CE-673638A5FC01}"/>
              </a:ext>
            </a:extLst>
          </p:cNvPr>
          <p:cNvGraphicFramePr/>
          <p:nvPr>
            <p:extLst>
              <p:ext uri="{D42A27DB-BD31-4B8C-83A1-F6EECF244321}">
                <p14:modId xmlns:p14="http://schemas.microsoft.com/office/powerpoint/2010/main" val="1706896239"/>
              </p:ext>
            </p:extLst>
          </p:nvPr>
        </p:nvGraphicFramePr>
        <p:xfrm>
          <a:off x="1022035" y="692697"/>
          <a:ext cx="7078357" cy="39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A6391E8B-F83D-AFDA-64F5-FD0F0B50A947}"/>
              </a:ext>
            </a:extLst>
          </p:cNvPr>
          <p:cNvSpPr txBox="1"/>
          <p:nvPr/>
        </p:nvSpPr>
        <p:spPr>
          <a:xfrm>
            <a:off x="-10956" y="4695397"/>
            <a:ext cx="9144000" cy="1754326"/>
          </a:xfrm>
          <a:prstGeom prst="rect">
            <a:avLst/>
          </a:prstGeom>
          <a:noFill/>
          <a:ln>
            <a:noFill/>
          </a:ln>
        </p:spPr>
        <p:txBody>
          <a:bodyPr wrap="square">
            <a:spAutoFit/>
          </a:bodyPr>
          <a:lstStyle/>
          <a:p>
            <a:pPr marL="342900" marR="0" lvl="0" indent="-342900">
              <a:spcBef>
                <a:spcPts val="0"/>
              </a:spcBef>
              <a:spcAft>
                <a:spcPts val="0"/>
              </a:spcAft>
              <a:buFont typeface="Symbol" panose="05050102010706020507" pitchFamily="18" charset="2"/>
              <a:buChar char=""/>
            </a:pPr>
            <a:r>
              <a:rPr lang="en-US" sz="12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Heightened Tariff Uncertainty</a:t>
            </a:r>
            <a:r>
              <a:rPr lang="en-US" sz="1200" dirty="0">
                <a:effectLst/>
                <a:latin typeface="Times New Roman" panose="02020603050405020304" pitchFamily="18" charset="0"/>
                <a:ea typeface="DengXian" panose="02010600030101010101" pitchFamily="2" charset="-122"/>
                <a:cs typeface="Aptos" panose="020B0004020202020204" pitchFamily="34" charset="0"/>
              </a:rPr>
              <a:t>: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Inherent conflict entailed in the three objectives heighten tariff-related uncertainty</a:t>
            </a:r>
            <a:r>
              <a:rPr lang="en-US" sz="1200" dirty="0">
                <a:effectLst/>
                <a:latin typeface="Times New Roman" panose="02020603050405020304" pitchFamily="18" charset="0"/>
                <a:ea typeface="DengXian" panose="02010600030101010101" pitchFamily="2" charset="-122"/>
                <a:cs typeface="Aptos" panose="020B0004020202020204" pitchFamily="34" charset="0"/>
              </a:rPr>
              <a:t>.</a:t>
            </a:r>
            <a:endParaRPr lang="en-US" sz="1200" dirty="0">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2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Recognizing Differentiated Tariff Risks</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Crucially, a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more pronounced country/bloc-specific emphasis</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2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Trade/Industrial Rebalancing Bent for China-Asia</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Conceivably, a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more emphatic </a:t>
            </a:r>
            <a:r>
              <a:rPr lang="en-US" sz="1200" b="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Trade-Industrial Rebalancing bent</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of stickier tariffs may </a:t>
            </a:r>
            <a:r>
              <a:rPr lang="en-US" sz="1200" i="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apply for China, spilling over into Asia</a:t>
            </a:r>
            <a:r>
              <a:rPr lang="en-US" sz="12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given the geo-economic rivalry</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2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Leverage Bias for North American</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In contrast,</a:t>
            </a:r>
            <a:r>
              <a:rPr lang="en-US" sz="12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b="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supply-chain dependencies may dictate</a:t>
            </a:r>
            <a:r>
              <a:rPr lang="en-US" sz="1200" i="1"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a </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greater degree of </a:t>
            </a:r>
            <a:r>
              <a:rPr lang="en-US" sz="1200" b="1" u="sng"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leverage angle</a:t>
            </a:r>
            <a:r>
              <a:rPr lang="en-US" sz="1200" b="1"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on North American tariffs</a:t>
            </a:r>
            <a:r>
              <a:rPr lang="en-US" sz="1200" dirty="0">
                <a:solidFill>
                  <a:srgbClr val="0000FF"/>
                </a:solidFill>
                <a:effectLst/>
                <a:latin typeface="Times New Roman" panose="02020603050405020304" pitchFamily="18" charset="0"/>
                <a:ea typeface="DengXian" panose="02010600030101010101" pitchFamily="2" charset="-122"/>
                <a:cs typeface="Aptos" panose="020B0004020202020204" pitchFamily="34" charset="0"/>
              </a:rPr>
              <a:t>, which may be primed for dial-back.</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L="342900" marR="0" lvl="0" indent="-342900">
              <a:spcBef>
                <a:spcPts val="0"/>
              </a:spcBef>
              <a:spcAft>
                <a:spcPts val="0"/>
              </a:spcAft>
              <a:buFont typeface="Symbol" panose="05050102010706020507" pitchFamily="18" charset="2"/>
              <a:buChar char=""/>
            </a:pPr>
            <a:r>
              <a:rPr lang="en-US" sz="1200" u="sng" dirty="0">
                <a:solidFill>
                  <a:srgbClr val="0070C0"/>
                </a:solidFill>
                <a:effectLst/>
                <a:latin typeface="Times New Roman" panose="02020603050405020304" pitchFamily="18" charset="0"/>
                <a:ea typeface="DengXian" panose="02010600030101010101" pitchFamily="2" charset="-122"/>
                <a:cs typeface="Aptos" panose="020B0004020202020204" pitchFamily="34" charset="0"/>
              </a:rPr>
              <a:t>China Complex-North American Divergence</a:t>
            </a:r>
            <a:r>
              <a:rPr lang="en-US" sz="1200" dirty="0">
                <a:solidFill>
                  <a:srgbClr val="002060"/>
                </a:solidFill>
                <a:effectLst/>
                <a:latin typeface="Times New Roman" panose="02020603050405020304" pitchFamily="18" charset="0"/>
                <a:ea typeface="DengXian" panose="02010600030101010101" pitchFamily="2" charset="-122"/>
                <a:cs typeface="Aptos" panose="020B0004020202020204" pitchFamily="34" charset="0"/>
              </a:rPr>
              <a:t>: As a result of which, a more prominent divergence in the tariff threats/resolution between China-Asia complex and North America may emerge.</a:t>
            </a:r>
            <a:endParaRPr lang="en-US" sz="1200" dirty="0">
              <a:solidFill>
                <a:srgbClr val="002060"/>
              </a:solidFill>
              <a:effectLst/>
              <a:latin typeface="Aptos" panose="020B0004020202020204" pitchFamily="34" charset="0"/>
              <a:ea typeface="DengXian" panose="02010600030101010101" pitchFamily="2" charset="-122"/>
              <a:cs typeface="Aptos" panose="020B0004020202020204" pitchFamily="34" charset="0"/>
            </a:endParaRPr>
          </a:p>
          <a:p>
            <a:pPr marR="0" lvl="0">
              <a:spcBef>
                <a:spcPts val="0"/>
              </a:spcBef>
              <a:spcAft>
                <a:spcPts val="0"/>
              </a:spcAft>
            </a:pPr>
            <a:endParaRPr lang="en-US" sz="1200" kern="100" dirty="0">
              <a:solidFill>
                <a:srgbClr val="002060"/>
              </a:solidFill>
              <a:effectLst/>
              <a:latin typeface="Aptos" panose="020B0004020202020204" pitchFamily="34" charset="0"/>
              <a:ea typeface="DengXian" panose="02010600030101010101" pitchFamily="2" charset="-122"/>
              <a:cs typeface="Times New Roman" panose="02020603050405020304" pitchFamily="18" charset="0"/>
            </a:endParaRPr>
          </a:p>
        </p:txBody>
      </p:sp>
      <p:sp>
        <p:nvSpPr>
          <p:cNvPr id="11" name="TextBox 10">
            <a:extLst>
              <a:ext uri="{FF2B5EF4-FFF2-40B4-BE49-F238E27FC236}">
                <a16:creationId xmlns:a16="http://schemas.microsoft.com/office/drawing/2014/main" id="{C2B5D222-A74D-F976-E559-135EB0CABB2F}"/>
              </a:ext>
            </a:extLst>
          </p:cNvPr>
          <p:cNvSpPr txBox="1"/>
          <p:nvPr/>
        </p:nvSpPr>
        <p:spPr>
          <a:xfrm>
            <a:off x="3995937" y="2780192"/>
            <a:ext cx="1556440" cy="553998"/>
          </a:xfrm>
          <a:prstGeom prst="rect">
            <a:avLst/>
          </a:prstGeom>
          <a:solidFill>
            <a:schemeClr val="bg1">
              <a:lumMod val="85000"/>
            </a:schemeClr>
          </a:solidFill>
          <a:ln>
            <a:noFill/>
          </a:ln>
        </p:spPr>
        <p:txBody>
          <a:bodyPr wrap="square" rtlCol="0">
            <a:spAutoFit/>
          </a:bodyPr>
          <a:lstStyle/>
          <a:p>
            <a:pPr algn="ctr"/>
            <a:r>
              <a:rPr lang="en-US" sz="3000" b="1">
                <a:solidFill>
                  <a:srgbClr val="C00000"/>
                </a:solidFill>
              </a:rPr>
              <a:t>Tariffs</a:t>
            </a:r>
          </a:p>
        </p:txBody>
      </p:sp>
      <p:sp>
        <p:nvSpPr>
          <p:cNvPr id="9" name="TextBox 8">
            <a:extLst>
              <a:ext uri="{FF2B5EF4-FFF2-40B4-BE49-F238E27FC236}">
                <a16:creationId xmlns:a16="http://schemas.microsoft.com/office/drawing/2014/main" id="{9A364635-20B7-7A25-5830-D6466AD302C3}"/>
              </a:ext>
            </a:extLst>
          </p:cNvPr>
          <p:cNvSpPr txBox="1"/>
          <p:nvPr/>
        </p:nvSpPr>
        <p:spPr>
          <a:xfrm>
            <a:off x="3203849" y="4257919"/>
            <a:ext cx="1008112" cy="307777"/>
          </a:xfrm>
          <a:prstGeom prst="rect">
            <a:avLst/>
          </a:prstGeom>
          <a:solidFill>
            <a:schemeClr val="bg1">
              <a:lumMod val="95000"/>
            </a:schemeClr>
          </a:solidFill>
          <a:ln>
            <a:noFill/>
          </a:ln>
        </p:spPr>
        <p:txBody>
          <a:bodyPr wrap="square" rtlCol="0">
            <a:spAutoFit/>
          </a:bodyPr>
          <a:lstStyle/>
          <a:p>
            <a:pPr algn="ctr"/>
            <a:r>
              <a:rPr lang="en-US" sz="1400" b="1" dirty="0">
                <a:solidFill>
                  <a:srgbClr val="0070C0"/>
                </a:solidFill>
              </a:rPr>
              <a:t>China +</a:t>
            </a:r>
          </a:p>
        </p:txBody>
      </p:sp>
      <p:sp>
        <p:nvSpPr>
          <p:cNvPr id="12" name="TextBox 11">
            <a:extLst>
              <a:ext uri="{FF2B5EF4-FFF2-40B4-BE49-F238E27FC236}">
                <a16:creationId xmlns:a16="http://schemas.microsoft.com/office/drawing/2014/main" id="{7D40F0CD-81FE-027F-25A4-0B98C7B9579F}"/>
              </a:ext>
            </a:extLst>
          </p:cNvPr>
          <p:cNvSpPr txBox="1"/>
          <p:nvPr/>
        </p:nvSpPr>
        <p:spPr>
          <a:xfrm>
            <a:off x="5004048" y="4253613"/>
            <a:ext cx="949564" cy="307777"/>
          </a:xfrm>
          <a:prstGeom prst="rect">
            <a:avLst/>
          </a:prstGeom>
          <a:solidFill>
            <a:schemeClr val="bg1">
              <a:lumMod val="95000"/>
            </a:schemeClr>
          </a:solidFill>
          <a:ln>
            <a:noFill/>
          </a:ln>
        </p:spPr>
        <p:txBody>
          <a:bodyPr wrap="square" rtlCol="0">
            <a:spAutoFit/>
          </a:bodyPr>
          <a:lstStyle/>
          <a:p>
            <a:pPr algn="ctr"/>
            <a:r>
              <a:rPr lang="en-US" sz="1400" b="1" dirty="0">
                <a:solidFill>
                  <a:srgbClr val="FF0000"/>
                </a:solidFill>
              </a:rPr>
              <a:t>MCA</a:t>
            </a:r>
          </a:p>
        </p:txBody>
      </p:sp>
      <p:sp>
        <p:nvSpPr>
          <p:cNvPr id="13" name="TextBox 12">
            <a:extLst>
              <a:ext uri="{FF2B5EF4-FFF2-40B4-BE49-F238E27FC236}">
                <a16:creationId xmlns:a16="http://schemas.microsoft.com/office/drawing/2014/main" id="{2DD22EA6-73E7-EFD3-E083-6022674EAB34}"/>
              </a:ext>
            </a:extLst>
          </p:cNvPr>
          <p:cNvSpPr txBox="1"/>
          <p:nvPr/>
        </p:nvSpPr>
        <p:spPr>
          <a:xfrm>
            <a:off x="2051720" y="2076861"/>
            <a:ext cx="1269135" cy="523220"/>
          </a:xfrm>
          <a:prstGeom prst="rect">
            <a:avLst/>
          </a:prstGeom>
          <a:solidFill>
            <a:schemeClr val="bg1">
              <a:lumMod val="95000"/>
            </a:schemeClr>
          </a:solidFill>
          <a:ln>
            <a:noFill/>
          </a:ln>
        </p:spPr>
        <p:txBody>
          <a:bodyPr wrap="square" rtlCol="0">
            <a:spAutoFit/>
          </a:bodyPr>
          <a:lstStyle/>
          <a:p>
            <a:pPr algn="ctr"/>
            <a:r>
              <a:rPr lang="en-US" sz="1400" b="1">
                <a:solidFill>
                  <a:schemeClr val="accent3">
                    <a:lumMod val="50000"/>
                  </a:schemeClr>
                </a:solidFill>
              </a:rPr>
              <a:t>Sector-Based</a:t>
            </a:r>
          </a:p>
        </p:txBody>
      </p:sp>
      <p:sp>
        <p:nvSpPr>
          <p:cNvPr id="14" name="TextBox 13">
            <a:extLst>
              <a:ext uri="{FF2B5EF4-FFF2-40B4-BE49-F238E27FC236}">
                <a16:creationId xmlns:a16="http://schemas.microsoft.com/office/drawing/2014/main" id="{61F6CDBD-9B35-AF97-6320-F40AC06F0CBB}"/>
              </a:ext>
            </a:extLst>
          </p:cNvPr>
          <p:cNvSpPr txBox="1"/>
          <p:nvPr/>
        </p:nvSpPr>
        <p:spPr>
          <a:xfrm>
            <a:off x="4133223" y="4259045"/>
            <a:ext cx="949564" cy="307777"/>
          </a:xfrm>
          <a:prstGeom prst="rect">
            <a:avLst/>
          </a:prstGeom>
          <a:solidFill>
            <a:schemeClr val="bg1">
              <a:lumMod val="95000"/>
            </a:schemeClr>
          </a:solidFill>
          <a:ln>
            <a:noFill/>
          </a:ln>
        </p:spPr>
        <p:txBody>
          <a:bodyPr wrap="square" rtlCol="0">
            <a:spAutoFit/>
          </a:bodyPr>
          <a:lstStyle/>
          <a:p>
            <a:pPr algn="ctr"/>
            <a:r>
              <a:rPr lang="en-US" sz="1400" b="1" dirty="0">
                <a:solidFill>
                  <a:srgbClr val="7030A0"/>
                </a:solidFill>
              </a:rPr>
              <a:t>Europe</a:t>
            </a:r>
          </a:p>
        </p:txBody>
      </p:sp>
      <p:sp>
        <p:nvSpPr>
          <p:cNvPr id="18" name="TextBox 17">
            <a:extLst>
              <a:ext uri="{FF2B5EF4-FFF2-40B4-BE49-F238E27FC236}">
                <a16:creationId xmlns:a16="http://schemas.microsoft.com/office/drawing/2014/main" id="{1F711254-3890-39F0-34E0-CFC5AB5EAEAE}"/>
              </a:ext>
            </a:extLst>
          </p:cNvPr>
          <p:cNvSpPr txBox="1"/>
          <p:nvPr/>
        </p:nvSpPr>
        <p:spPr>
          <a:xfrm>
            <a:off x="6515100" y="39141"/>
            <a:ext cx="2628900" cy="738664"/>
          </a:xfrm>
          <a:prstGeom prst="rect">
            <a:avLst/>
          </a:prstGeom>
          <a:solidFill>
            <a:schemeClr val="bg1">
              <a:lumMod val="95000"/>
            </a:schemeClr>
          </a:solidFill>
          <a:ln>
            <a:noFill/>
          </a:ln>
        </p:spPr>
        <p:txBody>
          <a:bodyPr wrap="square">
            <a:spAutoFit/>
          </a:bodyPr>
          <a:lstStyle/>
          <a:p>
            <a:pPr marL="0" marR="0">
              <a:spcBef>
                <a:spcPts val="0"/>
              </a:spcBef>
              <a:spcAft>
                <a:spcPts val="0"/>
              </a:spcAft>
            </a:pPr>
            <a:r>
              <a:rPr lang="en-US" sz="1400" i="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“Named must your fear be before banish it you can.”</a:t>
            </a:r>
            <a:r>
              <a:rPr lang="en-US" sz="1400" kern="100" dirty="0">
                <a:effectLst/>
                <a:latin typeface="Book Antiqua" panose="02040602050305030304" pitchFamily="18" charset="0"/>
                <a:ea typeface="DengXian" panose="02010600030101010101" pitchFamily="2" charset="-122"/>
                <a:cs typeface="Times New Roman" panose="02020603050405020304" pitchFamily="18" charset="0"/>
              </a:rPr>
              <a:t> </a:t>
            </a:r>
            <a:endParaRPr lang="en-US" sz="1400" kern="100" dirty="0">
              <a:latin typeface="Book Antiqua" panose="02040602050305030304" pitchFamily="18" charset="0"/>
              <a:ea typeface="DengXian" panose="02010600030101010101" pitchFamily="2" charset="-122"/>
              <a:cs typeface="Times New Roman" panose="02020603050405020304" pitchFamily="18" charset="0"/>
            </a:endParaRPr>
          </a:p>
          <a:p>
            <a:pPr marL="0" marR="0">
              <a:spcBef>
                <a:spcPts val="0"/>
              </a:spcBef>
              <a:spcAft>
                <a:spcPts val="0"/>
              </a:spcAft>
            </a:pPr>
            <a:r>
              <a:rPr lang="en-US" sz="1400" kern="100" dirty="0">
                <a:latin typeface="Book Antiqua" panose="02040602050305030304" pitchFamily="18" charset="0"/>
                <a:ea typeface="DengXian" panose="02010600030101010101" pitchFamily="2" charset="-122"/>
                <a:cs typeface="Times New Roman" panose="02020603050405020304" pitchFamily="18" charset="0"/>
              </a:rPr>
              <a:t>        </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r>
              <a:rPr lang="en-US" sz="1200" b="1" kern="100" dirty="0">
                <a:solidFill>
                  <a:srgbClr val="0070C0"/>
                </a:solidFill>
                <a:effectLst/>
                <a:latin typeface="Book Antiqua" panose="02040602050305030304" pitchFamily="18" charset="0"/>
                <a:ea typeface="DengXian" panose="02010600030101010101" pitchFamily="2" charset="-122"/>
                <a:cs typeface="Times New Roman" panose="02020603050405020304" pitchFamily="18" charset="0"/>
              </a:rPr>
              <a:t>Master Yoda, Star Wars</a:t>
            </a:r>
            <a:r>
              <a:rPr lang="en-US" sz="1200" kern="100" dirty="0">
                <a:effectLst/>
                <a:latin typeface="Book Antiqua" panose="02040602050305030304" pitchFamily="18" charset="0"/>
                <a:ea typeface="DengXian" panose="02010600030101010101" pitchFamily="2" charset="-122"/>
                <a:cs typeface="Times New Roman" panose="02020603050405020304" pitchFamily="18" charset="0"/>
              </a:rPr>
              <a:t> </a:t>
            </a:r>
            <a:endParaRPr lang="en-US" sz="12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16" name="Diagram 15"/>
          <p:cNvGraphicFramePr/>
          <p:nvPr>
            <p:extLst>
              <p:ext uri="{D42A27DB-BD31-4B8C-83A1-F6EECF244321}">
                <p14:modId xmlns:p14="http://schemas.microsoft.com/office/powerpoint/2010/main" val="238521185"/>
              </p:ext>
            </p:extLst>
          </p:nvPr>
        </p:nvGraphicFramePr>
        <p:xfrm>
          <a:off x="2102981" y="5068388"/>
          <a:ext cx="4916127" cy="30752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913906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BBSettings xmlns="http://schemas.bloomberg.com/settings/1.0">
  <Item name="DocumentId_Charts">{68CFBC0D-B73A-48E9-9FEC-9AFBAC9F231A}</Item>
  <Item xmlns="" name="ShapesMap_Charts">{"{68CFBC0D-B73A-48E9-9FEC-9AFBAC9F231A}":{"1165":{},"1184":{},"1375":{},"1400":{},"2656":{},"2663":{},"2678":{},"2679":{},"2681":{},"2682":{},"2683":{},"2684":{},"2685":{},"2686":{},"2688":{},"2689":{}}}</Item>
</BBSettings>
</file>

<file path=customXml/itemProps1.xml><?xml version="1.0" encoding="utf-8"?>
<ds:datastoreItem xmlns:ds="http://schemas.openxmlformats.org/officeDocument/2006/customXml" ds:itemID="{BDE36F1E-6288-4A94-92C1-BE6BDD745DDC}">
  <ds:schemaRefs>
    <ds:schemaRef ds:uri=""/>
    <ds:schemaRef ds:uri="http://schemas.bloomberg.com/settings/1.0"/>
  </ds:schemaRefs>
</ds:datastoreItem>
</file>

<file path=docMetadata/LabelInfo.xml><?xml version="1.0" encoding="utf-8"?>
<clbl:labelList xmlns:clbl="http://schemas.microsoft.com/office/2020/mipLabelMetadata">
  <clbl:label id="{82d18b8f-371e-4bff-96a7-ed58e851144e}" enabled="1" method="Standard" siteId="{edf3561f-3b56-42a5-b81e-cd2b3c62e4de}" removed="0"/>
</clbl:labelList>
</file>

<file path=docProps/app.xml><?xml version="1.0" encoding="utf-8"?>
<Properties xmlns="http://schemas.openxmlformats.org/officeDocument/2006/extended-properties" xmlns:vt="http://schemas.openxmlformats.org/officeDocument/2006/docPropsVTypes">
  <TotalTime>13669</TotalTime>
  <Words>9294</Words>
  <Application>Microsoft Office PowerPoint</Application>
  <PresentationFormat>On-screen Show (4:3)</PresentationFormat>
  <Paragraphs>544</Paragraphs>
  <Slides>30</Slides>
  <Notes>30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Aptos</vt:lpstr>
      <vt:lpstr>DengXian</vt:lpstr>
      <vt:lpstr>MS Mincho</vt:lpstr>
      <vt:lpstr>MS PGothic</vt:lpstr>
      <vt:lpstr>Yu Gothic</vt:lpstr>
      <vt:lpstr>Arial</vt:lpstr>
      <vt:lpstr>Arial Narrow</vt:lpstr>
      <vt:lpstr>Book Antiqua</vt:lpstr>
      <vt:lpstr>Calibri</vt:lpstr>
      <vt:lpstr>Century</vt:lpstr>
      <vt:lpstr>Courier New</vt:lpstr>
      <vt:lpstr>Segoe UI Historic</vt:lpstr>
      <vt:lpstr>Symbol</vt:lpstr>
      <vt:lpstr>Tahoma</vt:lpstr>
      <vt:lpstr>Times New Roman</vt:lpstr>
      <vt:lpstr>Wingdings</vt:lpstr>
      <vt:lpstr>Wingdings 2</vt:lpstr>
      <vt:lpstr>160237-Mizuho-FF-PPT-Template-Panacee-A4</vt:lpstr>
      <vt:lpstr>Trump’s Tariffs Assessing Threats &amp;  Anticipating Turbulence</vt:lpstr>
      <vt:lpstr>Trump 2.0 Tariffs  - Threats &amp; Turmoil</vt:lpstr>
      <vt:lpstr>False Dichotomies &amp; Persistent Threats – Disturbance, Disruptions &amp; Departures</vt:lpstr>
      <vt:lpstr>1. Tariff: Underlying Turbulence, Not Lasting Truce</vt:lpstr>
      <vt:lpstr>1. Tariffs: US-China Reprieve, Not Resolution</vt:lpstr>
      <vt:lpstr>1. “Reciprocal” Ideology Complex by Nature</vt:lpstr>
      <vt:lpstr>1. Obfuscated/Obstructed by a Plethora of Hard-to-Quantify Considerations</vt:lpstr>
      <vt:lpstr>2. The Impossible Trinity of Trump Tariffs</vt:lpstr>
      <vt:lpstr>2. &amp; the Asymmetric Inclinations Tilted Against China+</vt:lpstr>
      <vt:lpstr>2. Tariff Risks: China-Linked Risks Elsewhere Not Eradicated</vt:lpstr>
      <vt:lpstr>3. Miran &amp; (so-called) Mar-a-Lago Accord</vt:lpstr>
      <vt:lpstr>3. Miran &amp; (so-called) Mar-a-Lago Accord  Evolving Risks</vt:lpstr>
      <vt:lpstr>4. USD: Demise (De-Dollarization) Exaggerated?</vt:lpstr>
      <vt:lpstr>4. USD’s “Trump Trade” Reversals Confuse Correlations</vt:lpstr>
      <vt:lpstr>4. USD’s “Trump Trade” Reversals Confuse Correlations</vt:lpstr>
      <vt:lpstr>4. UST Yield-Oil/Fed Departure on Debasement Risks?</vt:lpstr>
      <vt:lpstr>4. Sell America and Risk Term Premum?</vt:lpstr>
      <vt:lpstr>4. USD Bears – AXJ: Obfuscate &amp; Overstate (Resilience)</vt:lpstr>
      <vt:lpstr>Case Study: The TWD</vt:lpstr>
      <vt:lpstr>4. CNH Stability Trade-Offs (USD &amp; NEER) Amid USD Cover</vt:lpstr>
      <vt:lpstr>4. FX - CNH Beta: Expect AXJ Volatilities to be Heightened &amp; Fluid</vt:lpstr>
      <vt:lpstr>AXJ Risks &amp; Outlook</vt:lpstr>
      <vt:lpstr>Disclaimer</vt:lpstr>
      <vt:lpstr>Appendix: Case Study: VND - Depreciation Risks &amp; Fading Allure</vt:lpstr>
      <vt:lpstr>Appendix: Moody’s Downgrade: Profound, Not Prescient</vt:lpstr>
      <vt:lpstr>Appendix: Global Assumptions</vt:lpstr>
      <vt:lpstr>Appendix: EUR is Compromised.  So, USD May be Tempered</vt:lpstr>
      <vt:lpstr>Appendix: JPY-BoJ Risks: Trump 2.0 Heightens Inherent Volatility</vt:lpstr>
      <vt:lpstr>Appendix: AXJ Risks &amp; Outlook (Cont’d)</vt:lpstr>
      <vt:lpstr>Appendix: Oil: Bearish Outcome Despite Conflict Risks</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129</cp:revision>
  <cp:lastPrinted>2025-06-03T05:35:39Z</cp:lastPrinted>
  <dcterms:created xsi:type="dcterms:W3CDTF">2019-10-08T01:37:15Z</dcterms:created>
  <dcterms:modified xsi:type="dcterms:W3CDTF">2025-06-06T01:08:08Z</dcterms:modified>
</cp:coreProperties>
</file>