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1201" r:id="rId2"/>
    <p:sldId id="1205" r:id="rId3"/>
    <p:sldId id="1218" r:id="rId4"/>
    <p:sldId id="1210" r:id="rId5"/>
    <p:sldId id="1235" r:id="rId6"/>
    <p:sldId id="1234" r:id="rId7"/>
    <p:sldId id="1216" r:id="rId8"/>
    <p:sldId id="1217" r:id="rId9"/>
    <p:sldId id="1243" r:id="rId10"/>
    <p:sldId id="1230" r:id="rId11"/>
    <p:sldId id="1240" r:id="rId12"/>
    <p:sldId id="1208" r:id="rId13"/>
    <p:sldId id="775" r:id="rId14"/>
    <p:sldId id="1241" r:id="rId15"/>
    <p:sldId id="1242" r:id="rId16"/>
  </p:sldIdLst>
  <p:sldSz cx="9144000" cy="6858000" type="screen4x3"/>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0078"/>
    <a:srgbClr val="FFFFFF"/>
    <a:srgbClr val="FF9900"/>
    <a:srgbClr val="0000FF"/>
    <a:srgbClr val="C2FC64"/>
    <a:srgbClr val="C4DA2D"/>
    <a:srgbClr val="FCFDFB"/>
    <a:srgbClr val="1290B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91" autoAdjust="0"/>
    <p:restoredTop sz="75574" autoAdjust="0"/>
  </p:normalViewPr>
  <p:slideViewPr>
    <p:cSldViewPr>
      <p:cViewPr varScale="1">
        <p:scale>
          <a:sx n="123" d="100"/>
          <a:sy n="123" d="100"/>
        </p:scale>
        <p:origin x="2976"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9980540F-A656-4D5A-A8B1-225745E77AA3}" type="datetimeFigureOut">
              <a:rPr lang="en-SG" smtClean="0"/>
              <a:t>27/6/2024</a:t>
            </a:fld>
            <a:endParaRPr lang="en-SG"/>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en-SG"/>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399F0D0B-56AC-497E-A642-CFE16EDAC6F7}" type="slidenum">
              <a:rPr lang="en-SG" smtClean="0"/>
              <a:t>‹#›</a:t>
            </a:fld>
            <a:endParaRPr lang="en-SG"/>
          </a:p>
        </p:txBody>
      </p:sp>
    </p:spTree>
    <p:extLst>
      <p:ext uri="{BB962C8B-B14F-4D97-AF65-F5344CB8AC3E}">
        <p14:creationId xmlns:p14="http://schemas.microsoft.com/office/powerpoint/2010/main" val="28711468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8427" cy="511730"/>
          </a:xfrm>
          <a:prstGeom prst="rect">
            <a:avLst/>
          </a:prstGeom>
        </p:spPr>
        <p:txBody>
          <a:bodyPr vert="horz" lIns="96904" tIns="48453" rIns="96904" bIns="48453" rtlCol="0"/>
          <a:lstStyle>
            <a:lvl1pPr algn="l">
              <a:defRPr sz="1200"/>
            </a:lvl1pPr>
          </a:lstStyle>
          <a:p>
            <a:endParaRPr lang="en-SG"/>
          </a:p>
        </p:txBody>
      </p:sp>
      <p:sp>
        <p:nvSpPr>
          <p:cNvPr id="3" name="Date Placeholder 2"/>
          <p:cNvSpPr>
            <a:spLocks noGrp="1"/>
          </p:cNvSpPr>
          <p:nvPr>
            <p:ph type="dt" idx="1"/>
          </p:nvPr>
        </p:nvSpPr>
        <p:spPr>
          <a:xfrm>
            <a:off x="4023993" y="1"/>
            <a:ext cx="3078427" cy="511730"/>
          </a:xfrm>
          <a:prstGeom prst="rect">
            <a:avLst/>
          </a:prstGeom>
        </p:spPr>
        <p:txBody>
          <a:bodyPr vert="horz" lIns="96904" tIns="48453" rIns="96904" bIns="48453" rtlCol="0"/>
          <a:lstStyle>
            <a:lvl1pPr algn="r">
              <a:defRPr sz="1200"/>
            </a:lvl1pPr>
          </a:lstStyle>
          <a:p>
            <a:fld id="{7CB01EE5-8E9E-44F1-B695-F809843D2740}" type="datetimeFigureOut">
              <a:rPr lang="en-SG" smtClean="0"/>
              <a:t>27/6/2024</a:t>
            </a:fld>
            <a:endParaRPr lang="en-SG"/>
          </a:p>
        </p:txBody>
      </p:sp>
      <p:sp>
        <p:nvSpPr>
          <p:cNvPr id="4" name="Slide Image Placeholder 3"/>
          <p:cNvSpPr>
            <a:spLocks noGrp="1" noRot="1" noChangeAspect="1"/>
          </p:cNvSpPr>
          <p:nvPr>
            <p:ph type="sldImg" idx="2"/>
          </p:nvPr>
        </p:nvSpPr>
        <p:spPr>
          <a:xfrm>
            <a:off x="992188" y="766763"/>
            <a:ext cx="5119687" cy="3840162"/>
          </a:xfrm>
          <a:prstGeom prst="rect">
            <a:avLst/>
          </a:prstGeom>
          <a:noFill/>
          <a:ln w="12700">
            <a:solidFill>
              <a:prstClr val="black"/>
            </a:solidFill>
          </a:ln>
        </p:spPr>
        <p:txBody>
          <a:bodyPr vert="horz" lIns="96904" tIns="48453" rIns="96904" bIns="48453" rtlCol="0" anchor="ctr"/>
          <a:lstStyle/>
          <a:p>
            <a:endParaRPr lang="en-SG"/>
          </a:p>
        </p:txBody>
      </p:sp>
      <p:sp>
        <p:nvSpPr>
          <p:cNvPr id="5" name="Notes Placeholder 4"/>
          <p:cNvSpPr>
            <a:spLocks noGrp="1"/>
          </p:cNvSpPr>
          <p:nvPr>
            <p:ph type="body" sz="quarter" idx="3"/>
          </p:nvPr>
        </p:nvSpPr>
        <p:spPr>
          <a:xfrm>
            <a:off x="710407" y="4861441"/>
            <a:ext cx="5683250" cy="4605575"/>
          </a:xfrm>
          <a:prstGeom prst="rect">
            <a:avLst/>
          </a:prstGeom>
        </p:spPr>
        <p:txBody>
          <a:bodyPr vert="horz" lIns="96904" tIns="48453" rIns="96904" bIns="4845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1" y="9721107"/>
            <a:ext cx="3078427" cy="511730"/>
          </a:xfrm>
          <a:prstGeom prst="rect">
            <a:avLst/>
          </a:prstGeom>
        </p:spPr>
        <p:txBody>
          <a:bodyPr vert="horz" lIns="96904" tIns="48453" rIns="96904" bIns="48453" rtlCol="0" anchor="b"/>
          <a:lstStyle>
            <a:lvl1pPr algn="l">
              <a:defRPr sz="1200"/>
            </a:lvl1pPr>
          </a:lstStyle>
          <a:p>
            <a:endParaRPr lang="en-SG"/>
          </a:p>
        </p:txBody>
      </p:sp>
      <p:sp>
        <p:nvSpPr>
          <p:cNvPr id="7" name="Slide Number Placeholder 6"/>
          <p:cNvSpPr>
            <a:spLocks noGrp="1"/>
          </p:cNvSpPr>
          <p:nvPr>
            <p:ph type="sldNum" sz="quarter" idx="5"/>
          </p:nvPr>
        </p:nvSpPr>
        <p:spPr>
          <a:xfrm>
            <a:off x="4023993" y="9721107"/>
            <a:ext cx="3078427" cy="511730"/>
          </a:xfrm>
          <a:prstGeom prst="rect">
            <a:avLst/>
          </a:prstGeom>
        </p:spPr>
        <p:txBody>
          <a:bodyPr vert="horz" lIns="96904" tIns="48453" rIns="96904" bIns="48453" rtlCol="0" anchor="b"/>
          <a:lstStyle>
            <a:lvl1pPr algn="r">
              <a:defRPr sz="1200"/>
            </a:lvl1pPr>
          </a:lstStyle>
          <a:p>
            <a:fld id="{422D11A1-CF3F-4D4E-A04F-09E794495165}" type="slidenum">
              <a:rPr lang="en-SG" smtClean="0"/>
              <a:t>‹#›</a:t>
            </a:fld>
            <a:endParaRPr lang="en-SG"/>
          </a:p>
        </p:txBody>
      </p:sp>
    </p:spTree>
    <p:extLst>
      <p:ext uri="{BB962C8B-B14F-4D97-AF65-F5344CB8AC3E}">
        <p14:creationId xmlns:p14="http://schemas.microsoft.com/office/powerpoint/2010/main" val="1246434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6763"/>
            <a:ext cx="5119687" cy="3840162"/>
          </a:xfrm>
        </p:spPr>
      </p:sp>
      <p:sp>
        <p:nvSpPr>
          <p:cNvPr id="3" name="Notes Placeholder 2"/>
          <p:cNvSpPr>
            <a:spLocks noGrp="1"/>
          </p:cNvSpPr>
          <p:nvPr>
            <p:ph type="body" idx="1"/>
          </p:nvPr>
        </p:nvSpPr>
        <p:spPr/>
        <p:txBody>
          <a:bodyPr/>
          <a:lstStyle/>
          <a:p>
            <a:r>
              <a:rPr lang="en-US" dirty="0" smtClean="0"/>
              <a:t>Good afternoon everyone.</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186140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a:buFont typeface="Arial" panose="020B0604020202020204" pitchFamily="34" charset="0"/>
              <a:buChar char="•"/>
            </a:pPr>
            <a:r>
              <a:rPr lang="en-US" b="0" baseline="0" dirty="0" smtClean="0"/>
              <a:t>Now</a:t>
            </a:r>
            <a:r>
              <a:rPr lang="en-US" b="0" baseline="0" dirty="0" smtClean="0"/>
              <a:t>, turning over to tourism. </a:t>
            </a:r>
          </a:p>
          <a:p>
            <a:pPr marL="178308" indent="-178308">
              <a:buFont typeface="Arial" panose="020B0604020202020204" pitchFamily="34" charset="0"/>
              <a:buChar char="•"/>
            </a:pPr>
            <a:r>
              <a:rPr lang="en-US" b="0" baseline="0" dirty="0" smtClean="0"/>
              <a:t>When thinking about tourism, we not only want to know whether the tourists are coming back, but also whether the tourist dollars are coming back. </a:t>
            </a:r>
          </a:p>
          <a:p>
            <a:pPr marL="178308" indent="-178308">
              <a:buFont typeface="Arial" panose="020B0604020202020204" pitchFamily="34" charset="0"/>
              <a:buChar char="•"/>
            </a:pPr>
            <a:r>
              <a:rPr lang="en-US" b="0" baseline="0" dirty="0" smtClean="0"/>
              <a:t>So in this top chat, the green columns show the 2023 recovery in absolute tourists arrival numbers against 2019, which we use as a benchmark for pre-</a:t>
            </a:r>
            <a:r>
              <a:rPr lang="en-US" b="0" baseline="0" dirty="0" err="1" smtClean="0"/>
              <a:t>covid</a:t>
            </a:r>
            <a:r>
              <a:rPr lang="en-US" b="0" baseline="0" dirty="0" smtClean="0"/>
              <a:t> tourist volumes. </a:t>
            </a:r>
          </a:p>
          <a:p>
            <a:pPr marL="178308" indent="-178308">
              <a:buFont typeface="Arial" panose="020B0604020202020204" pitchFamily="34" charset="0"/>
              <a:buChar char="•"/>
            </a:pPr>
            <a:r>
              <a:rPr lang="en-US" b="0" baseline="0" dirty="0" smtClean="0"/>
              <a:t>Across the region, recovery has on average recovered about say 60-70%, with Indonesia and Malaysia outperforming. </a:t>
            </a:r>
          </a:p>
          <a:p>
            <a:pPr marL="178308" indent="-178308">
              <a:buFont typeface="Arial" panose="020B0604020202020204" pitchFamily="34" charset="0"/>
              <a:buChar char="•"/>
            </a:pPr>
            <a:r>
              <a:rPr lang="en-US" b="0" baseline="0" dirty="0" smtClean="0"/>
              <a:t>But what is more important is whether the tourist dollars are coming back with the tourists. </a:t>
            </a:r>
          </a:p>
          <a:p>
            <a:pPr marL="178308" marR="0" lvl="0" indent="-17830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baseline="0" dirty="0" smtClean="0"/>
              <a:t>Because if tourist expenditures recover more than tourist arrivals, this would be a plus for an economy because it would mean more tourism revenues generated on a similar number of tourists. </a:t>
            </a:r>
          </a:p>
          <a:p>
            <a:pPr marL="178308" marR="0" lvl="0" indent="-17830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baseline="0" dirty="0" smtClean="0"/>
              <a:t>Conversely, a shortfall in tourist expenditures would mean that less tourism revenues are generated on a similar number of tourists; and this could mean that higher-spending tourists are simply not coming back. </a:t>
            </a:r>
          </a:p>
          <a:p>
            <a:pPr marL="178308" indent="-178308">
              <a:buFont typeface="Arial" panose="020B0604020202020204" pitchFamily="34" charset="0"/>
              <a:buChar char="•"/>
            </a:pPr>
            <a:r>
              <a:rPr lang="en-US" b="0" baseline="0" dirty="0" smtClean="0"/>
              <a:t>The red dots indicate the recovery in tourist dollars in local currency terms, while the blue dots indicate the recovery in tourist dollars in USD terms. </a:t>
            </a:r>
          </a:p>
          <a:p>
            <a:pPr marL="178308" indent="-178308">
              <a:buFont typeface="Arial" panose="020B0604020202020204" pitchFamily="34" charset="0"/>
              <a:buChar char="•"/>
            </a:pPr>
            <a:r>
              <a:rPr lang="en-US" b="0" baseline="0" dirty="0" smtClean="0"/>
              <a:t>The difference in the red dot and blue dot is because we are comparing 2023 numbers against 2019 numbers, and there will be FX translate gains and losses when we convert into USD terms. </a:t>
            </a:r>
          </a:p>
          <a:p>
            <a:pPr marL="178308" indent="-178308">
              <a:buFont typeface="Arial" panose="020B0604020202020204" pitchFamily="34" charset="0"/>
              <a:buChar char="•"/>
            </a:pPr>
            <a:r>
              <a:rPr lang="en-US" b="0" baseline="0" dirty="0" smtClean="0"/>
              <a:t>So in the bottom chat, the blue column shows the shortfall in tourist expenditures vs arrivals attributed to FX, while the black dot shows the net shortfall in expenditures. </a:t>
            </a:r>
          </a:p>
          <a:p>
            <a:pPr marL="178308" indent="-178308">
              <a:buFont typeface="Arial" panose="020B0604020202020204" pitchFamily="34" charset="0"/>
              <a:buChar char="•"/>
            </a:pPr>
            <a:r>
              <a:rPr lang="en-US" b="0" baseline="0" dirty="0" smtClean="0"/>
              <a:t>We see all ASEAN-5 have FX translation losses, which means that on average, local currency is weaker in 2023 compared to 2019. </a:t>
            </a:r>
          </a:p>
          <a:p>
            <a:pPr marL="178308" indent="-178308">
              <a:buFont typeface="Arial" panose="020B0604020202020204" pitchFamily="34" charset="0"/>
              <a:buChar char="•"/>
            </a:pPr>
            <a:r>
              <a:rPr lang="en-US" b="0" baseline="0" dirty="0" smtClean="0"/>
              <a:t>We also note that Philippines, Vietnam and Indonesia have a net expenditure excess;</a:t>
            </a:r>
          </a:p>
          <a:p>
            <a:pPr marL="178308" indent="-178308">
              <a:buFont typeface="Arial" panose="020B0604020202020204" pitchFamily="34" charset="0"/>
              <a:buChar char="•"/>
            </a:pPr>
            <a:r>
              <a:rPr lang="en-US" b="0" baseline="0" dirty="0" smtClean="0"/>
              <a:t>And this is perhaps understandable because inflation would tend to mean that even for the same item, a tourist would spend more in local currency terms in 2023 compared to 2019. </a:t>
            </a:r>
          </a:p>
          <a:p>
            <a:pPr marL="178308" indent="-178308">
              <a:buFont typeface="Arial" panose="020B0604020202020204" pitchFamily="34" charset="0"/>
              <a:buChar char="•"/>
            </a:pPr>
            <a:r>
              <a:rPr lang="en-US" b="0" baseline="0" dirty="0" smtClean="0"/>
              <a:t>For Malaysia, FX losses have offset any increment in excess expenditures. </a:t>
            </a:r>
          </a:p>
          <a:p>
            <a:pPr marL="178308" indent="-178308">
              <a:buFont typeface="Arial" panose="020B0604020202020204" pitchFamily="34" charset="0"/>
              <a:buChar char="•"/>
            </a:pPr>
            <a:r>
              <a:rPr lang="en-US" b="0" baseline="0" dirty="0" smtClean="0"/>
              <a:t>And finally, Thailand is the worst performer out of the pack, as it sees an expenditure shortfall, which means that money simply isn’t coming in even as tourists are coming into the country. </a:t>
            </a:r>
          </a:p>
        </p:txBody>
      </p:sp>
      <p:sp>
        <p:nvSpPr>
          <p:cNvPr id="4" name="Slide Number Placeholder 3"/>
          <p:cNvSpPr>
            <a:spLocks noGrp="1"/>
          </p:cNvSpPr>
          <p:nvPr>
            <p:ph type="sldNum" sz="quarter" idx="10"/>
          </p:nvPr>
        </p:nvSpPr>
        <p:spPr/>
        <p:txBody>
          <a:bodyPr/>
          <a:lstStyle/>
          <a:p>
            <a:fld id="{422D11A1-CF3F-4D4E-A04F-09E794495165}" type="slidenum">
              <a:rPr lang="en-SG" smtClean="0"/>
              <a:t>10</a:t>
            </a:fld>
            <a:endParaRPr lang="en-SG"/>
          </a:p>
        </p:txBody>
      </p:sp>
    </p:spTree>
    <p:extLst>
      <p:ext uri="{BB962C8B-B14F-4D97-AF65-F5344CB8AC3E}">
        <p14:creationId xmlns:p14="http://schemas.microsoft.com/office/powerpoint/2010/main" val="2894111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a:buFont typeface="Arial" panose="020B0604020202020204" pitchFamily="34" charset="0"/>
              <a:buChar char="•"/>
            </a:pPr>
            <a:r>
              <a:rPr lang="en-US" b="0" baseline="0" dirty="0" smtClean="0"/>
              <a:t>To get a sense of why this may be so, we can look at the differentiated recovery by different segments of tourists, as shown in the bottom chart. </a:t>
            </a:r>
          </a:p>
          <a:p>
            <a:pPr marL="178308" indent="-178308">
              <a:buFont typeface="Arial" panose="020B0604020202020204" pitchFamily="34" charset="0"/>
              <a:buChar char="•"/>
            </a:pPr>
            <a:r>
              <a:rPr lang="en-US" b="0" baseline="0" dirty="0" smtClean="0"/>
              <a:t>One possible reason explain Thailand’s lackluster recovery is the relatively benign recovery of Chinese tourists to Thailand, as compared to Indonesia and Malaysia, yet accounting for a larger proportion of tourists arrivals.</a:t>
            </a:r>
          </a:p>
          <a:p>
            <a:pPr marL="178308" indent="-178308">
              <a:buFont typeface="Arial" panose="020B0604020202020204" pitchFamily="34" charset="0"/>
              <a:buChar char="•"/>
            </a:pPr>
            <a:r>
              <a:rPr lang="en-US" b="0" baseline="0" dirty="0" smtClean="0"/>
              <a:t>This is because based on 2019 data, Chinese tourists also have the highest daily expenditure compared to other segments. </a:t>
            </a:r>
          </a:p>
          <a:p>
            <a:pPr marL="178308" indent="-178308">
              <a:buFont typeface="Arial" panose="020B0604020202020204" pitchFamily="34" charset="0"/>
              <a:buChar char="•"/>
            </a:pPr>
            <a:r>
              <a:rPr lang="en-US" b="0" baseline="0" dirty="0" smtClean="0"/>
              <a:t>But does this mean that looking forward, room for catch-up would be larger? </a:t>
            </a:r>
          </a:p>
          <a:p>
            <a:pPr marL="178308" indent="-178308">
              <a:buFont typeface="Arial" panose="020B0604020202020204" pitchFamily="34" charset="0"/>
              <a:buChar char="•"/>
            </a:pPr>
            <a:r>
              <a:rPr lang="en-US" b="0" baseline="0" dirty="0" smtClean="0"/>
              <a:t>We think there will be a room for catch-up, but it may not be a spectacular one, insofar as even with the Chinese tourists coming back, the tourism dollars may not be as much as in the past given weaker sentiments. </a:t>
            </a:r>
          </a:p>
          <a:p>
            <a:pPr marL="178308" indent="-178308">
              <a:buFont typeface="Arial" panose="020B0604020202020204" pitchFamily="34" charset="0"/>
              <a:buChar char="•"/>
            </a:pPr>
            <a:r>
              <a:rPr lang="en-US" b="0" baseline="0" dirty="0" smtClean="0"/>
              <a:t>For Malaysia, we think that the situation is not as bad as Thailand. </a:t>
            </a:r>
          </a:p>
          <a:p>
            <a:pPr marL="178308" indent="-178308">
              <a:buFont typeface="Arial" panose="020B0604020202020204" pitchFamily="34" charset="0"/>
              <a:buChar char="•"/>
            </a:pPr>
            <a:r>
              <a:rPr lang="en-US" b="0" baseline="0" dirty="0" smtClean="0"/>
              <a:t>Although ASEAN tourists recovery on the whole is not as good, within ASEAN recovery of Singapore tourists and Indonesia tourists have been great. </a:t>
            </a:r>
          </a:p>
          <a:p>
            <a:pPr marL="178308" indent="-178308">
              <a:buFont typeface="Arial" panose="020B0604020202020204" pitchFamily="34" charset="0"/>
              <a:buChar char="•"/>
            </a:pPr>
            <a:r>
              <a:rPr lang="en-US" b="0" baseline="0" dirty="0" smtClean="0"/>
              <a:t>We think that the weaker MYR relative to MYR and IDR in 2023 could have driven more tourists to Malaysia. </a:t>
            </a:r>
          </a:p>
          <a:p>
            <a:pPr marL="178308" indent="-178308">
              <a:buFont typeface="Arial" panose="020B0604020202020204" pitchFamily="34" charset="0"/>
              <a:buChar char="•"/>
            </a:pPr>
            <a:r>
              <a:rPr lang="en-US" b="0" baseline="0" dirty="0" smtClean="0"/>
              <a:t>In particular, an increase in day tourists from Singapore would artificially inflate tourism numbers without doing as much for revenues. </a:t>
            </a:r>
          </a:p>
          <a:p>
            <a:pPr marL="178308" indent="-178308">
              <a:buFont typeface="Arial" panose="020B0604020202020204" pitchFamily="34" charset="0"/>
              <a:buChar char="•"/>
            </a:pPr>
            <a:r>
              <a:rPr lang="en-US" b="0" baseline="0" dirty="0" smtClean="0"/>
              <a:t>Next, based on the previous chart, Philippines have outperformed the pack. We think Philippines outperformance thus far is on the back of successful efforts to attract Middle East tourists – these would be a higher-spending tourist segment even if they constitute a small proportion. </a:t>
            </a:r>
          </a:p>
          <a:p>
            <a:pPr marL="178308" indent="-178308">
              <a:buFont typeface="Arial" panose="020B0604020202020204" pitchFamily="34" charset="0"/>
              <a:buChar char="•"/>
            </a:pPr>
            <a:r>
              <a:rPr lang="en-US" b="0" baseline="0" dirty="0" smtClean="0"/>
              <a:t>The key for Philippines could be dependent on whether there is a relaxation of visa requirements, which is currently the most stringent among ASEAN-5 economies, necessitating manual application of visas, compared to visa-free arrangements for Malaysia, Thailand and Indonesia and </a:t>
            </a:r>
            <a:r>
              <a:rPr lang="en-US" b="0" baseline="0" dirty="0" err="1" smtClean="0"/>
              <a:t>eVisa</a:t>
            </a:r>
            <a:r>
              <a:rPr lang="en-US" b="0" baseline="0" dirty="0" smtClean="0"/>
              <a:t> for Vietnam.. </a:t>
            </a:r>
          </a:p>
          <a:p>
            <a:pPr marL="178308" indent="-178308">
              <a:buFont typeface="Arial" panose="020B0604020202020204" pitchFamily="34" charset="0"/>
              <a:buChar char="•"/>
            </a:pPr>
            <a:r>
              <a:rPr lang="en-US" b="0" baseline="0" dirty="0" smtClean="0"/>
              <a:t>Meanwhile, Indonesia and Vietnam do not have any notable indications for outperformance. </a:t>
            </a:r>
          </a:p>
          <a:p>
            <a:pPr marL="178308" indent="-178308">
              <a:buFont typeface="Arial" panose="020B0604020202020204" pitchFamily="34" charset="0"/>
              <a:buChar char="•"/>
            </a:pPr>
            <a:r>
              <a:rPr lang="en-US" b="0" baseline="0" dirty="0" smtClean="0"/>
              <a:t>All said, tourism recovery is expected to continue, and services balance approaching 2016-2019 averages. </a:t>
            </a:r>
          </a:p>
          <a:p>
            <a:pPr marL="178308" indent="-178308">
              <a:buFont typeface="Arial" panose="020B0604020202020204" pitchFamily="34" charset="0"/>
              <a:buChar char="•"/>
            </a:pPr>
            <a:endParaRPr lang="en-US" b="0" baseline="0" dirty="0" smtClean="0"/>
          </a:p>
          <a:p>
            <a:pPr marL="178308" indent="-178308">
              <a:buFont typeface="Arial" panose="020B0604020202020204" pitchFamily="34" charset="0"/>
              <a:buChar char="•"/>
            </a:pPr>
            <a:endParaRPr lang="en-US" b="0" baseline="0" dirty="0" smtClean="0"/>
          </a:p>
          <a:p>
            <a:r>
              <a:rPr lang="en-US" b="0" baseline="0" dirty="0" smtClean="0"/>
              <a:t>++++</a:t>
            </a:r>
          </a:p>
          <a:p>
            <a:pPr marL="178308" indent="-178308">
              <a:buFont typeface="Arial" panose="020B0604020202020204" pitchFamily="34" charset="0"/>
              <a:buChar char="•"/>
            </a:pPr>
            <a:r>
              <a:rPr lang="en-US" b="1" baseline="0" dirty="0" smtClean="0"/>
              <a:t>Vietnam: </a:t>
            </a:r>
            <a:r>
              <a:rPr lang="en-US" b="0" baseline="0" dirty="0" smtClean="0"/>
              <a:t>Since August 2023, Vietnam has introduced e-visas for all nationalities, extended maximum stays from 30 to 90 days, and allowed unlimited entries. Additionally, those benefitting from Vietnam’s unilateral visa exemption policy can now stay for 45 days, up from previous 15. </a:t>
            </a:r>
          </a:p>
        </p:txBody>
      </p:sp>
      <p:sp>
        <p:nvSpPr>
          <p:cNvPr id="4" name="Slide Number Placeholder 3"/>
          <p:cNvSpPr>
            <a:spLocks noGrp="1"/>
          </p:cNvSpPr>
          <p:nvPr>
            <p:ph type="sldNum" sz="quarter" idx="10"/>
          </p:nvPr>
        </p:nvSpPr>
        <p:spPr/>
        <p:txBody>
          <a:bodyPr/>
          <a:lstStyle/>
          <a:p>
            <a:fld id="{422D11A1-CF3F-4D4E-A04F-09E794495165}" type="slidenum">
              <a:rPr lang="en-SG" smtClean="0"/>
              <a:t>11</a:t>
            </a:fld>
            <a:endParaRPr lang="en-SG"/>
          </a:p>
        </p:txBody>
      </p:sp>
    </p:spTree>
    <p:extLst>
      <p:ext uri="{BB962C8B-B14F-4D97-AF65-F5344CB8AC3E}">
        <p14:creationId xmlns:p14="http://schemas.microsoft.com/office/powerpoint/2010/main" val="3772981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a:buFont typeface="Arial" panose="020B0604020202020204" pitchFamily="34" charset="0"/>
              <a:buChar char="•"/>
            </a:pPr>
            <a:r>
              <a:rPr lang="en-US" b="0" baseline="0" dirty="0" smtClean="0"/>
              <a:t>This is a chart showing the goods and services balance. </a:t>
            </a:r>
          </a:p>
          <a:p>
            <a:pPr marL="178308" indent="-178308">
              <a:buFont typeface="Arial" panose="020B0604020202020204" pitchFamily="34" charset="0"/>
              <a:buChar char="•"/>
            </a:pPr>
            <a:r>
              <a:rPr lang="en-US" b="0" baseline="0" dirty="0" smtClean="0"/>
              <a:t>The dot indicates the 2016-2019 averages, the diamond indicates the 2023 levels, while the square indicates our forecast for 2024. </a:t>
            </a:r>
          </a:p>
          <a:p>
            <a:pPr marL="178308" indent="-178308">
              <a:buFont typeface="Arial" panose="020B0604020202020204" pitchFamily="34" charset="0"/>
              <a:buChar char="•"/>
            </a:pPr>
            <a:r>
              <a:rPr lang="en-US" b="0" baseline="0" dirty="0" smtClean="0"/>
              <a:t>The top right quadrants means that both goods and services balances are in surplus, and we can see that Thailand has deteriorated the most. </a:t>
            </a:r>
          </a:p>
          <a:p>
            <a:pPr marL="178308" indent="-178308">
              <a:buFont typeface="Arial" panose="020B0604020202020204" pitchFamily="34" charset="0"/>
              <a:buChar char="•"/>
            </a:pPr>
            <a:r>
              <a:rPr lang="en-US" b="0" baseline="0" dirty="0" smtClean="0"/>
              <a:t>Although tourism inflows would continue, it may be more subdued compared to 2016-2019 because we expect Chinese tourists, even if they return, to spend less; and services balance on a whole also include income flows which has seasonal deficits that offset services receipts. </a:t>
            </a:r>
          </a:p>
          <a:p>
            <a:pPr marL="178308" indent="-178308">
              <a:buFont typeface="Arial" panose="020B0604020202020204" pitchFamily="34" charset="0"/>
              <a:buChar char="•"/>
            </a:pPr>
            <a:r>
              <a:rPr lang="en-US" b="0" baseline="0" dirty="0" smtClean="0"/>
              <a:t>Malaysia, represented by orange, is arguably moving closest to pre-pandemic average and see an improvement in both goods and services balance. </a:t>
            </a:r>
          </a:p>
          <a:p>
            <a:pPr marL="178308" indent="-178308">
              <a:buFont typeface="Arial" panose="020B0604020202020204" pitchFamily="34" charset="0"/>
              <a:buChar char="•"/>
            </a:pPr>
            <a:r>
              <a:rPr lang="en-US" b="0" baseline="0" dirty="0" smtClean="0"/>
              <a:t>For Vietnam, in blue, while we expect an improvement to services balance, we think that the goods balance might deteriorate given the large import compression seen in 2023, which we think will revert in 2024. </a:t>
            </a:r>
          </a:p>
          <a:p>
            <a:pPr marL="178308" indent="-178308">
              <a:buFont typeface="Arial" panose="020B0604020202020204" pitchFamily="34" charset="0"/>
              <a:buChar char="•"/>
            </a:pPr>
            <a:r>
              <a:rPr lang="en-US" b="0" baseline="0" dirty="0" smtClean="0"/>
              <a:t>Indonesia, in green, would also be weighed down by limited spillovers from the semiconductor-led manufacturing growth, while soft commodity prices suppress the goods balance. </a:t>
            </a:r>
          </a:p>
          <a:p>
            <a:pPr marL="178308" indent="-178308">
              <a:buFont typeface="Arial" panose="020B0604020202020204" pitchFamily="34" charset="0"/>
              <a:buChar char="•"/>
            </a:pPr>
            <a:r>
              <a:rPr lang="en-US" b="0" baseline="0" dirty="0" smtClean="0"/>
              <a:t>Meanwhile, Philippines, in purple should see an improvement in services balance, while manufacturing improves but not as much, given their large import expenditures, and we expect higher imports to alleviate food shortages in in Philippines on poor harvests. </a:t>
            </a:r>
          </a:p>
        </p:txBody>
      </p:sp>
      <p:sp>
        <p:nvSpPr>
          <p:cNvPr id="4" name="Slide Number Placeholder 3"/>
          <p:cNvSpPr>
            <a:spLocks noGrp="1"/>
          </p:cNvSpPr>
          <p:nvPr>
            <p:ph type="sldNum" sz="quarter" idx="10"/>
          </p:nvPr>
        </p:nvSpPr>
        <p:spPr/>
        <p:txBody>
          <a:bodyPr/>
          <a:lstStyle/>
          <a:p>
            <a:fld id="{422D11A1-CF3F-4D4E-A04F-09E794495165}" type="slidenum">
              <a:rPr lang="en-SG" smtClean="0"/>
              <a:t>12</a:t>
            </a:fld>
            <a:endParaRPr lang="en-SG"/>
          </a:p>
        </p:txBody>
      </p:sp>
    </p:spTree>
    <p:extLst>
      <p:ext uri="{BB962C8B-B14F-4D97-AF65-F5344CB8AC3E}">
        <p14:creationId xmlns:p14="http://schemas.microsoft.com/office/powerpoint/2010/main" val="14449624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
        <p:nvSpPr>
          <p:cNvPr id="4" name="Slide Number Placeholder 3"/>
          <p:cNvSpPr>
            <a:spLocks noGrp="1"/>
          </p:cNvSpPr>
          <p:nvPr>
            <p:ph type="sldNum" sz="quarter" idx="10"/>
          </p:nvPr>
        </p:nvSpPr>
        <p:spPr/>
        <p:txBody>
          <a:bodyPr/>
          <a:lstStyle/>
          <a:p>
            <a:fld id="{422D11A1-CF3F-4D4E-A04F-09E794495165}" type="slidenum">
              <a:rPr lang="en-SG" smtClean="0"/>
              <a:t>13</a:t>
            </a:fld>
            <a:endParaRPr lang="en-SG"/>
          </a:p>
        </p:txBody>
      </p:sp>
    </p:spTree>
    <p:extLst>
      <p:ext uri="{BB962C8B-B14F-4D97-AF65-F5344CB8AC3E}">
        <p14:creationId xmlns:p14="http://schemas.microsoft.com/office/powerpoint/2010/main" val="41200587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defTabSz="950976">
              <a:buFont typeface="Arial" panose="020B0604020202020204" pitchFamily="34" charset="0"/>
              <a:buChar char="•"/>
              <a:defRPr/>
            </a:pPr>
            <a:r>
              <a:rPr lang="en-US" b="0" baseline="0" dirty="0" smtClean="0"/>
              <a:t>To do so, one angle is to estimate the relative value chain positioning in the semiconductor cycle. </a:t>
            </a:r>
          </a:p>
          <a:p>
            <a:pPr marL="178308" indent="-178308" defTabSz="950976">
              <a:buFont typeface="Arial" panose="020B0604020202020204" pitchFamily="34" charset="0"/>
              <a:buChar char="•"/>
              <a:defRPr/>
            </a:pPr>
            <a:r>
              <a:rPr lang="en-US" b="0" baseline="0" dirty="0" smtClean="0"/>
              <a:t>However, inventory replenishment would see more limited spillovers to ASEAN. </a:t>
            </a:r>
          </a:p>
          <a:p>
            <a:pPr marL="178308" indent="-178308" defTabSz="950976">
              <a:buFont typeface="Arial" panose="020B0604020202020204" pitchFamily="34" charset="0"/>
              <a:buChar char="•"/>
              <a:defRPr/>
            </a:pPr>
            <a:r>
              <a:rPr lang="en-US" b="0" baseline="0" dirty="0" smtClean="0"/>
              <a:t>Conversely, demand for end products could have more spillovers to ASEAN.  </a:t>
            </a:r>
          </a:p>
          <a:p>
            <a:pPr marL="178308" indent="-178308" defTabSz="950976">
              <a:buFont typeface="Arial" panose="020B0604020202020204" pitchFamily="34" charset="0"/>
              <a:buChar char="•"/>
              <a:defRPr/>
            </a:pPr>
            <a:r>
              <a:rPr lang="en-US" dirty="0"/>
              <a:t>followed by Malaysia, given relatively upstream exposures, while Philippines benefit to a lesser extent. </a:t>
            </a:r>
          </a:p>
          <a:p>
            <a:pPr marL="178308" indent="-178308" defTabSz="950976">
              <a:buFont typeface="Arial" panose="020B0604020202020204" pitchFamily="34" charset="0"/>
              <a:buChar char="•"/>
              <a:defRPr/>
            </a:pPr>
            <a:r>
              <a:rPr lang="en-US" dirty="0"/>
              <a:t>Vietnam trails as gains are likely to be from downstream use of chips in consumer goods. </a:t>
            </a:r>
            <a:endParaRPr lang="en-US" b="0" baseline="0" dirty="0" smtClean="0"/>
          </a:p>
          <a:p>
            <a:pPr marL="178308" indent="-178308" defTabSz="950976">
              <a:buFont typeface="Arial" panose="020B0604020202020204" pitchFamily="34" charset="0"/>
              <a:buChar char="•"/>
              <a:defRPr/>
            </a:pPr>
            <a:endParaRPr lang="en-US" b="0" baseline="0" dirty="0" smtClean="0"/>
          </a:p>
          <a:p>
            <a:pPr defTabSz="950976">
              <a:defRPr/>
            </a:pPr>
            <a:r>
              <a:rPr lang="en-US" b="0" baseline="0" dirty="0" smtClean="0"/>
              <a:t>+++</a:t>
            </a:r>
          </a:p>
          <a:p>
            <a:pPr defTabSz="950976">
              <a:defRPr/>
            </a:pPr>
            <a:r>
              <a:rPr lang="en-US" b="1" baseline="0" dirty="0" smtClean="0"/>
              <a:t>Malaysia’</a:t>
            </a:r>
            <a:r>
              <a:rPr lang="en-US" b="0" baseline="0" dirty="0" smtClean="0"/>
              <a:t>s strength on the semiconductor manufacturing supply chain lies in packaging, assembling and testing, and it has a global market share of 13% in semiconductor packaging and testing. The Malaysian government has already set a target of increasing its market share to 15% by 2030. Penang, the </a:t>
            </a:r>
            <a:r>
              <a:rPr lang="en-US" b="0" baseline="0" dirty="0" err="1" smtClean="0"/>
              <a:t>centre</a:t>
            </a:r>
            <a:r>
              <a:rPr lang="en-US" b="0" baseline="0" dirty="0" smtClean="0"/>
              <a:t> of Malaysia’s semiconductor sector, has </a:t>
            </a:r>
            <a:r>
              <a:rPr lang="en-US" b="0" baseline="0" dirty="0" err="1" smtClean="0"/>
              <a:t>ana</a:t>
            </a:r>
            <a:r>
              <a:rPr lang="en-US" b="0" baseline="0" dirty="0" smtClean="0"/>
              <a:t> rea of 1,049 square </a:t>
            </a:r>
            <a:r>
              <a:rPr lang="en-US" b="0" baseline="0" dirty="0" err="1" smtClean="0"/>
              <a:t>kilometres</a:t>
            </a:r>
            <a:r>
              <a:rPr lang="en-US" b="0" baseline="0" dirty="0" smtClean="0"/>
              <a:t> – 40% bigger than Singapore. Several of the world’s biggest chip makers including Intel and Micron from the US, </a:t>
            </a:r>
            <a:r>
              <a:rPr lang="en-US" b="0" baseline="0" dirty="0" err="1" smtClean="0"/>
              <a:t>nfineon</a:t>
            </a:r>
            <a:r>
              <a:rPr lang="en-US" b="0" baseline="0" dirty="0" smtClean="0"/>
              <a:t> from Germany, have set up bases there. </a:t>
            </a:r>
          </a:p>
          <a:p>
            <a:pPr defTabSz="950976">
              <a:defRPr/>
            </a:pPr>
            <a:endParaRPr lang="en-US" b="0" baseline="0" dirty="0" smtClean="0"/>
          </a:p>
          <a:p>
            <a:pPr defTabSz="950976">
              <a:defRPr/>
            </a:pPr>
            <a:r>
              <a:rPr lang="en-US" b="1" baseline="0" dirty="0" smtClean="0"/>
              <a:t>Philippines</a:t>
            </a:r>
            <a:r>
              <a:rPr lang="en-US" b="0" baseline="0" dirty="0" smtClean="0"/>
              <a:t>’s strength are in assembly, test and packaging. </a:t>
            </a:r>
          </a:p>
          <a:p>
            <a:pPr defTabSz="950976">
              <a:defRPr/>
            </a:pPr>
            <a:endParaRPr lang="en-US" b="0" baseline="0" dirty="0" smtClean="0"/>
          </a:p>
          <a:p>
            <a:pPr defTabSz="950976">
              <a:defRPr/>
            </a:pPr>
            <a:r>
              <a:rPr lang="en-US" b="1" baseline="0" dirty="0" smtClean="0"/>
              <a:t>Vietnam</a:t>
            </a:r>
            <a:r>
              <a:rPr lang="en-US" b="0" baseline="0" dirty="0" smtClean="0"/>
              <a:t> primarily participates in the final phases of semiconductor production, focusing on assembly, testing and packaging. This role, while crucial, represents the lower-value end of the supply chain. </a:t>
            </a:r>
            <a:endParaRPr lang="en-US" b="1" baseline="0" dirty="0" smtClean="0"/>
          </a:p>
        </p:txBody>
      </p:sp>
      <p:sp>
        <p:nvSpPr>
          <p:cNvPr id="4" name="Slide Number Placeholder 3"/>
          <p:cNvSpPr>
            <a:spLocks noGrp="1"/>
          </p:cNvSpPr>
          <p:nvPr>
            <p:ph type="sldNum" sz="quarter" idx="10"/>
          </p:nvPr>
        </p:nvSpPr>
        <p:spPr/>
        <p:txBody>
          <a:bodyPr/>
          <a:lstStyle/>
          <a:p>
            <a:fld id="{422D11A1-CF3F-4D4E-A04F-09E794495165}" type="slidenum">
              <a:rPr lang="en-SG" smtClean="0"/>
              <a:t>14</a:t>
            </a:fld>
            <a:endParaRPr lang="en-SG"/>
          </a:p>
        </p:txBody>
      </p:sp>
    </p:spTree>
    <p:extLst>
      <p:ext uri="{BB962C8B-B14F-4D97-AF65-F5344CB8AC3E}">
        <p14:creationId xmlns:p14="http://schemas.microsoft.com/office/powerpoint/2010/main" val="15698255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a:buFont typeface="Arial" panose="020B0604020202020204" pitchFamily="34" charset="0"/>
              <a:buChar char="•"/>
            </a:pPr>
            <a:r>
              <a:rPr lang="en-US" b="0" baseline="0" dirty="0" smtClean="0"/>
              <a:t>However, Indonesia and Thailand appears to have less to gain from electronics cycle upturn. </a:t>
            </a:r>
          </a:p>
          <a:p>
            <a:pPr marL="178308" indent="-178308">
              <a:buFont typeface="Arial" panose="020B0604020202020204" pitchFamily="34" charset="0"/>
              <a:buChar char="•"/>
            </a:pPr>
            <a:r>
              <a:rPr lang="en-US" dirty="0"/>
              <a:t>Thailand gains may be somewhat diminished by the high semiconductor import reliance for downstream use (e.g. autos). </a:t>
            </a:r>
          </a:p>
          <a:p>
            <a:pPr marL="178308" indent="-178308">
              <a:buFont typeface="Arial" panose="020B0604020202020204" pitchFamily="34" charset="0"/>
              <a:buChar char="•"/>
            </a:pPr>
            <a:r>
              <a:rPr lang="en-US" dirty="0"/>
              <a:t>While Indonesia would likely enjoy limited spillovers given relatively lower electronics activity exposure. </a:t>
            </a:r>
          </a:p>
          <a:p>
            <a:pPr marL="178308" indent="-178308">
              <a:buFont typeface="Arial" panose="020B0604020202020204" pitchFamily="34" charset="0"/>
              <a:buChar char="•"/>
            </a:pPr>
            <a:r>
              <a:rPr lang="en-US" dirty="0"/>
              <a:t>Instead, growth in the future will likely be dependent on investment inflows from </a:t>
            </a:r>
            <a:r>
              <a:rPr lang="en-US" dirty="0" err="1"/>
              <a:t>downstreaming</a:t>
            </a:r>
            <a:r>
              <a:rPr lang="en-US" dirty="0"/>
              <a:t> policies as well as commodity exports. </a:t>
            </a:r>
          </a:p>
          <a:p>
            <a:pPr marL="178308" indent="-178308">
              <a:buFont typeface="Arial" panose="020B0604020202020204" pitchFamily="34" charset="0"/>
              <a:buChar char="•"/>
            </a:pPr>
            <a:endParaRPr lang="en-US" b="0" baseline="0" dirty="0" smtClean="0"/>
          </a:p>
        </p:txBody>
      </p:sp>
      <p:sp>
        <p:nvSpPr>
          <p:cNvPr id="4" name="Slide Number Placeholder 3"/>
          <p:cNvSpPr>
            <a:spLocks noGrp="1"/>
          </p:cNvSpPr>
          <p:nvPr>
            <p:ph type="sldNum" sz="quarter" idx="10"/>
          </p:nvPr>
        </p:nvSpPr>
        <p:spPr/>
        <p:txBody>
          <a:bodyPr/>
          <a:lstStyle/>
          <a:p>
            <a:fld id="{422D11A1-CF3F-4D4E-A04F-09E794495165}" type="slidenum">
              <a:rPr lang="en-SG" smtClean="0"/>
              <a:t>15</a:t>
            </a:fld>
            <a:endParaRPr lang="en-SG"/>
          </a:p>
        </p:txBody>
      </p:sp>
    </p:spTree>
    <p:extLst>
      <p:ext uri="{BB962C8B-B14F-4D97-AF65-F5344CB8AC3E}">
        <p14:creationId xmlns:p14="http://schemas.microsoft.com/office/powerpoint/2010/main" val="3366844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defTabSz="950976">
              <a:buFont typeface="Arial" panose="020B0604020202020204" pitchFamily="34" charset="0"/>
              <a:buChar char="•"/>
              <a:defRPr/>
            </a:pPr>
            <a:r>
              <a:rPr lang="en-US" b="0" baseline="0" dirty="0" smtClean="0"/>
              <a:t>Good afternoon, today we will turn our attention to the macro outlook in ASEAN and along the way we will touch on the </a:t>
            </a:r>
            <a:r>
              <a:rPr lang="en-US" b="0" baseline="0" dirty="0" err="1" smtClean="0"/>
              <a:t>fx</a:t>
            </a:r>
            <a:r>
              <a:rPr lang="en-US" b="0" baseline="0" dirty="0" smtClean="0"/>
              <a:t> implications. </a:t>
            </a:r>
          </a:p>
          <a:p>
            <a:pPr marL="178308" indent="-178308" defTabSz="950976">
              <a:buFont typeface="Arial" panose="020B0604020202020204" pitchFamily="34" charset="0"/>
              <a:buChar char="•"/>
              <a:defRPr/>
            </a:pPr>
            <a:r>
              <a:rPr lang="en-US" b="0" baseline="0" dirty="0" smtClean="0"/>
              <a:t>We adopt the canonical goods vs services angle </a:t>
            </a:r>
          </a:p>
          <a:p>
            <a:pPr marL="178308" indent="-178308" defTabSz="950976">
              <a:buFont typeface="Arial" panose="020B0604020202020204" pitchFamily="34" charset="0"/>
              <a:buChar char="•"/>
              <a:defRPr/>
            </a:pPr>
            <a:r>
              <a:rPr lang="en-US" b="0" baseline="0" dirty="0" smtClean="0"/>
              <a:t>In particular, I will be speaking on manufacturing sector recovery with particular focus on the hot topic of the day which is semiconductors. </a:t>
            </a:r>
          </a:p>
          <a:p>
            <a:pPr marL="178308" indent="-178308" defTabSz="950976">
              <a:buFont typeface="Arial" panose="020B0604020202020204" pitchFamily="34" charset="0"/>
              <a:buChar char="•"/>
              <a:defRPr/>
            </a:pPr>
            <a:r>
              <a:rPr lang="en-US" b="0" baseline="0" dirty="0" smtClean="0"/>
              <a:t>Who is driving the semiconductor upturn and Where are the key beneficiaries ?</a:t>
            </a:r>
          </a:p>
          <a:p>
            <a:pPr marL="178308" indent="-178308" defTabSz="950976">
              <a:buFont typeface="Arial" panose="020B0604020202020204" pitchFamily="34" charset="0"/>
              <a:buChar char="•"/>
              <a:defRPr/>
            </a:pPr>
            <a:r>
              <a:rPr lang="en-US" b="0" baseline="0" dirty="0" smtClean="0"/>
              <a:t>For services, I will touch the people’s </a:t>
            </a:r>
            <a:r>
              <a:rPr lang="en-US" b="0" baseline="0" dirty="0" err="1" smtClean="0"/>
              <a:t>favourite</a:t>
            </a:r>
            <a:r>
              <a:rPr lang="en-US" b="0" baseline="0" dirty="0" smtClean="0"/>
              <a:t> which is the tourism industry.  </a:t>
            </a:r>
          </a:p>
          <a:p>
            <a:pPr marL="178308" indent="-178308" defTabSz="950976">
              <a:buFont typeface="Arial" panose="020B0604020202020204" pitchFamily="34" charset="0"/>
              <a:buChar char="•"/>
              <a:defRPr/>
            </a:pPr>
            <a:endParaRPr lang="en-US" b="0" baseline="0" dirty="0" smtClean="0"/>
          </a:p>
          <a:p>
            <a:endParaRPr lang="en-US" b="0" baseline="0" dirty="0" smtClean="0"/>
          </a:p>
        </p:txBody>
      </p:sp>
      <p:sp>
        <p:nvSpPr>
          <p:cNvPr id="4" name="Slide Number Placeholder 3"/>
          <p:cNvSpPr>
            <a:spLocks noGrp="1"/>
          </p:cNvSpPr>
          <p:nvPr>
            <p:ph type="sldNum" sz="quarter" idx="10"/>
          </p:nvPr>
        </p:nvSpPr>
        <p:spPr/>
        <p:txBody>
          <a:bodyPr/>
          <a:lstStyle/>
          <a:p>
            <a:fld id="{422D11A1-CF3F-4D4E-A04F-09E794495165}" type="slidenum">
              <a:rPr lang="en-SG" smtClean="0"/>
              <a:t>2</a:t>
            </a:fld>
            <a:endParaRPr lang="en-SG"/>
          </a:p>
        </p:txBody>
      </p:sp>
    </p:spTree>
    <p:extLst>
      <p:ext uri="{BB962C8B-B14F-4D97-AF65-F5344CB8AC3E}">
        <p14:creationId xmlns:p14="http://schemas.microsoft.com/office/powerpoint/2010/main" val="2765454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a:buFont typeface="Arial" panose="020B0604020202020204" pitchFamily="34" charset="0"/>
              <a:buChar char="•"/>
            </a:pPr>
            <a:r>
              <a:rPr lang="en-US" b="0" baseline="0" dirty="0" smtClean="0"/>
              <a:t>First, before we touch on outlook of goods and services. </a:t>
            </a:r>
          </a:p>
          <a:p>
            <a:pPr marL="178308" indent="-178308">
              <a:buFont typeface="Arial" panose="020B0604020202020204" pitchFamily="34" charset="0"/>
              <a:buChar char="•"/>
            </a:pPr>
            <a:r>
              <a:rPr lang="en-US" b="0" baseline="0" dirty="0" smtClean="0"/>
              <a:t>We want to get a sense of much foreign currency does goods and services bring in across ASEAN.  That is done in the top chart.</a:t>
            </a:r>
          </a:p>
          <a:p>
            <a:pPr marL="178308" indent="-178308">
              <a:buFont typeface="Arial" panose="020B0604020202020204" pitchFamily="34" charset="0"/>
              <a:buChar char="•"/>
            </a:pPr>
            <a:r>
              <a:rPr lang="en-US" b="0" baseline="0" dirty="0" smtClean="0"/>
              <a:t> How much did goods and services bring in during pre-</a:t>
            </a:r>
            <a:r>
              <a:rPr lang="en-US" b="0" baseline="0" dirty="0" err="1" smtClean="0"/>
              <a:t>covid</a:t>
            </a:r>
            <a:r>
              <a:rPr lang="en-US" b="0" baseline="0" dirty="0" smtClean="0"/>
              <a:t> times, and in 2023 how much did they bring in?</a:t>
            </a:r>
          </a:p>
          <a:p>
            <a:pPr marL="178308" indent="-178308">
              <a:buFont typeface="Arial" panose="020B0604020202020204" pitchFamily="34" charset="0"/>
              <a:buChar char="•"/>
            </a:pPr>
            <a:r>
              <a:rPr lang="en-US" b="0" baseline="0" dirty="0" smtClean="0"/>
              <a:t>A positive blue bar is the amount of surplus revenue generate from the trading of goods </a:t>
            </a:r>
          </a:p>
          <a:p>
            <a:pPr marL="178308" indent="-178308">
              <a:buFont typeface="Arial" panose="020B0604020202020204" pitchFamily="34" charset="0"/>
              <a:buChar char="•"/>
            </a:pPr>
            <a:r>
              <a:rPr lang="en-US" b="0" baseline="0" dirty="0" smtClean="0"/>
              <a:t>A positive orange bar is the amount of surplus revenue generated from the trading of services. </a:t>
            </a:r>
          </a:p>
          <a:p>
            <a:pPr marL="178308" indent="-178308">
              <a:buFont typeface="Arial" panose="020B0604020202020204" pitchFamily="34" charset="0"/>
              <a:buChar char="•"/>
            </a:pPr>
            <a:r>
              <a:rPr lang="en-US" b="0" baseline="0" dirty="0" smtClean="0"/>
              <a:t>We compare the 2023 goods and services balance against the 2016-2019 average. </a:t>
            </a:r>
          </a:p>
          <a:p>
            <a:pPr marL="178308" indent="-178308">
              <a:buFont typeface="Arial" panose="020B0604020202020204" pitchFamily="34" charset="0"/>
              <a:buChar char="•"/>
            </a:pPr>
            <a:r>
              <a:rPr lang="en-US" b="0" baseline="0" dirty="0" smtClean="0"/>
              <a:t>From the top chart, we make several observations about what happened last year.</a:t>
            </a:r>
          </a:p>
          <a:p>
            <a:pPr marL="178308" indent="-178308">
              <a:buFont typeface="Arial" panose="020B0604020202020204" pitchFamily="34" charset="0"/>
              <a:buChar char="•"/>
            </a:pPr>
            <a:r>
              <a:rPr lang="en-US" b="0" baseline="0" dirty="0" smtClean="0"/>
              <a:t>The first is that goods balance have deteriorated for Malaysia, Thailand and Philippines, while Vietnam and Indonesia have seen improvement. </a:t>
            </a:r>
          </a:p>
          <a:p>
            <a:pPr marL="178308" indent="-178308">
              <a:buFont typeface="Arial" panose="020B0604020202020204" pitchFamily="34" charset="0"/>
              <a:buChar char="•"/>
            </a:pPr>
            <a:r>
              <a:rPr lang="en-US" b="0" baseline="0" dirty="0" smtClean="0"/>
              <a:t>That said, </a:t>
            </a:r>
            <a:r>
              <a:rPr lang="en-US" b="0" baseline="0" dirty="0" smtClean="0"/>
              <a:t> for Vietnam and Indonesia, there </a:t>
            </a:r>
            <a:r>
              <a:rPr lang="en-US" b="0" baseline="0" dirty="0" smtClean="0"/>
              <a:t>are some idiosyncratic factors at play here. </a:t>
            </a:r>
          </a:p>
          <a:p>
            <a:pPr marL="178308" indent="-178308">
              <a:buFont typeface="Arial" panose="020B0604020202020204" pitchFamily="34" charset="0"/>
              <a:buChar char="•"/>
            </a:pPr>
            <a:r>
              <a:rPr lang="en-US" b="0" baseline="0" dirty="0" smtClean="0"/>
              <a:t>For example, Vietnam had a huge import compression in 2023 which flattered the goods balance, while commodity prices were still coming down from the </a:t>
            </a:r>
            <a:r>
              <a:rPr lang="en-US" b="0" baseline="0" dirty="0" err="1" smtClean="0"/>
              <a:t>Covid</a:t>
            </a:r>
            <a:r>
              <a:rPr lang="en-US" b="0" baseline="0" dirty="0" smtClean="0"/>
              <a:t>-highs, supporting Indonesia’s goods balance. </a:t>
            </a:r>
          </a:p>
          <a:p>
            <a:pPr marL="178308" indent="-178308" defTabSz="950976">
              <a:buFont typeface="Arial" panose="020B0604020202020204" pitchFamily="34" charset="0"/>
              <a:buChar char="•"/>
            </a:pPr>
            <a:r>
              <a:rPr lang="en-US" b="0" baseline="0" dirty="0" smtClean="0"/>
              <a:t>Meanwhile, most services balances in 2023 are worse compared to 2016-2019 averages, with the exception of Philippines, which has outperformed. </a:t>
            </a:r>
          </a:p>
          <a:p>
            <a:pPr marL="178308" indent="-178308" defTabSz="950976">
              <a:buFont typeface="Arial" panose="020B0604020202020204" pitchFamily="34" charset="0"/>
              <a:buChar char="•"/>
            </a:pPr>
            <a:r>
              <a:rPr lang="en-US" b="0" baseline="0" dirty="0" smtClean="0"/>
              <a:t>Now that we have a historical overview, the big question is –</a:t>
            </a:r>
            <a:r>
              <a:rPr lang="en-US" b="1" baseline="0" dirty="0" smtClean="0"/>
              <a:t>what lies ahead? </a:t>
            </a:r>
            <a:endParaRPr lang="en-US" b="0" baseline="0" dirty="0" smtClean="0"/>
          </a:p>
          <a:p>
            <a:pPr marL="178308" indent="-178308" defTabSz="950976">
              <a:buFont typeface="Arial" panose="020B0604020202020204" pitchFamily="34" charset="0"/>
              <a:buChar char="•"/>
            </a:pPr>
            <a:r>
              <a:rPr lang="en-US" b="0" baseline="0" dirty="0" smtClean="0"/>
              <a:t>I will be stating the three key points upfront. </a:t>
            </a:r>
          </a:p>
          <a:p>
            <a:pPr marL="178308" indent="-178308">
              <a:buFont typeface="Arial" panose="020B0604020202020204" pitchFamily="34" charset="0"/>
              <a:buChar char="•"/>
            </a:pPr>
            <a:r>
              <a:rPr lang="en-US" b="0" baseline="0" dirty="0" smtClean="0"/>
              <a:t>The </a:t>
            </a:r>
            <a:r>
              <a:rPr lang="en-US" b="1" baseline="0" dirty="0" smtClean="0"/>
              <a:t>first</a:t>
            </a:r>
            <a:r>
              <a:rPr lang="en-US" b="0" baseline="0" dirty="0" smtClean="0"/>
              <a:t> is that in 2024, broadly speaking, manufacturing will be a stronger driver of growth compared to tourism-driven services growth given that there are signs of a global manufacturing inflection upturn, while the majority of the easy tourism gains are likely already enjoyed in 2023.  </a:t>
            </a:r>
          </a:p>
          <a:p>
            <a:pPr marL="178308" indent="-178308">
              <a:buFont typeface="Arial" panose="020B0604020202020204" pitchFamily="34" charset="0"/>
              <a:buChar char="•"/>
            </a:pPr>
            <a:r>
              <a:rPr lang="en-US" b="0" baseline="0" dirty="0" smtClean="0"/>
              <a:t>The </a:t>
            </a:r>
            <a:r>
              <a:rPr lang="en-US" b="1" baseline="0" dirty="0" smtClean="0"/>
              <a:t>second</a:t>
            </a:r>
            <a:r>
              <a:rPr lang="en-US" b="0" baseline="0" dirty="0" smtClean="0"/>
              <a:t> is that the extent of manufacturing growth would not be synchronized. This is especially so because this global manufacturing upturn is on the back of semiconductor-led growth, with some countries like Malaysia, Philippines and Vietnam, better-positioned to reap spillovers, as compared to Thailand which have more exposure in downstream goods like automotive and Indonesia with relatively less exposure to electronics and more exposure to commodity. Furthermore, manufacturing growth could also be pushed back by geopolitics. </a:t>
            </a:r>
          </a:p>
          <a:p>
            <a:pPr marL="178308" indent="-178308">
              <a:buFont typeface="Arial" panose="020B0604020202020204" pitchFamily="34" charset="0"/>
              <a:buChar char="•"/>
            </a:pPr>
            <a:r>
              <a:rPr lang="en-US" b="0" baseline="0" dirty="0" smtClean="0"/>
              <a:t>The third point on services, is that despite the strength of growth being likely to moderate, it is still a strong pillar of support and there is potential for laggards in 2023 like Thailand to outperform. </a:t>
            </a:r>
          </a:p>
          <a:p>
            <a:pPr marL="178308" indent="-178308">
              <a:buFont typeface="Arial" panose="020B0604020202020204" pitchFamily="34" charset="0"/>
              <a:buChar char="•"/>
            </a:pPr>
            <a:r>
              <a:rPr lang="en-US" b="0" baseline="0" dirty="0" smtClean="0"/>
              <a:t>We will delve into the details in the subsequent slides. </a:t>
            </a:r>
          </a:p>
        </p:txBody>
      </p:sp>
      <p:sp>
        <p:nvSpPr>
          <p:cNvPr id="4" name="Slide Number Placeholder 3"/>
          <p:cNvSpPr>
            <a:spLocks noGrp="1"/>
          </p:cNvSpPr>
          <p:nvPr>
            <p:ph type="sldNum" sz="quarter" idx="10"/>
          </p:nvPr>
        </p:nvSpPr>
        <p:spPr/>
        <p:txBody>
          <a:bodyPr/>
          <a:lstStyle/>
          <a:p>
            <a:fld id="{422D11A1-CF3F-4D4E-A04F-09E794495165}" type="slidenum">
              <a:rPr lang="en-SG" smtClean="0"/>
              <a:t>3</a:t>
            </a:fld>
            <a:endParaRPr lang="en-SG"/>
          </a:p>
        </p:txBody>
      </p:sp>
    </p:spTree>
    <p:extLst>
      <p:ext uri="{BB962C8B-B14F-4D97-AF65-F5344CB8AC3E}">
        <p14:creationId xmlns:p14="http://schemas.microsoft.com/office/powerpoint/2010/main" val="2544009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defTabSz="950976">
              <a:buFont typeface="Arial" panose="020B0604020202020204" pitchFamily="34" charset="0"/>
              <a:buChar char="•"/>
              <a:defRPr/>
            </a:pPr>
            <a:r>
              <a:rPr lang="en-US" b="0" baseline="0" dirty="0" smtClean="0"/>
              <a:t>Let us first start off with manufacturing.</a:t>
            </a:r>
          </a:p>
          <a:p>
            <a:pPr marL="178308" indent="-178308" defTabSz="950976">
              <a:buFont typeface="Arial" panose="020B0604020202020204" pitchFamily="34" charset="0"/>
              <a:buChar char="•"/>
              <a:defRPr/>
            </a:pPr>
            <a:r>
              <a:rPr lang="en-US" b="0" baseline="0" dirty="0" smtClean="0"/>
              <a:t>The left chart shows </a:t>
            </a:r>
            <a:r>
              <a:rPr lang="en-US" b="1" baseline="0" dirty="0" smtClean="0"/>
              <a:t>manufacturing</a:t>
            </a:r>
            <a:r>
              <a:rPr lang="en-US" b="0" baseline="0" dirty="0" smtClean="0"/>
              <a:t> growth in real terms for ASEAN-5 economies while the right chart shows manufacturing growth in Northeast Asia. </a:t>
            </a:r>
          </a:p>
          <a:p>
            <a:pPr marL="178308" indent="-178308" defTabSz="950976">
              <a:buFont typeface="Arial" panose="020B0604020202020204" pitchFamily="34" charset="0"/>
              <a:buChar char="•"/>
              <a:defRPr/>
            </a:pPr>
            <a:r>
              <a:rPr lang="en-US" b="0" baseline="0" dirty="0" smtClean="0"/>
              <a:t>Note that both charts have the same scale. </a:t>
            </a:r>
          </a:p>
          <a:p>
            <a:pPr marL="178308" indent="-178308" defTabSz="950976">
              <a:buFont typeface="Arial" panose="020B0604020202020204" pitchFamily="34" charset="0"/>
              <a:buChar char="•"/>
              <a:defRPr/>
            </a:pPr>
            <a:r>
              <a:rPr lang="en-US" b="0" baseline="0" dirty="0" smtClean="0"/>
              <a:t>We can see that manufacturing growth in ASEAN-5 economies have been much more uneven compared to Northeast Asia. </a:t>
            </a:r>
          </a:p>
          <a:p>
            <a:pPr marL="178308" indent="-178308" defTabSz="950976">
              <a:buFont typeface="Arial" panose="020B0604020202020204" pitchFamily="34" charset="0"/>
              <a:buChar char="•"/>
              <a:defRPr/>
            </a:pPr>
            <a:r>
              <a:rPr lang="en-US" b="0" baseline="0" dirty="0" smtClean="0"/>
              <a:t>South </a:t>
            </a:r>
            <a:r>
              <a:rPr lang="en-US" b="0" baseline="0" dirty="0" smtClean="0"/>
              <a:t>Korea and Taiwan, which have seen a material uptick in manufacturing </a:t>
            </a:r>
            <a:r>
              <a:rPr lang="en-US" b="0" baseline="0" dirty="0" smtClean="0"/>
              <a:t>growth.</a:t>
            </a:r>
          </a:p>
          <a:p>
            <a:pPr marL="178308" indent="-178308" defTabSz="950976">
              <a:buFont typeface="Arial" panose="020B0604020202020204" pitchFamily="34" charset="0"/>
              <a:buChar char="•"/>
              <a:defRPr/>
            </a:pPr>
            <a:r>
              <a:rPr lang="en-US" b="0" baseline="0" dirty="0" smtClean="0"/>
              <a:t>In </a:t>
            </a:r>
            <a:r>
              <a:rPr lang="en-US" b="0" baseline="0" dirty="0" err="1" smtClean="0"/>
              <a:t>Asean</a:t>
            </a:r>
            <a:r>
              <a:rPr lang="en-US" b="0" baseline="0" dirty="0" smtClean="0"/>
              <a:t>, Thailand </a:t>
            </a:r>
            <a:r>
              <a:rPr lang="en-US" b="0" baseline="0" dirty="0" smtClean="0"/>
              <a:t>manufacturing remains in contraction territory, although we do see some modest improvement to Philippines, Malaysia and Vietnam, as indicated by the blue line and dark grey line. </a:t>
            </a:r>
          </a:p>
          <a:p>
            <a:pPr marL="178308" indent="-178308" defTabSz="950976">
              <a:buFont typeface="Arial" panose="020B0604020202020204" pitchFamily="34" charset="0"/>
              <a:buChar char="•"/>
              <a:defRPr/>
            </a:pPr>
            <a:r>
              <a:rPr lang="en-US" b="0" baseline="0" dirty="0" smtClean="0"/>
              <a:t>In contrast, Indonesia’s manufacturing growth have been pretty stable in the recent quarters. </a:t>
            </a:r>
          </a:p>
          <a:p>
            <a:pPr marL="178308" indent="-178308" defTabSz="950976">
              <a:buFont typeface="Arial" panose="020B0604020202020204" pitchFamily="34" charset="0"/>
              <a:buChar char="•"/>
              <a:defRPr/>
            </a:pPr>
            <a:r>
              <a:rPr lang="en-US" b="0" baseline="0" dirty="0" smtClean="0"/>
              <a:t>This suggests that manufacturing growth in this cycle is likely driven by peculiar drivers, instead of a </a:t>
            </a:r>
            <a:r>
              <a:rPr lang="en-US" b="0" baseline="0" dirty="0" err="1" smtClean="0"/>
              <a:t>broadbased</a:t>
            </a:r>
            <a:r>
              <a:rPr lang="en-US" b="0" baseline="0" dirty="0" smtClean="0"/>
              <a:t> growth in demand for manufactured goods, as we saw during the </a:t>
            </a:r>
            <a:r>
              <a:rPr lang="en-US" b="0" baseline="0" dirty="0" err="1" smtClean="0"/>
              <a:t>Covid</a:t>
            </a:r>
            <a:r>
              <a:rPr lang="en-US" b="0" baseline="0" dirty="0" smtClean="0"/>
              <a:t> years, where demand for manufactured goods have generally seen a sharp increase across the board. </a:t>
            </a:r>
          </a:p>
        </p:txBody>
      </p:sp>
      <p:sp>
        <p:nvSpPr>
          <p:cNvPr id="4" name="Slide Number Placeholder 3"/>
          <p:cNvSpPr>
            <a:spLocks noGrp="1"/>
          </p:cNvSpPr>
          <p:nvPr>
            <p:ph type="sldNum" sz="quarter" idx="10"/>
          </p:nvPr>
        </p:nvSpPr>
        <p:spPr/>
        <p:txBody>
          <a:bodyPr/>
          <a:lstStyle/>
          <a:p>
            <a:fld id="{422D11A1-CF3F-4D4E-A04F-09E794495165}" type="slidenum">
              <a:rPr lang="en-SG" smtClean="0"/>
              <a:t>4</a:t>
            </a:fld>
            <a:endParaRPr lang="en-SG"/>
          </a:p>
        </p:txBody>
      </p:sp>
    </p:spTree>
    <p:extLst>
      <p:ext uri="{BB962C8B-B14F-4D97-AF65-F5344CB8AC3E}">
        <p14:creationId xmlns:p14="http://schemas.microsoft.com/office/powerpoint/2010/main" val="2284560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defTabSz="950976">
              <a:buFont typeface="Arial" panose="020B0604020202020204" pitchFamily="34" charset="0"/>
              <a:buChar char="•"/>
              <a:defRPr/>
            </a:pPr>
            <a:r>
              <a:rPr lang="en-US" b="0" baseline="0" dirty="0" smtClean="0"/>
              <a:t>To understand the key drivers, we take a look at the industrial production growth for the top 3 products which constitute the largest manufacturing share in South Korea and Taiwan, </a:t>
            </a:r>
          </a:p>
          <a:p>
            <a:pPr marL="178308" indent="-178308" defTabSz="950976">
              <a:buFont typeface="Arial" panose="020B0604020202020204" pitchFamily="34" charset="0"/>
              <a:buChar char="•"/>
              <a:defRPr/>
            </a:pPr>
            <a:r>
              <a:rPr lang="en-US" b="0" baseline="0" dirty="0" smtClean="0"/>
              <a:t>For South Korea, electronic components indicated by the green line and which constitutes a whopping 26% of manufacturing industry, has visibly outperformed other product groups. </a:t>
            </a:r>
          </a:p>
          <a:p>
            <a:pPr marL="178308" indent="-178308" defTabSz="950976">
              <a:buFont typeface="Arial" panose="020B0604020202020204" pitchFamily="34" charset="0"/>
              <a:buChar char="•"/>
              <a:defRPr/>
            </a:pPr>
            <a:r>
              <a:rPr lang="en-US" b="0" baseline="0" dirty="0" smtClean="0"/>
              <a:t>Similarly, over in Taiwan, we can also see robust growth in electronic components. </a:t>
            </a:r>
          </a:p>
          <a:p>
            <a:pPr marL="178308" indent="-178308" defTabSz="950976">
              <a:buFont typeface="Arial" panose="020B0604020202020204" pitchFamily="34" charset="0"/>
              <a:buChar char="•"/>
              <a:defRPr/>
            </a:pPr>
            <a:r>
              <a:rPr lang="en-US" b="0" baseline="0" dirty="0" smtClean="0"/>
              <a:t>This suggests the this manufacturing upturn is mostly driven by an increase in demand of electronic components, and in particular semiconductors. </a:t>
            </a:r>
          </a:p>
          <a:p>
            <a:pPr marL="178308" indent="-178308" defTabSz="950976">
              <a:buFont typeface="Arial" panose="020B0604020202020204" pitchFamily="34" charset="0"/>
              <a:buChar char="•"/>
              <a:defRPr/>
            </a:pPr>
            <a:endParaRPr lang="en-US" b="0" baseline="0" dirty="0" smtClean="0"/>
          </a:p>
          <a:p>
            <a:pPr defTabSz="950976">
              <a:defRPr/>
            </a:pPr>
            <a:r>
              <a:rPr lang="en-US" b="0" baseline="0" dirty="0" smtClean="0"/>
              <a:t>++++</a:t>
            </a:r>
          </a:p>
          <a:p>
            <a:pPr defTabSz="950976">
              <a:defRPr/>
            </a:pPr>
            <a:r>
              <a:rPr lang="en-US" b="0" baseline="0" dirty="0" smtClean="0"/>
              <a:t>Notes: Taiwan – Fabricated Metals (5.1%); Electronic Parts (49.6%) and Computers (7.0%). </a:t>
            </a:r>
          </a:p>
        </p:txBody>
      </p:sp>
      <p:sp>
        <p:nvSpPr>
          <p:cNvPr id="4" name="Slide Number Placeholder 3"/>
          <p:cNvSpPr>
            <a:spLocks noGrp="1"/>
          </p:cNvSpPr>
          <p:nvPr>
            <p:ph type="sldNum" sz="quarter" idx="10"/>
          </p:nvPr>
        </p:nvSpPr>
        <p:spPr/>
        <p:txBody>
          <a:bodyPr/>
          <a:lstStyle/>
          <a:p>
            <a:fld id="{422D11A1-CF3F-4D4E-A04F-09E794495165}" type="slidenum">
              <a:rPr lang="en-SG" smtClean="0"/>
              <a:t>5</a:t>
            </a:fld>
            <a:endParaRPr lang="en-SG"/>
          </a:p>
        </p:txBody>
      </p:sp>
    </p:spTree>
    <p:extLst>
      <p:ext uri="{BB962C8B-B14F-4D97-AF65-F5344CB8AC3E}">
        <p14:creationId xmlns:p14="http://schemas.microsoft.com/office/powerpoint/2010/main" val="329357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defTabSz="950976">
              <a:buFont typeface="Arial" panose="020B0604020202020204" pitchFamily="34" charset="0"/>
              <a:buChar char="•"/>
              <a:defRPr/>
            </a:pPr>
            <a:r>
              <a:rPr lang="en-US" b="0" baseline="0" dirty="0" smtClean="0"/>
              <a:t>Zooming in further there has been a notable increase in external demand, as seen from the strong semiconductor exports out of </a:t>
            </a:r>
            <a:r>
              <a:rPr lang="en-US" b="0" baseline="0" dirty="0" err="1" smtClean="0"/>
              <a:t>korea</a:t>
            </a:r>
            <a:r>
              <a:rPr lang="en-US" b="0" baseline="0" dirty="0" smtClean="0"/>
              <a:t> and </a:t>
            </a:r>
            <a:r>
              <a:rPr lang="en-US" b="0" baseline="0" dirty="0" err="1" smtClean="0"/>
              <a:t>taiwan</a:t>
            </a:r>
            <a:r>
              <a:rPr lang="en-US" b="0" baseline="0" dirty="0" smtClean="0"/>
              <a:t>. </a:t>
            </a:r>
          </a:p>
          <a:p>
            <a:pPr marL="178308" indent="-178308" defTabSz="950976">
              <a:buFont typeface="Arial" panose="020B0604020202020204" pitchFamily="34" charset="0"/>
              <a:buChar char="•"/>
              <a:defRPr/>
            </a:pPr>
            <a:r>
              <a:rPr lang="en-US" b="0" baseline="0" dirty="0" smtClean="0"/>
              <a:t>This is on top of a rundown in inventory, which we see in the left chart, which suggests that demand has been outpacing production. </a:t>
            </a:r>
          </a:p>
          <a:p>
            <a:pPr marL="178308" indent="-178308" defTabSz="950976">
              <a:buFont typeface="Arial" panose="020B0604020202020204" pitchFamily="34" charset="0"/>
              <a:buChar char="•"/>
              <a:defRPr/>
            </a:pPr>
            <a:r>
              <a:rPr lang="en-US" b="0" baseline="0" dirty="0" smtClean="0"/>
              <a:t>What is driving this demand then? </a:t>
            </a:r>
          </a:p>
          <a:p>
            <a:pPr marL="178308" indent="-178308" defTabSz="950976">
              <a:buFont typeface="Arial" panose="020B0604020202020204" pitchFamily="34" charset="0"/>
              <a:buChar char="•"/>
              <a:defRPr/>
            </a:pPr>
            <a:r>
              <a:rPr lang="en-US" b="0" baseline="0" dirty="0" smtClean="0"/>
              <a:t>And would this upturn in semiconductors be because of the? </a:t>
            </a:r>
          </a:p>
          <a:p>
            <a:pPr marL="178308" indent="-178308" defTabSz="950976">
              <a:buFont typeface="Arial" panose="020B0604020202020204" pitchFamily="34" charset="0"/>
              <a:buChar char="•"/>
              <a:defRPr/>
            </a:pPr>
            <a:endParaRPr lang="en-US" b="0" baseline="0" dirty="0" smtClean="0"/>
          </a:p>
        </p:txBody>
      </p:sp>
      <p:sp>
        <p:nvSpPr>
          <p:cNvPr id="4" name="Slide Number Placeholder 3"/>
          <p:cNvSpPr>
            <a:spLocks noGrp="1"/>
          </p:cNvSpPr>
          <p:nvPr>
            <p:ph type="sldNum" sz="quarter" idx="10"/>
          </p:nvPr>
        </p:nvSpPr>
        <p:spPr/>
        <p:txBody>
          <a:bodyPr/>
          <a:lstStyle/>
          <a:p>
            <a:fld id="{422D11A1-CF3F-4D4E-A04F-09E794495165}" type="slidenum">
              <a:rPr lang="en-SG" smtClean="0"/>
              <a:t>6</a:t>
            </a:fld>
            <a:endParaRPr lang="en-SG"/>
          </a:p>
        </p:txBody>
      </p:sp>
    </p:spTree>
    <p:extLst>
      <p:ext uri="{BB962C8B-B14F-4D97-AF65-F5344CB8AC3E}">
        <p14:creationId xmlns:p14="http://schemas.microsoft.com/office/powerpoint/2010/main" val="33121653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defTabSz="950976">
              <a:buFont typeface="Arial" panose="020B0604020202020204" pitchFamily="34" charset="0"/>
              <a:buChar char="•"/>
              <a:defRPr/>
            </a:pPr>
            <a:r>
              <a:rPr lang="en-US" b="0" baseline="0" dirty="0" smtClean="0"/>
              <a:t>Given </a:t>
            </a:r>
            <a:r>
              <a:rPr lang="en-US" b="0" baseline="0" dirty="0" smtClean="0"/>
              <a:t>the intense reporting on Artificial intelligence and likes of </a:t>
            </a:r>
            <a:r>
              <a:rPr lang="en-US" b="0" baseline="0" dirty="0" err="1" smtClean="0"/>
              <a:t>Nvidia</a:t>
            </a:r>
            <a:r>
              <a:rPr lang="en-US" b="0" baseline="0" dirty="0" smtClean="0"/>
              <a:t> which has dominated market headlines, </a:t>
            </a:r>
            <a:r>
              <a:rPr lang="en-US" b="0" baseline="0" dirty="0" smtClean="0"/>
              <a:t>let us take a look at US imports of semiconductors first, which is subsumed under HS Code 85) and indicated by the red line. </a:t>
            </a:r>
          </a:p>
          <a:p>
            <a:pPr marL="178308" indent="-178308" defTabSz="950976">
              <a:buFont typeface="Arial" panose="020B0604020202020204" pitchFamily="34" charset="0"/>
              <a:buChar char="•"/>
              <a:defRPr/>
            </a:pPr>
            <a:r>
              <a:rPr lang="en-US" b="0" baseline="0" dirty="0" smtClean="0"/>
              <a:t>We notice that US imports of semiconductors haven’t been exactly that strong. </a:t>
            </a:r>
          </a:p>
          <a:p>
            <a:pPr marL="178308" indent="-178308" defTabSz="950976">
              <a:buFont typeface="Arial" panose="020B0604020202020204" pitchFamily="34" charset="0"/>
              <a:buChar char="•"/>
              <a:defRPr/>
            </a:pPr>
            <a:r>
              <a:rPr lang="en-US" b="0" baseline="0" dirty="0" smtClean="0"/>
              <a:t>However, US demand for automatic data processing machines (which is subsumed under HS Code 84) saw stronger growth. </a:t>
            </a:r>
          </a:p>
          <a:p>
            <a:pPr marL="178308" indent="-178308" defTabSz="950976">
              <a:buFont typeface="Arial" panose="020B0604020202020204" pitchFamily="34" charset="0"/>
              <a:buChar char="•"/>
              <a:defRPr/>
            </a:pPr>
            <a:r>
              <a:rPr lang="en-US" b="0" baseline="0" dirty="0" smtClean="0"/>
              <a:t>It thus appears that US demand is stronger for final products like computers and servers, instead of intermediate products like semiconductors. </a:t>
            </a:r>
          </a:p>
          <a:p>
            <a:pPr marL="178308" indent="-178308" defTabSz="950976">
              <a:buFont typeface="Arial" panose="020B0604020202020204" pitchFamily="34" charset="0"/>
              <a:buChar char="•"/>
              <a:defRPr/>
            </a:pPr>
            <a:r>
              <a:rPr lang="en-US" b="0" baseline="0" dirty="0" smtClean="0"/>
              <a:t>Although demand for computers and servers would also indirectly drive demand for semiconductors. </a:t>
            </a:r>
          </a:p>
          <a:p>
            <a:pPr marL="178308" indent="-178308" defTabSz="950976">
              <a:buFont typeface="Arial" panose="020B0604020202020204" pitchFamily="34" charset="0"/>
              <a:buChar char="•"/>
              <a:defRPr/>
            </a:pPr>
            <a:r>
              <a:rPr lang="en-US" b="0" baseline="0" dirty="0" smtClean="0"/>
              <a:t>So where is the other source of demand coming from?</a:t>
            </a:r>
          </a:p>
          <a:p>
            <a:pPr marL="178308" indent="-178308" defTabSz="950976">
              <a:buFont typeface="Arial" panose="020B0604020202020204" pitchFamily="34" charset="0"/>
              <a:buChar char="•"/>
              <a:defRPr/>
            </a:pPr>
            <a:r>
              <a:rPr lang="en-US" b="0" baseline="0" dirty="0" smtClean="0"/>
              <a:t>China. </a:t>
            </a:r>
          </a:p>
          <a:p>
            <a:pPr marL="178308" indent="-178308" defTabSz="950976">
              <a:buFont typeface="Arial" panose="020B0604020202020204" pitchFamily="34" charset="0"/>
              <a:buChar char="•"/>
              <a:defRPr/>
            </a:pPr>
            <a:r>
              <a:rPr lang="en-US" b="0" baseline="0" dirty="0" smtClean="0"/>
              <a:t>Taking a look at the right chart, China’s imports of electrical machinery and equipment (of which semiconductors are a sub-category) from Taiwan and South Korea have accelerated. </a:t>
            </a:r>
          </a:p>
          <a:p>
            <a:pPr marL="178308" indent="-178308" defTabSz="950976">
              <a:buFont typeface="Arial" panose="020B0604020202020204" pitchFamily="34" charset="0"/>
              <a:buChar char="•"/>
              <a:defRPr/>
            </a:pPr>
            <a:r>
              <a:rPr lang="en-US" b="0" baseline="0" dirty="0" smtClean="0"/>
              <a:t>We think that the increased in demand from China is driven by their own industrial needs; </a:t>
            </a:r>
          </a:p>
          <a:p>
            <a:pPr marL="178308" indent="-178308" defTabSz="950976">
              <a:buFont typeface="Arial" panose="020B0604020202020204" pitchFamily="34" charset="0"/>
              <a:buChar char="•"/>
              <a:defRPr/>
            </a:pPr>
            <a:r>
              <a:rPr lang="en-US" b="0" baseline="0" dirty="0" smtClean="0"/>
              <a:t>But part of the increase in demand could also in part be incentivized by front loading, due to the various US trade restrictions resulting in the need to source for alternate sources of chips. </a:t>
            </a:r>
          </a:p>
          <a:p>
            <a:pPr marL="178308" indent="-178308" defTabSz="950976">
              <a:buFont typeface="Arial" panose="020B0604020202020204" pitchFamily="34" charset="0"/>
              <a:buChar char="•"/>
              <a:defRPr/>
            </a:pPr>
            <a:r>
              <a:rPr lang="en-US" b="0" baseline="0" dirty="0" smtClean="0"/>
              <a:t>For example, American companies prohibited from selling high-end chips to China. </a:t>
            </a:r>
          </a:p>
          <a:p>
            <a:pPr marL="178308" indent="-178308" defTabSz="950976">
              <a:buFont typeface="Arial" panose="020B0604020202020204" pitchFamily="34" charset="0"/>
              <a:buChar char="•"/>
              <a:defRPr/>
            </a:pPr>
            <a:r>
              <a:rPr lang="en-US" b="0" baseline="0" dirty="0" smtClean="0"/>
              <a:t>This need to stockpile and front is perhaps exacerbated by the upcoming US elections and a possibility that the already fraught geo-political relations could worsen, while supply chain resiliency and domestic production needs remain priorities. </a:t>
            </a:r>
          </a:p>
          <a:p>
            <a:pPr marL="178308" indent="-178308" defTabSz="950976">
              <a:buFont typeface="Arial" panose="020B0604020202020204" pitchFamily="34" charset="0"/>
              <a:buChar char="•"/>
              <a:defRPr/>
            </a:pPr>
            <a:r>
              <a:rPr lang="en-US" b="0" baseline="0" dirty="0" smtClean="0"/>
              <a:t>This would affect how we think about the strength of recovery and outlook for this manufacturing upcycle. </a:t>
            </a:r>
          </a:p>
        </p:txBody>
      </p:sp>
      <p:sp>
        <p:nvSpPr>
          <p:cNvPr id="4" name="Slide Number Placeholder 3"/>
          <p:cNvSpPr>
            <a:spLocks noGrp="1"/>
          </p:cNvSpPr>
          <p:nvPr>
            <p:ph type="sldNum" sz="quarter" idx="10"/>
          </p:nvPr>
        </p:nvSpPr>
        <p:spPr/>
        <p:txBody>
          <a:bodyPr/>
          <a:lstStyle/>
          <a:p>
            <a:fld id="{422D11A1-CF3F-4D4E-A04F-09E794495165}" type="slidenum">
              <a:rPr lang="en-SG" smtClean="0"/>
              <a:t>7</a:t>
            </a:fld>
            <a:endParaRPr lang="en-SG"/>
          </a:p>
        </p:txBody>
      </p:sp>
    </p:spTree>
    <p:extLst>
      <p:ext uri="{BB962C8B-B14F-4D97-AF65-F5344CB8AC3E}">
        <p14:creationId xmlns:p14="http://schemas.microsoft.com/office/powerpoint/2010/main" val="1836242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defTabSz="950976">
              <a:buFont typeface="Arial" panose="020B0604020202020204" pitchFamily="34" charset="0"/>
              <a:buChar char="•"/>
              <a:defRPr/>
            </a:pPr>
            <a:r>
              <a:rPr lang="en-US" b="0" baseline="0" dirty="0" smtClean="0"/>
              <a:t>The left chart shows the rolling 3 month average of semiconductor shipments worldwide, and we can broadly see that the semiconductor have a cycle in every 4-5 years, although the strength differs. </a:t>
            </a:r>
          </a:p>
          <a:p>
            <a:pPr marL="178308" indent="-178308" defTabSz="950976">
              <a:buFont typeface="Arial" panose="020B0604020202020204" pitchFamily="34" charset="0"/>
              <a:buChar char="•"/>
              <a:defRPr/>
            </a:pPr>
            <a:r>
              <a:rPr lang="en-US" b="0" baseline="0" dirty="0" smtClean="0"/>
              <a:t>2012 to 2014 appears to be more of a typical business cycle;</a:t>
            </a:r>
          </a:p>
          <a:p>
            <a:pPr marL="178308" indent="-178308" defTabSz="950976">
              <a:buFont typeface="Arial" panose="020B0604020202020204" pitchFamily="34" charset="0"/>
              <a:buChar char="•"/>
              <a:defRPr/>
            </a:pPr>
            <a:r>
              <a:rPr lang="en-US" b="0" baseline="0" dirty="0" smtClean="0"/>
              <a:t>while a stronger recovery in 2016-2018 was arguably supported by the advent of cloud based computing, virtual drives and </a:t>
            </a:r>
            <a:r>
              <a:rPr lang="en-US" b="0" baseline="0" dirty="0" err="1" smtClean="0"/>
              <a:t>gdrives</a:t>
            </a:r>
            <a:r>
              <a:rPr lang="en-US" b="0" baseline="0" dirty="0" smtClean="0"/>
              <a:t>. </a:t>
            </a:r>
          </a:p>
          <a:p>
            <a:pPr marL="178308" indent="-178308" defTabSz="950976">
              <a:buFont typeface="Arial" panose="020B0604020202020204" pitchFamily="34" charset="0"/>
              <a:buChar char="•"/>
              <a:defRPr/>
            </a:pPr>
            <a:r>
              <a:rPr lang="en-US" b="0" baseline="0" dirty="0" smtClean="0"/>
              <a:t>Meanwhile, the strength of the cycle in 2019-2021 is underpinned by differentiated, widespread demand for electronics and related products during pandemic. </a:t>
            </a:r>
          </a:p>
          <a:p>
            <a:pPr marL="178308" indent="-178308" defTabSz="950976">
              <a:buFont typeface="Arial" panose="020B0604020202020204" pitchFamily="34" charset="0"/>
              <a:buChar char="•"/>
              <a:defRPr/>
            </a:pPr>
            <a:r>
              <a:rPr lang="en-US" b="0" baseline="0" dirty="0" smtClean="0"/>
              <a:t>Accordingly, we think that this cycle would be better than the 2012-2014 cycle, and more similar to 2016-2018. </a:t>
            </a:r>
          </a:p>
          <a:p>
            <a:pPr marL="178308" indent="-178308" defTabSz="950976">
              <a:buFont typeface="Arial" panose="020B0604020202020204" pitchFamily="34" charset="0"/>
              <a:buChar char="•"/>
              <a:defRPr/>
            </a:pPr>
            <a:r>
              <a:rPr lang="en-US" b="0" baseline="0" dirty="0" smtClean="0"/>
              <a:t>Because compared to the 2019-2021 cycle where there was widespread demand for electronic products, this cycle have thus far appeared to be more concentrated towards AI-based applications; </a:t>
            </a:r>
          </a:p>
          <a:p>
            <a:pPr marL="178308" indent="-178308" defTabSz="950976">
              <a:buFont typeface="Arial" panose="020B0604020202020204" pitchFamily="34" charset="0"/>
              <a:buChar char="•"/>
              <a:defRPr/>
            </a:pPr>
            <a:r>
              <a:rPr lang="en-US" b="0" baseline="0" dirty="0" smtClean="0"/>
              <a:t>Necessitating the need for computers and servers (and indirectly semiconductors), but could have more limited spillovers to other electronic goods. </a:t>
            </a:r>
          </a:p>
          <a:p>
            <a:pPr marL="178308" indent="-178308" defTabSz="950976">
              <a:buFont typeface="Arial" panose="020B0604020202020204" pitchFamily="34" charset="0"/>
              <a:buChar char="•"/>
              <a:defRPr/>
            </a:pPr>
            <a:r>
              <a:rPr lang="en-US" b="0" baseline="0" dirty="0" smtClean="0"/>
              <a:t>This would thus be more similar to the 2016-2018 cycle where the upturn is concentrated to a specific segment. </a:t>
            </a:r>
          </a:p>
          <a:p>
            <a:pPr marL="178308" indent="-178308" defTabSz="950976">
              <a:buFont typeface="Arial" panose="020B0604020202020204" pitchFamily="34" charset="0"/>
              <a:buChar char="•"/>
              <a:defRPr/>
            </a:pPr>
            <a:r>
              <a:rPr lang="en-US" b="0" baseline="0" dirty="0" smtClean="0"/>
              <a:t>While we have not yet seen the peak of the this cycle, it could be near. </a:t>
            </a:r>
          </a:p>
          <a:p>
            <a:pPr marL="178308" indent="-178308" defTabSz="950976">
              <a:buFont typeface="Arial" panose="020B0604020202020204" pitchFamily="34" charset="0"/>
              <a:buChar char="•"/>
              <a:defRPr/>
            </a:pPr>
            <a:r>
              <a:rPr lang="en-US" b="0" baseline="0" dirty="0" smtClean="0"/>
              <a:t>While strong demand for computers and servers could provide some support, frontloaded demand from China could mean that it could fizzle out in coming quarters. </a:t>
            </a:r>
          </a:p>
          <a:p>
            <a:pPr marL="178308" indent="-178308" defTabSz="950976">
              <a:buFont typeface="Arial" panose="020B0604020202020204" pitchFamily="34" charset="0"/>
              <a:buChar char="•"/>
              <a:defRPr/>
            </a:pPr>
            <a:r>
              <a:rPr lang="en-US" b="0" baseline="0" dirty="0" smtClean="0"/>
              <a:t>This could also mean that further outsized growth in demand from China may not be that durable. </a:t>
            </a:r>
          </a:p>
          <a:p>
            <a:pPr marL="178308" indent="-178308" defTabSz="950976">
              <a:buFont typeface="Arial" panose="020B0604020202020204" pitchFamily="34" charset="0"/>
              <a:buChar char="•"/>
              <a:defRPr/>
            </a:pPr>
            <a:r>
              <a:rPr lang="en-US" b="0" baseline="0" dirty="0" err="1" smtClean="0"/>
              <a:t>Afterall</a:t>
            </a:r>
            <a:r>
              <a:rPr lang="en-US" b="0" baseline="0" dirty="0" smtClean="0"/>
              <a:t>, China’s weak consumer sentiments and tepid economic recovery ought to restrain optimism surrounding an unfettered boom for the electronics. </a:t>
            </a:r>
          </a:p>
          <a:p>
            <a:pPr marL="178308" indent="-178308" defTabSz="950976">
              <a:buFont typeface="Arial" panose="020B0604020202020204" pitchFamily="34" charset="0"/>
              <a:buChar char="•"/>
              <a:defRPr/>
            </a:pPr>
            <a:r>
              <a:rPr lang="en-US" b="0" baseline="0" dirty="0" smtClean="0"/>
              <a:t>But this is not to say that the upturn will drastically deteriorate especially as world wide demand for data centers remain strong.</a:t>
            </a:r>
          </a:p>
          <a:p>
            <a:pPr marL="178308" indent="-178308" defTabSz="950976">
              <a:buFont typeface="Arial" panose="020B0604020202020204" pitchFamily="34" charset="0"/>
              <a:buChar char="•"/>
              <a:defRPr/>
            </a:pPr>
            <a:r>
              <a:rPr lang="en-US" b="0" baseline="0" dirty="0" err="1" smtClean="0"/>
              <a:t>Afterall</a:t>
            </a:r>
            <a:r>
              <a:rPr lang="en-US" b="0" baseline="0" dirty="0" smtClean="0"/>
              <a:t>, the need to replenish inventories could also mean that the cycle would be more prolonged. </a:t>
            </a:r>
          </a:p>
          <a:p>
            <a:pPr marL="178308" indent="-178308" defTabSz="950976">
              <a:buFont typeface="Arial" panose="020B0604020202020204" pitchFamily="34" charset="0"/>
              <a:buChar char="•"/>
              <a:defRPr/>
            </a:pPr>
            <a:r>
              <a:rPr lang="en-US" b="0" baseline="0" dirty="0" smtClean="0"/>
              <a:t>So demand for semiconductors could remain strong into late 2024 and early 2025. </a:t>
            </a:r>
          </a:p>
          <a:p>
            <a:pPr marL="178308" indent="-178308" defTabSz="950976">
              <a:buFont typeface="Arial" panose="020B0604020202020204" pitchFamily="34" charset="0"/>
              <a:buChar char="•"/>
              <a:defRPr/>
            </a:pPr>
            <a:r>
              <a:rPr lang="en-US" b="0" baseline="0" dirty="0" smtClean="0"/>
              <a:t>The next question would be what are the spillovers to ASEAN? </a:t>
            </a:r>
          </a:p>
          <a:p>
            <a:pPr marL="178308" indent="-178308" defTabSz="950976">
              <a:buFont typeface="Arial" panose="020B0604020202020204" pitchFamily="34" charset="0"/>
              <a:buChar char="•"/>
              <a:defRPr/>
            </a:pPr>
            <a:r>
              <a:rPr lang="en-US" b="0" baseline="0" dirty="0" smtClean="0"/>
              <a:t>The first thing to consider is the magnitude of spillovers. </a:t>
            </a:r>
          </a:p>
          <a:p>
            <a:pPr marL="178308" indent="-178308" defTabSz="950976">
              <a:buFont typeface="Arial" panose="020B0604020202020204" pitchFamily="34" charset="0"/>
              <a:buChar char="•"/>
              <a:defRPr/>
            </a:pPr>
            <a:r>
              <a:rPr lang="en-US" b="0" baseline="0" dirty="0" smtClean="0"/>
              <a:t>One crude measure could be to look at the net exports revenue of electrical machinery &amp; equipment, as it takes away part of the imports cost given that semiconductor is quite a long value chain. </a:t>
            </a:r>
          </a:p>
          <a:p>
            <a:pPr marL="178308" indent="-178308" defTabSz="950976">
              <a:buFont typeface="Arial" panose="020B0604020202020204" pitchFamily="34" charset="0"/>
              <a:buChar char="•"/>
              <a:defRPr/>
            </a:pPr>
            <a:r>
              <a:rPr lang="en-US" b="0" baseline="0" dirty="0" smtClean="0"/>
              <a:t>Based on this alone, Malaysia, Philippines and Vietnam looks more well-positioned to benefit from this trade upcycle, as compared to Thailand and Indonesia. </a:t>
            </a:r>
          </a:p>
          <a:p>
            <a:pPr marL="178308" indent="-178308" defTabSz="950976">
              <a:buFont typeface="Arial" panose="020B0604020202020204" pitchFamily="34" charset="0"/>
              <a:buChar char="•"/>
              <a:defRPr/>
            </a:pPr>
            <a:r>
              <a:rPr lang="en-US" b="0" baseline="0" dirty="0" smtClean="0"/>
              <a:t>The second thing to consider is the timing of spillovers. </a:t>
            </a:r>
          </a:p>
          <a:p>
            <a:pPr marL="178308" indent="-178308" defTabSz="950976">
              <a:buFont typeface="Arial" panose="020B0604020202020204" pitchFamily="34" charset="0"/>
              <a:buChar char="•"/>
              <a:defRPr/>
            </a:pPr>
            <a:r>
              <a:rPr lang="en-US" b="0" baseline="0" dirty="0" smtClean="0"/>
              <a:t>Given that ASEAN-5 focus more on downstream electronics or situated nearer the end of the semiconductor value-chain involved in the packaging, assembly and testing, there could be some lag from the semiconductor upcycle, and the developments in ASEAN-5. </a:t>
            </a:r>
          </a:p>
        </p:txBody>
      </p:sp>
      <p:sp>
        <p:nvSpPr>
          <p:cNvPr id="4" name="Slide Number Placeholder 3"/>
          <p:cNvSpPr>
            <a:spLocks noGrp="1"/>
          </p:cNvSpPr>
          <p:nvPr>
            <p:ph type="sldNum" sz="quarter" idx="10"/>
          </p:nvPr>
        </p:nvSpPr>
        <p:spPr/>
        <p:txBody>
          <a:bodyPr/>
          <a:lstStyle/>
          <a:p>
            <a:fld id="{422D11A1-CF3F-4D4E-A04F-09E794495165}" type="slidenum">
              <a:rPr lang="en-SG" smtClean="0"/>
              <a:t>8</a:t>
            </a:fld>
            <a:endParaRPr lang="en-SG"/>
          </a:p>
        </p:txBody>
      </p:sp>
    </p:spTree>
    <p:extLst>
      <p:ext uri="{BB962C8B-B14F-4D97-AF65-F5344CB8AC3E}">
        <p14:creationId xmlns:p14="http://schemas.microsoft.com/office/powerpoint/2010/main" val="2992829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308" indent="-178308" defTabSz="950976">
              <a:buFont typeface="Arial" panose="020B0604020202020204" pitchFamily="34" charset="0"/>
              <a:buChar char="•"/>
              <a:defRPr/>
            </a:pPr>
            <a:r>
              <a:rPr lang="en-US" b="0" baseline="0" dirty="0" smtClean="0"/>
              <a:t>Let us take a deeper look at the top electrical machinery and equipment exports, Malaysia and Philippines have a significant proportion of exports in electronics.</a:t>
            </a:r>
          </a:p>
          <a:p>
            <a:pPr marL="178308" indent="-178308" defTabSz="950976">
              <a:buFont typeface="Arial" panose="020B0604020202020204" pitchFamily="34" charset="0"/>
              <a:buChar char="•"/>
              <a:defRPr/>
            </a:pPr>
            <a:r>
              <a:rPr lang="en-US" b="0" baseline="0" dirty="0" smtClean="0"/>
              <a:t>Malaysia, Philippines has a material presence in the semiconductor cycle, but do not follow the semiconductor cycle as smoothly as Taiwan and Korea, especially in recent years. </a:t>
            </a:r>
          </a:p>
          <a:p>
            <a:pPr marL="178308" indent="-178308" defTabSz="950976">
              <a:buFont typeface="Arial" panose="020B0604020202020204" pitchFamily="34" charset="0"/>
              <a:buChar char="•"/>
              <a:defRPr/>
            </a:pPr>
            <a:r>
              <a:rPr lang="en-US" b="0" baseline="0" dirty="0" smtClean="0"/>
              <a:t>For example in Philippines, there could be a considerable lag, and this could be due to Philippines more downstream role in the semiconductor value chain, being active in assembly and packaging. </a:t>
            </a:r>
          </a:p>
          <a:p>
            <a:pPr marL="178308" indent="-178308" defTabSz="950976">
              <a:buFont typeface="Arial" panose="020B0604020202020204" pitchFamily="34" charset="0"/>
              <a:buChar char="•"/>
              <a:defRPr/>
            </a:pPr>
            <a:r>
              <a:rPr lang="en-US" b="0" baseline="0" dirty="0" smtClean="0"/>
              <a:t>Meanwhile, Malaysia’s production appears to be more smoothened out, and this could be due to diverse product offerings within the electrical machinery and equipment sector which sees varying recovery.</a:t>
            </a:r>
          </a:p>
          <a:p>
            <a:pPr marL="178308" indent="-178308" defTabSz="950976">
              <a:buFont typeface="Arial" panose="020B0604020202020204" pitchFamily="34" charset="0"/>
              <a:buChar char="•"/>
              <a:defRPr/>
            </a:pPr>
            <a:r>
              <a:rPr lang="en-US" b="0" baseline="0" dirty="0" smtClean="0"/>
              <a:t>Meanwhile, Vietnam trails  as gains are likely from downstream use of chips in consumer goods. </a:t>
            </a:r>
          </a:p>
          <a:p>
            <a:pPr marL="178308" indent="-178308" defTabSz="950976">
              <a:buFont typeface="Arial" panose="020B0604020202020204" pitchFamily="34" charset="0"/>
              <a:buChar char="•"/>
              <a:defRPr/>
            </a:pPr>
            <a:r>
              <a:rPr lang="en-US" b="0" baseline="0" dirty="0" smtClean="0"/>
              <a:t>As for Thailand. spillovers would be somewhat diminished by the high semiconductor import reliance for downstream use, such as in </a:t>
            </a:r>
            <a:r>
              <a:rPr lang="en-US" b="0" baseline="0" dirty="0" err="1" smtClean="0"/>
              <a:t>autoos</a:t>
            </a:r>
            <a:r>
              <a:rPr lang="en-US" b="0" baseline="0" dirty="0" smtClean="0"/>
              <a:t>. </a:t>
            </a:r>
          </a:p>
          <a:p>
            <a:pPr marL="178308" indent="-178308" defTabSz="950976">
              <a:buFont typeface="Arial" panose="020B0604020202020204" pitchFamily="34" charset="0"/>
              <a:buChar char="•"/>
              <a:defRPr/>
            </a:pPr>
            <a:r>
              <a:rPr lang="en-US" b="0" baseline="0" dirty="0" smtClean="0"/>
              <a:t>But Indonesia may be poised to benefit the least given relatively lower electronics activity exposure.  </a:t>
            </a:r>
          </a:p>
          <a:p>
            <a:pPr defTabSz="950976">
              <a:defRPr/>
            </a:pPr>
            <a:endParaRPr lang="en-US" b="0" baseline="0" dirty="0" smtClean="0"/>
          </a:p>
        </p:txBody>
      </p:sp>
      <p:sp>
        <p:nvSpPr>
          <p:cNvPr id="4" name="Slide Number Placeholder 3"/>
          <p:cNvSpPr>
            <a:spLocks noGrp="1"/>
          </p:cNvSpPr>
          <p:nvPr>
            <p:ph type="sldNum" sz="quarter" idx="10"/>
          </p:nvPr>
        </p:nvSpPr>
        <p:spPr/>
        <p:txBody>
          <a:bodyPr/>
          <a:lstStyle/>
          <a:p>
            <a:fld id="{422D11A1-CF3F-4D4E-A04F-09E794495165}" type="slidenum">
              <a:rPr lang="en-SG" smtClean="0"/>
              <a:t>9</a:t>
            </a:fld>
            <a:endParaRPr lang="en-SG"/>
          </a:p>
        </p:txBody>
      </p:sp>
    </p:spTree>
    <p:extLst>
      <p:ext uri="{BB962C8B-B14F-4D97-AF65-F5344CB8AC3E}">
        <p14:creationId xmlns:p14="http://schemas.microsoft.com/office/powerpoint/2010/main" val="37611877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ea typeface="Yu Gothic" panose="020B0400000000000000" pitchFamily="34" charset="-128"/>
            </a:endParaRPr>
          </a:p>
        </p:txBody>
      </p:sp>
      <p:pic>
        <p:nvPicPr>
          <p:cNvPr id="5" name="図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spTree>
    <p:extLst>
      <p:ext uri="{BB962C8B-B14F-4D97-AF65-F5344CB8AC3E}">
        <p14:creationId xmlns:p14="http://schemas.microsoft.com/office/powerpoint/2010/main" val="720766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up (3x0) Content">
    <p:spTree>
      <p:nvGrpSpPr>
        <p:cNvPr id="1" name=""/>
        <p:cNvGrpSpPr/>
        <p:nvPr/>
      </p:nvGrpSpPr>
      <p:grpSpPr>
        <a:xfrm>
          <a:off x="0" y="0"/>
          <a:ext cx="0" cy="0"/>
          <a:chOff x="0" y="0"/>
          <a:chExt cx="0" cy="0"/>
        </a:xfrm>
      </p:grpSpPr>
      <p:sp>
        <p:nvSpPr>
          <p:cNvPr id="5" name="Content Placeholder 4"/>
          <p:cNvSpPr>
            <a:spLocks noGrp="1"/>
          </p:cNvSpPr>
          <p:nvPr>
            <p:ph sz="quarter" idx="17"/>
          </p:nvPr>
        </p:nvSpPr>
        <p:spPr>
          <a:xfrm>
            <a:off x="320793"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Content Placeholder 4"/>
          <p:cNvSpPr>
            <a:spLocks noGrp="1"/>
          </p:cNvSpPr>
          <p:nvPr>
            <p:ph sz="quarter" idx="18"/>
          </p:nvPr>
        </p:nvSpPr>
        <p:spPr>
          <a:xfrm>
            <a:off x="3256041"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6191288"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1873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up (4x0) Conten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251287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2" name="Content Placeholder 4"/>
          <p:cNvSpPr>
            <a:spLocks noGrp="1"/>
          </p:cNvSpPr>
          <p:nvPr>
            <p:ph sz="quarter" idx="20"/>
          </p:nvPr>
        </p:nvSpPr>
        <p:spPr>
          <a:xfrm>
            <a:off x="4704951"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3"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89321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3"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889153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7" name="Content Placeholder 4"/>
          <p:cNvSpPr>
            <a:spLocks noGrp="1"/>
          </p:cNvSpPr>
          <p:nvPr>
            <p:ph sz="quarter" idx="18"/>
          </p:nvPr>
        </p:nvSpPr>
        <p:spPr>
          <a:xfrm>
            <a:off x="2630496"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Content Placeholder 4"/>
          <p:cNvSpPr>
            <a:spLocks noGrp="1"/>
          </p:cNvSpPr>
          <p:nvPr>
            <p:ph sz="quarter" idx="21"/>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799400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3" name="Content Placeholder 2"/>
          <p:cNvSpPr>
            <a:spLocks noGrp="1"/>
          </p:cNvSpPr>
          <p:nvPr>
            <p:ph idx="13"/>
          </p:nvPr>
        </p:nvSpPr>
        <p:spPr>
          <a:xfrm>
            <a:off x="3256041"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4" name="Content Placeholder 2"/>
          <p:cNvSpPr>
            <a:spLocks noGrp="1"/>
          </p:cNvSpPr>
          <p:nvPr>
            <p:ph idx="14"/>
          </p:nvPr>
        </p:nvSpPr>
        <p:spPr>
          <a:xfrm>
            <a:off x="6191288"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ea typeface="Yu Gothic" panose="020B0400000000000000" pitchFamily="34" charset="-128"/>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100483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Tree>
    <p:extLst>
      <p:ext uri="{BB962C8B-B14F-4D97-AF65-F5344CB8AC3E}">
        <p14:creationId xmlns:p14="http://schemas.microsoft.com/office/powerpoint/2010/main" val="1363364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pic>
        <p:nvPicPr>
          <p:cNvPr id="10" name="図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Tree>
    <p:extLst>
      <p:ext uri="{BB962C8B-B14F-4D97-AF65-F5344CB8AC3E}">
        <p14:creationId xmlns:p14="http://schemas.microsoft.com/office/powerpoint/2010/main" val="1175138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a:prstGeom prst="rect">
            <a:avLst/>
          </a:prstGeom>
        </p:spPr>
        <p:txBody>
          <a:bodyPr/>
          <a:lstStyle/>
          <a:p>
            <a:r>
              <a:rPr lang="en-US"/>
              <a:t>Click to edit Master title style</a:t>
            </a:r>
            <a:endParaRPr lang="en-SG"/>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27302" indent="0" algn="ctr">
              <a:buNone/>
              <a:defRPr>
                <a:solidFill>
                  <a:schemeClr val="tx1">
                    <a:tint val="75000"/>
                  </a:schemeClr>
                </a:solidFill>
              </a:defRPr>
            </a:lvl2pPr>
            <a:lvl3pPr marL="654605" indent="0" algn="ctr">
              <a:buNone/>
              <a:defRPr>
                <a:solidFill>
                  <a:schemeClr val="tx1">
                    <a:tint val="75000"/>
                  </a:schemeClr>
                </a:solidFill>
              </a:defRPr>
            </a:lvl3pPr>
            <a:lvl4pPr marL="981906" indent="0" algn="ctr">
              <a:buNone/>
              <a:defRPr>
                <a:solidFill>
                  <a:schemeClr val="tx1">
                    <a:tint val="75000"/>
                  </a:schemeClr>
                </a:solidFill>
              </a:defRPr>
            </a:lvl4pPr>
            <a:lvl5pPr marL="1309208" indent="0" algn="ctr">
              <a:buNone/>
              <a:defRPr>
                <a:solidFill>
                  <a:schemeClr val="tx1">
                    <a:tint val="75000"/>
                  </a:schemeClr>
                </a:solidFill>
              </a:defRPr>
            </a:lvl5pPr>
            <a:lvl6pPr marL="1636510" indent="0" algn="ctr">
              <a:buNone/>
              <a:defRPr>
                <a:solidFill>
                  <a:schemeClr val="tx1">
                    <a:tint val="75000"/>
                  </a:schemeClr>
                </a:solidFill>
              </a:defRPr>
            </a:lvl6pPr>
            <a:lvl7pPr marL="1963813" indent="0" algn="ctr">
              <a:buNone/>
              <a:defRPr>
                <a:solidFill>
                  <a:schemeClr val="tx1">
                    <a:tint val="75000"/>
                  </a:schemeClr>
                </a:solidFill>
              </a:defRPr>
            </a:lvl7pPr>
            <a:lvl8pPr marL="2291114" indent="0" algn="ctr">
              <a:buNone/>
              <a:defRPr>
                <a:solidFill>
                  <a:schemeClr val="tx1">
                    <a:tint val="75000"/>
                  </a:schemeClr>
                </a:solidFill>
              </a:defRPr>
            </a:lvl8pPr>
            <a:lvl9pPr marL="2618417"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a:xfrm>
            <a:off x="457200" y="6356353"/>
            <a:ext cx="2133600" cy="365125"/>
          </a:xfrm>
          <a:prstGeom prst="rect">
            <a:avLst/>
          </a:prstGeom>
        </p:spPr>
        <p:txBody>
          <a:bodyPr lIns="87281" tIns="43640" rIns="87281" bIns="43640"/>
          <a:lstStyle/>
          <a:p>
            <a:fld id="{A8E8F01A-0FC0-452A-BF5A-BA581EAC273F}" type="datetimeFigureOut">
              <a:rPr lang="en-SG">
                <a:solidFill>
                  <a:srgbClr val="000000"/>
                </a:solidFill>
              </a:rPr>
              <a:pPr/>
              <a:t>27/6/2024</a:t>
            </a:fld>
            <a:endParaRPr lang="en-SG">
              <a:solidFill>
                <a:srgbClr val="000000"/>
              </a:solidFill>
            </a:endParaRPr>
          </a:p>
        </p:txBody>
      </p:sp>
      <p:sp>
        <p:nvSpPr>
          <p:cNvPr id="5" name="Footer Placeholder 4"/>
          <p:cNvSpPr>
            <a:spLocks noGrp="1"/>
          </p:cNvSpPr>
          <p:nvPr>
            <p:ph type="ftr" sz="quarter" idx="11"/>
          </p:nvPr>
        </p:nvSpPr>
        <p:spPr>
          <a:xfrm>
            <a:off x="3124201" y="6356353"/>
            <a:ext cx="2895600" cy="365125"/>
          </a:xfrm>
          <a:prstGeom prst="rect">
            <a:avLst/>
          </a:prstGeom>
        </p:spPr>
        <p:txBody>
          <a:bodyPr lIns="87281" tIns="43640" rIns="87281" bIns="43640"/>
          <a:lstStyle/>
          <a:p>
            <a:endParaRPr lang="en-SG">
              <a:solidFill>
                <a:srgbClr val="000000"/>
              </a:solidFill>
            </a:endParaRPr>
          </a:p>
        </p:txBody>
      </p:sp>
      <p:sp>
        <p:nvSpPr>
          <p:cNvPr id="6" name="Slide Number Placeholder 5"/>
          <p:cNvSpPr>
            <a:spLocks noGrp="1"/>
          </p:cNvSpPr>
          <p:nvPr>
            <p:ph type="sldNum" sz="quarter" idx="12"/>
          </p:nvPr>
        </p:nvSpPr>
        <p:spPr>
          <a:xfrm>
            <a:off x="6553201" y="6356353"/>
            <a:ext cx="2133600" cy="365125"/>
          </a:xfrm>
          <a:prstGeom prst="rect">
            <a:avLst/>
          </a:prstGeom>
        </p:spPr>
        <p:txBody>
          <a:bodyPr lIns="87281" tIns="43640" rIns="87281" bIns="43640"/>
          <a:lstStyle/>
          <a:p>
            <a:fld id="{A5E42981-E6EF-4366-B448-8ED5FE988104}" type="slidenum">
              <a:rPr lang="en-SG">
                <a:solidFill>
                  <a:srgbClr val="000000"/>
                </a:solidFill>
              </a:rPr>
              <a:pPr/>
              <a:t>‹#›</a:t>
            </a:fld>
            <a:endParaRPr lang="en-SG">
              <a:solidFill>
                <a:srgbClr val="000000"/>
              </a:solidFill>
            </a:endParaRPr>
          </a:p>
        </p:txBody>
      </p:sp>
    </p:spTree>
    <p:extLst>
      <p:ext uri="{BB962C8B-B14F-4D97-AF65-F5344CB8AC3E}">
        <p14:creationId xmlns:p14="http://schemas.microsoft.com/office/powerpoint/2010/main" val="322433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12" name="Content Placeholder 2"/>
          <p:cNvSpPr>
            <a:spLocks noGrp="1"/>
          </p:cNvSpPr>
          <p:nvPr>
            <p:ph idx="13"/>
          </p:nvPr>
        </p:nvSpPr>
        <p:spPr>
          <a:xfrm>
            <a:off x="4779802"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590127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p:spTree>
      <p:nvGrpSpPr>
        <p:cNvPr id="1" name=""/>
        <p:cNvGrpSpPr/>
        <p:nvPr/>
      </p:nvGrpSpPr>
      <p:grpSpPr>
        <a:xfrm>
          <a:off x="0" y="0"/>
          <a:ext cx="0" cy="0"/>
          <a:chOff x="0" y="0"/>
          <a:chExt cx="0" cy="0"/>
        </a:xfrm>
      </p:grpSpPr>
      <p:sp>
        <p:nvSpPr>
          <p:cNvPr id="9" name="Rectangle 8"/>
          <p:cNvSpPr/>
          <p:nvPr userDrawn="1"/>
        </p:nvSpPr>
        <p:spPr>
          <a:xfrm>
            <a:off x="2" y="0"/>
            <a:ext cx="5657547"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402" tIns="126201" rIns="252402" bIns="25240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cxnSp>
        <p:nvCxnSpPr>
          <p:cNvPr id="7" name="Straight Connector 6"/>
          <p:cNvCxnSpPr/>
          <p:nvPr userDrawn="1"/>
        </p:nvCxnSpPr>
        <p:spPr>
          <a:xfrm>
            <a:off x="457200" y="6400800"/>
            <a:ext cx="8229600" cy="0"/>
          </a:xfrm>
          <a:prstGeom prst="line">
            <a:avLst/>
          </a:prstGeom>
          <a:ln w="6350">
            <a:solidFill>
              <a:srgbClr val="404040"/>
            </a:solidFill>
          </a:ln>
          <a:effectLst/>
        </p:spPr>
        <p:style>
          <a:lnRef idx="2">
            <a:schemeClr val="accent1"/>
          </a:lnRef>
          <a:fillRef idx="0">
            <a:schemeClr val="accent1"/>
          </a:fillRef>
          <a:effectRef idx="1">
            <a:schemeClr val="accent1"/>
          </a:effectRef>
          <a:fontRef idx="minor">
            <a:schemeClr val="tx1"/>
          </a:fontRef>
        </p:style>
      </p:cxnSp>
      <p:sp>
        <p:nvSpPr>
          <p:cNvPr id="8" name="Rectangle 7"/>
          <p:cNvSpPr/>
          <p:nvPr userDrawn="1"/>
        </p:nvSpPr>
        <p:spPr bwMode="gray">
          <a:xfrm>
            <a:off x="8229600" y="6492240"/>
            <a:ext cx="914400" cy="36576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lIns="66704" tIns="33352" rIns="66704" bIns="3335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13" name="Frame 12"/>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10" name="Title 1"/>
          <p:cNvSpPr>
            <a:spLocks noGrp="1"/>
          </p:cNvSpPr>
          <p:nvPr>
            <p:ph type="ctrTitle"/>
          </p:nvPr>
        </p:nvSpPr>
        <p:spPr>
          <a:xfrm>
            <a:off x="481188" y="519439"/>
            <a:ext cx="5164752" cy="2839599"/>
          </a:xfrm>
        </p:spPr>
        <p:txBody>
          <a:bodyPr lIns="336536" tIns="336536" rIns="336536" bIns="168268" anchor="b" anchorCtr="0">
            <a:normAutofit/>
          </a:bodyPr>
          <a:lstStyle>
            <a:lvl1pPr marL="0" algn="l" defTabSz="315503" rtl="0" eaLnBrk="1" latinLnBrk="0" hangingPunct="1">
              <a:lnSpc>
                <a:spcPct val="90000"/>
              </a:lnSpc>
              <a:spcBef>
                <a:spcPct val="0"/>
              </a:spcBef>
              <a:buNone/>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11" name="Subtitle 2"/>
          <p:cNvSpPr>
            <a:spLocks noGrp="1"/>
          </p:cNvSpPr>
          <p:nvPr>
            <p:ph type="subTitle" idx="1" hasCustomPrompt="1"/>
          </p:nvPr>
        </p:nvSpPr>
        <p:spPr>
          <a:xfrm>
            <a:off x="481188" y="3359038"/>
            <a:ext cx="5164752" cy="2978116"/>
          </a:xfrm>
          <a:prstGeom prst="rect">
            <a:avLst/>
          </a:prstGeom>
        </p:spPr>
        <p:txBody>
          <a:bodyPr lIns="336536" tIns="168268" rIns="336536" bIns="336536">
            <a:noAutofit/>
          </a:bodyPr>
          <a:lstStyle>
            <a:lvl1pPr marL="0" indent="0" algn="l">
              <a:lnSpc>
                <a:spcPct val="100000"/>
              </a:lnSpc>
              <a:spcBef>
                <a:spcPts val="0"/>
              </a:spcBef>
              <a:buNone/>
              <a:defRPr sz="1125" b="1">
                <a:solidFill>
                  <a:schemeClr val="tx1"/>
                </a:solidFill>
                <a:latin typeface="+mn-lt"/>
                <a:ea typeface="Yu Gothic" panose="020B0400000000000000" pitchFamily="34" charset="-128"/>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dirty="0"/>
              <a:t>マスター サブタイトルの書式設定</a:t>
            </a:r>
            <a:endParaRPr lang="en-US" dirty="0"/>
          </a:p>
        </p:txBody>
      </p:sp>
    </p:spTree>
    <p:extLst>
      <p:ext uri="{BB962C8B-B14F-4D97-AF65-F5344CB8AC3E}">
        <p14:creationId xmlns:p14="http://schemas.microsoft.com/office/powerpoint/2010/main" val="1730121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Bullet List">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320793" y="934990"/>
            <a:ext cx="8500990" cy="5506052"/>
          </a:xfrm>
          <a:prstGeom prst="rect">
            <a:avLst/>
          </a:prstGeom>
        </p:spPr>
        <p:txBody>
          <a:bodyPr/>
          <a:lstStyle>
            <a:lvl1pPr marL="157751" indent="-157751">
              <a:buFont typeface="Wingdings 2" panose="05020102010507070707" pitchFamily="18" charset="2"/>
              <a:buChar char=""/>
              <a:defRPr>
                <a:latin typeface="+mn-lt"/>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baseline="0">
                <a:latin typeface="+mn-lt"/>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latin typeface="+mn-lt"/>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latin typeface="+mn-lt"/>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latin typeface="+mn-lt"/>
              </a:defRPr>
            </a:lvl5pPr>
          </a:lstStyle>
          <a:p>
            <a:pPr lvl="0"/>
            <a:r>
              <a:rPr lang="ja-JP" altLang="en-US" dirty="0"/>
              <a:t>マスター テキストの書式設定</a:t>
            </a: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228931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Numbered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20793" y="934990"/>
            <a:ext cx="8500990" cy="5506052"/>
          </a:xfrm>
          <a:prstGeom prst="rect">
            <a:avLst/>
          </a:prstGeom>
        </p:spPr>
        <p:txBody>
          <a:bodyPr/>
          <a:lstStyle>
            <a:lvl1pPr marL="199380" indent="-199380">
              <a:buFont typeface="+mj-lt"/>
              <a:buAutoNum type="arabicPeriod"/>
              <a:defRPr lang="en-US" dirty="0">
                <a:latin typeface="+mn-lt"/>
              </a:defRPr>
            </a:lvl1pPr>
            <a:lvl2pPr marL="357131" indent="-157751">
              <a:buFont typeface="+mj-lt"/>
              <a:buAutoNum type="alphaUcPeriod"/>
              <a:defRPr>
                <a:latin typeface="+mn-lt"/>
              </a:defRPr>
            </a:lvl2pPr>
            <a:lvl3pPr marL="514883" indent="-157751">
              <a:buFont typeface="+mj-lt"/>
              <a:buAutoNum type="arabicParenR"/>
              <a:defRPr>
                <a:latin typeface="+mn-lt"/>
              </a:defRPr>
            </a:lvl3pPr>
            <a:lvl4pPr marL="672633" indent="-157751">
              <a:buFont typeface="+mj-lt"/>
              <a:buAutoNum type="alphaLcParenR"/>
              <a:defRPr>
                <a:latin typeface="+mn-lt"/>
              </a:defRPr>
            </a:lvl4pPr>
            <a:lvl5pPr marL="788756" indent="-118313">
              <a:buFont typeface="+mj-lt"/>
              <a:buAutoNum type="romanLcPeriod"/>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1976803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up (2x0) Content">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320793" y="934990"/>
            <a:ext cx="4041980" cy="5506052"/>
          </a:xfrm>
        </p:spPr>
        <p:txBody>
          <a:bodyPr/>
          <a:lstStyle>
            <a:lvl1pPr marL="157751" indent="-157751">
              <a:defRPr>
                <a:latin typeface="+mn-lt"/>
              </a:defRPr>
            </a:lvl1pPr>
            <a:lvl2pPr marL="314408" indent="-157751">
              <a:tabLst/>
              <a:defRPr>
                <a:latin typeface="+mn-lt"/>
              </a:defRPr>
            </a:lvl2pPr>
            <a:lvl3pPr marL="472158" indent="-157751">
              <a:defRPr>
                <a:latin typeface="+mn-lt"/>
              </a:defRPr>
            </a:lvl3pPr>
            <a:lvl4pPr marL="629909" indent="-157751">
              <a:defRPr>
                <a:latin typeface="+mn-lt"/>
              </a:defRPr>
            </a:lvl4pPr>
            <a:lvl5pPr marL="788756" indent="-158847">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3"/>
          <p:cNvSpPr>
            <a:spLocks noGrp="1"/>
          </p:cNvSpPr>
          <p:nvPr>
            <p:ph sz="quarter" idx="14"/>
          </p:nvPr>
        </p:nvSpPr>
        <p:spPr>
          <a:xfrm>
            <a:off x="4779802" y="934990"/>
            <a:ext cx="4041980" cy="5506052"/>
          </a:xfrm>
        </p:spPr>
        <p:txBody>
          <a:bodyPr/>
          <a:lstStyle>
            <a:lvl1pPr marL="157751" indent="-157751">
              <a:defRPr>
                <a:latin typeface="+mn-lt"/>
              </a:defRPr>
            </a:lvl1pPr>
            <a:lvl2pPr marL="314408" indent="-157751">
              <a:defRPr>
                <a:latin typeface="+mn-lt"/>
              </a:defRPr>
            </a:lvl2pPr>
            <a:lvl3pPr marL="472158" indent="-157751">
              <a:defRPr>
                <a:latin typeface="+mn-lt"/>
              </a:defRPr>
            </a:lvl3pPr>
            <a:lvl4pPr marL="629909" indent="-157751">
              <a:defRPr>
                <a:latin typeface="+mn-lt"/>
              </a:defRPr>
            </a:lvl4pPr>
            <a:lvl5pPr marL="788756" indent="-157751">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463576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up (2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89"/>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1204119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up (1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850099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2602425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up (2x2)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90"/>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90"/>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7" name="Content Placeholder 3"/>
          <p:cNvSpPr>
            <a:spLocks noGrp="1"/>
          </p:cNvSpPr>
          <p:nvPr>
            <p:ph sz="quarter" idx="20"/>
          </p:nvPr>
        </p:nvSpPr>
        <p:spPr>
          <a:xfrm>
            <a:off x="4779802"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610293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793" y="2"/>
            <a:ext cx="8500990" cy="796473"/>
          </a:xfrm>
          <a:prstGeom prst="rect">
            <a:avLst/>
          </a:prstGeom>
        </p:spPr>
        <p:txBody>
          <a:bodyPr vert="horz" lIns="0" tIns="84134" rIns="0" bIns="84134" rtlCol="0" anchor="b" anchorCtr="0">
            <a:normAutofit/>
          </a:bodyPr>
          <a:lstStyle/>
          <a:p>
            <a:r>
              <a:rPr lang="ja-JP" altLang="en-US" dirty="0"/>
              <a:t>マスター タイトルの書式設定</a:t>
            </a:r>
            <a:endParaRPr lang="en-US" dirty="0"/>
          </a:p>
        </p:txBody>
      </p:sp>
      <p:cxnSp>
        <p:nvCxnSpPr>
          <p:cNvPr id="18" name="Straight Connector 17"/>
          <p:cNvCxnSpPr/>
          <p:nvPr/>
        </p:nvCxnSpPr>
        <p:spPr>
          <a:xfrm>
            <a:off x="0" y="796473"/>
            <a:ext cx="9144000" cy="0"/>
          </a:xfrm>
          <a:prstGeom prst="line">
            <a:avLst/>
          </a:prstGeom>
          <a:ln w="6350">
            <a:solidFill>
              <a:srgbClr val="818D93"/>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idx="1"/>
          </p:nvPr>
        </p:nvSpPr>
        <p:spPr>
          <a:xfrm>
            <a:off x="320052" y="934990"/>
            <a:ext cx="8500990" cy="5506052"/>
          </a:xfrm>
          <a:prstGeom prst="rect">
            <a:avLst/>
          </a:prstGeom>
        </p:spPr>
        <p:txBody>
          <a:bodyPr vert="horz" lIns="0" tIns="0" rIns="0" bIns="0" rtlCol="0">
            <a:normAutofit/>
          </a:bodyPr>
          <a:lstStyle/>
          <a:p>
            <a:pPr lvl="0"/>
            <a:r>
              <a:rPr lang="ja-JP" altLang="en-US" dirty="0"/>
              <a:t>マスター テキストの書式設定</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10" name="Slide Number Placeholder 7"/>
          <p:cNvSpPr txBox="1">
            <a:spLocks/>
          </p:cNvSpPr>
          <p:nvPr userDrawn="1"/>
        </p:nvSpPr>
        <p:spPr>
          <a:xfrm>
            <a:off x="0" y="6511709"/>
            <a:ext cx="481188" cy="346293"/>
          </a:xfrm>
          <a:prstGeom prst="rect">
            <a:avLst/>
          </a:prstGeom>
        </p:spPr>
        <p:txBody>
          <a:bodyPr vert="horz" lIns="0" tIns="0" rIns="0" bIns="0" rtlCol="0" anchor="ctr"/>
          <a:lstStyle>
            <a:defPPr>
              <a:defRPr lang="en-US"/>
            </a:defPPr>
            <a:lvl1pPr marL="0" algn="r" defTabSz="457200" rtl="0" eaLnBrk="1" latinLnBrk="0" hangingPunct="1">
              <a:defRPr lang="en-US" sz="800" b="0" kern="1200" smtClean="0">
                <a:solidFill>
                  <a:srgbClr val="000000"/>
                </a:solidFill>
                <a:latin typeface="+mj-lt"/>
                <a:ea typeface="+mn-ea"/>
                <a:cs typeface="+mn-cs"/>
              </a:defRPr>
            </a:lvl1pPr>
            <a:lvl2pPr marL="483306" algn="l" defTabSz="483306" rtl="0" eaLnBrk="1" latinLnBrk="0" hangingPunct="1">
              <a:defRPr sz="1900" kern="1200">
                <a:solidFill>
                  <a:schemeClr val="tx1"/>
                </a:solidFill>
                <a:latin typeface="+mn-lt"/>
                <a:ea typeface="+mn-ea"/>
                <a:cs typeface="+mn-cs"/>
              </a:defRPr>
            </a:lvl2pPr>
            <a:lvl3pPr marL="966612" algn="l" defTabSz="483306" rtl="0" eaLnBrk="1" latinLnBrk="0" hangingPunct="1">
              <a:defRPr sz="1900" kern="1200">
                <a:solidFill>
                  <a:schemeClr val="tx1"/>
                </a:solidFill>
                <a:latin typeface="+mn-lt"/>
                <a:ea typeface="+mn-ea"/>
                <a:cs typeface="+mn-cs"/>
              </a:defRPr>
            </a:lvl3pPr>
            <a:lvl4pPr marL="1449918" algn="l" defTabSz="483306" rtl="0" eaLnBrk="1" latinLnBrk="0" hangingPunct="1">
              <a:defRPr sz="1900" kern="1200">
                <a:solidFill>
                  <a:schemeClr val="tx1"/>
                </a:solidFill>
                <a:latin typeface="+mn-lt"/>
                <a:ea typeface="+mn-ea"/>
                <a:cs typeface="+mn-cs"/>
              </a:defRPr>
            </a:lvl4pPr>
            <a:lvl5pPr marL="1933224" algn="l" defTabSz="483306" rtl="0" eaLnBrk="1" latinLnBrk="0" hangingPunct="1">
              <a:defRPr sz="1900" kern="1200">
                <a:solidFill>
                  <a:schemeClr val="tx1"/>
                </a:solidFill>
                <a:latin typeface="+mn-lt"/>
                <a:ea typeface="+mn-ea"/>
                <a:cs typeface="+mn-cs"/>
              </a:defRPr>
            </a:lvl5pPr>
            <a:lvl6pPr marL="2416531" algn="l" defTabSz="483306" rtl="0" eaLnBrk="1" latinLnBrk="0" hangingPunct="1">
              <a:defRPr sz="1900" kern="1200">
                <a:solidFill>
                  <a:schemeClr val="tx1"/>
                </a:solidFill>
                <a:latin typeface="+mn-lt"/>
                <a:ea typeface="+mn-ea"/>
                <a:cs typeface="+mn-cs"/>
              </a:defRPr>
            </a:lvl6pPr>
            <a:lvl7pPr marL="2899837" algn="l" defTabSz="483306" rtl="0" eaLnBrk="1" latinLnBrk="0" hangingPunct="1">
              <a:defRPr sz="1900" kern="1200">
                <a:solidFill>
                  <a:schemeClr val="tx1"/>
                </a:solidFill>
                <a:latin typeface="+mn-lt"/>
                <a:ea typeface="+mn-ea"/>
                <a:cs typeface="+mn-cs"/>
              </a:defRPr>
            </a:lvl7pPr>
            <a:lvl8pPr marL="3383143" algn="l" defTabSz="483306" rtl="0" eaLnBrk="1" latinLnBrk="0" hangingPunct="1">
              <a:defRPr sz="1900" kern="1200">
                <a:solidFill>
                  <a:schemeClr val="tx1"/>
                </a:solidFill>
                <a:latin typeface="+mn-lt"/>
                <a:ea typeface="+mn-ea"/>
                <a:cs typeface="+mn-cs"/>
              </a:defRPr>
            </a:lvl8pPr>
            <a:lvl9pPr marL="3866449" algn="l" defTabSz="483306" rtl="0" eaLnBrk="1" latinLnBrk="0" hangingPunct="1">
              <a:defRPr sz="1900" kern="1200">
                <a:solidFill>
                  <a:schemeClr val="tx1"/>
                </a:solidFill>
                <a:latin typeface="+mn-lt"/>
                <a:ea typeface="+mn-ea"/>
                <a:cs typeface="+mn-cs"/>
              </a:defRPr>
            </a:lvl9pPr>
          </a:lstStyle>
          <a:p>
            <a:fld id="{A0C08A6A-8EA3-4211-93FD-76FB27967F5A}" type="slidenum">
              <a:rPr sz="600">
                <a:ea typeface="Yu Gothic" panose="020B0400000000000000" pitchFamily="34" charset="-128"/>
              </a:rPr>
              <a:pPr/>
              <a:t>‹#›</a:t>
            </a:fld>
            <a:endParaRPr sz="600" dirty="0">
              <a:ea typeface="Yu Gothic" panose="020B0400000000000000" pitchFamily="34" charset="-128"/>
            </a:endParaRPr>
          </a:p>
        </p:txBody>
      </p:sp>
      <p:sp>
        <p:nvSpPr>
          <p:cNvPr id="4" name="TextBox 3"/>
          <p:cNvSpPr txBox="1"/>
          <p:nvPr userDrawn="1"/>
        </p:nvSpPr>
        <p:spPr>
          <a:xfrm>
            <a:off x="481189" y="6511709"/>
            <a:ext cx="7506332" cy="346293"/>
          </a:xfrm>
          <a:prstGeom prst="rect">
            <a:avLst/>
          </a:prstGeom>
          <a:noFill/>
        </p:spPr>
        <p:txBody>
          <a:bodyPr wrap="square" lIns="63101" tIns="0" rIns="315503" bIns="0" rtlCol="0" anchor="ctr" anchorCtr="0">
            <a:noAutofit/>
          </a:bodyPr>
          <a:lstStyle/>
          <a:p>
            <a:pPr defTabSz="333518">
              <a:defRPr/>
            </a:pPr>
            <a:r>
              <a:rPr lang="en-US" sz="525" dirty="0">
                <a:solidFill>
                  <a:srgbClr val="000000"/>
                </a:solidFill>
                <a:ea typeface="Yu Gothic" panose="020B0400000000000000" pitchFamily="34" charset="-128"/>
              </a:rPr>
              <a:t>|   Private and confidential</a:t>
            </a:r>
          </a:p>
        </p:txBody>
      </p:sp>
      <p:pic>
        <p:nvPicPr>
          <p:cNvPr id="3" name="図 2"/>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7987521" y="6511707"/>
            <a:ext cx="1154317" cy="342060"/>
          </a:xfrm>
          <a:prstGeom prst="rect">
            <a:avLst/>
          </a:prstGeom>
        </p:spPr>
      </p:pic>
    </p:spTree>
    <p:extLst>
      <p:ext uri="{BB962C8B-B14F-4D97-AF65-F5344CB8AC3E}">
        <p14:creationId xmlns:p14="http://schemas.microsoft.com/office/powerpoint/2010/main" val="2276701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marL="0" algn="l" defTabSz="315503" rtl="0" eaLnBrk="1" latinLnBrk="0" hangingPunct="1">
        <a:lnSpc>
          <a:spcPct val="100000"/>
        </a:lnSpc>
        <a:spcBef>
          <a:spcPct val="0"/>
        </a:spcBef>
        <a:buNone/>
        <a:defRPr kumimoji="1" lang="en-US" sz="1500" b="1" kern="1200" baseline="0" dirty="0">
          <a:solidFill>
            <a:schemeClr val="tx2"/>
          </a:solidFill>
          <a:latin typeface="Arial Narrow" panose="020B0606020202030204" pitchFamily="34" charset="0"/>
          <a:ea typeface="Yu Gothic" panose="020B0400000000000000" pitchFamily="34" charset="-128"/>
          <a:cs typeface="+mj-cs"/>
        </a:defRPr>
      </a:lvl1pPr>
    </p:titleStyle>
    <p:bodyStyle>
      <a:lvl1pPr marL="157751" marR="0" indent="-157751" algn="l" defTabSz="333518" rtl="0" eaLnBrk="1" fontAlgn="auto" latinLnBrk="0" hangingPunct="1">
        <a:lnSpc>
          <a:spcPct val="110000"/>
        </a:lnSpc>
        <a:spcBef>
          <a:spcPts val="621"/>
        </a:spcBef>
        <a:spcAft>
          <a:spcPts val="0"/>
        </a:spcAft>
        <a:buClrTx/>
        <a:buSzPct val="90000"/>
        <a:buFont typeface="Wingdings 2" panose="05020102010507070707" pitchFamily="18" charset="2"/>
        <a:buChar char=""/>
        <a:tabLst/>
        <a:defRPr kumimoji="1" lang="en-US" sz="975" b="0" kern="1200" dirty="0" smtClean="0">
          <a:solidFill>
            <a:schemeClr val="tx1"/>
          </a:solidFill>
          <a:latin typeface="+mn-lt"/>
          <a:ea typeface="Yu Gothic" panose="020B0400000000000000" pitchFamily="34" charset="-128"/>
          <a:cs typeface="+mn-cs"/>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kumimoji="1" lang="en-US" sz="975" kern="1200" dirty="0" smtClean="0">
          <a:solidFill>
            <a:schemeClr val="tx1"/>
          </a:solidFill>
          <a:latin typeface="+mn-lt"/>
          <a:ea typeface="Yu Gothic" panose="020B0400000000000000" pitchFamily="34" charset="-128"/>
          <a:cs typeface="+mn-cs"/>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kumimoji="1" lang="en-US" sz="825" kern="1200" dirty="0" smtClean="0">
          <a:solidFill>
            <a:schemeClr val="tx1"/>
          </a:solidFill>
          <a:latin typeface="+mn-lt"/>
          <a:ea typeface="Yu Gothic" panose="020B0400000000000000" pitchFamily="34" charset="-128"/>
          <a:cs typeface="+mn-cs"/>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kumimoji="1" lang="en-US" sz="825" kern="1200" dirty="0" smtClean="0">
          <a:solidFill>
            <a:schemeClr val="tx1"/>
          </a:solidFill>
          <a:latin typeface="+mn-lt"/>
          <a:ea typeface="Yu Gothic" panose="020B0400000000000000" pitchFamily="34" charset="-128"/>
          <a:cs typeface="+mn-cs"/>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kumimoji="1" lang="en-US" sz="825" kern="1200" dirty="0" smtClean="0">
          <a:solidFill>
            <a:schemeClr val="tx1"/>
          </a:solidFill>
          <a:latin typeface="+mn-lt"/>
          <a:ea typeface="Yu Gothic" panose="020B0400000000000000" pitchFamily="34" charset="-128"/>
          <a:cs typeface="+mn-cs"/>
        </a:defRPr>
      </a:lvl5pPr>
      <a:lvl6pPr marL="1834346"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6pPr>
      <a:lvl7pPr marL="2167864"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7pPr>
      <a:lvl8pPr marL="2501381"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8pPr>
      <a:lvl9pPr marL="2834899"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9pPr>
    </p:bodyStyle>
    <p:otherStyle>
      <a:defPPr>
        <a:defRPr lang="en-US"/>
      </a:defPPr>
      <a:lvl1pPr marL="0" algn="l" defTabSz="333518" rtl="0" eaLnBrk="1" latinLnBrk="0" hangingPunct="1">
        <a:defRPr kumimoji="1" sz="1275" kern="1200">
          <a:solidFill>
            <a:schemeClr val="tx1"/>
          </a:solidFill>
          <a:latin typeface="+mn-lt"/>
          <a:ea typeface="+mn-ea"/>
          <a:cs typeface="+mn-cs"/>
        </a:defRPr>
      </a:lvl1pPr>
      <a:lvl2pPr marL="333518" algn="l" defTabSz="333518" rtl="0" eaLnBrk="1" latinLnBrk="0" hangingPunct="1">
        <a:defRPr kumimoji="1" sz="1275" kern="1200">
          <a:solidFill>
            <a:schemeClr val="tx1"/>
          </a:solidFill>
          <a:latin typeface="+mn-lt"/>
          <a:ea typeface="+mn-ea"/>
          <a:cs typeface="+mn-cs"/>
        </a:defRPr>
      </a:lvl2pPr>
      <a:lvl3pPr marL="667035" algn="l" defTabSz="333518" rtl="0" eaLnBrk="1" latinLnBrk="0" hangingPunct="1">
        <a:defRPr kumimoji="1" sz="1275" kern="1200">
          <a:solidFill>
            <a:schemeClr val="tx1"/>
          </a:solidFill>
          <a:latin typeface="+mn-lt"/>
          <a:ea typeface="+mn-ea"/>
          <a:cs typeface="+mn-cs"/>
        </a:defRPr>
      </a:lvl3pPr>
      <a:lvl4pPr marL="1000553" algn="l" defTabSz="333518" rtl="0" eaLnBrk="1" latinLnBrk="0" hangingPunct="1">
        <a:defRPr kumimoji="1" sz="1275" kern="1200">
          <a:solidFill>
            <a:schemeClr val="tx1"/>
          </a:solidFill>
          <a:latin typeface="+mn-lt"/>
          <a:ea typeface="+mn-ea"/>
          <a:cs typeface="+mn-cs"/>
        </a:defRPr>
      </a:lvl4pPr>
      <a:lvl5pPr marL="1334069" algn="l" defTabSz="333518" rtl="0" eaLnBrk="1" latinLnBrk="0" hangingPunct="1">
        <a:defRPr kumimoji="1" sz="1275" kern="1200">
          <a:solidFill>
            <a:schemeClr val="tx1"/>
          </a:solidFill>
          <a:latin typeface="+mn-lt"/>
          <a:ea typeface="+mn-ea"/>
          <a:cs typeface="+mn-cs"/>
        </a:defRPr>
      </a:lvl5pPr>
      <a:lvl6pPr marL="1667588" algn="l" defTabSz="333518" rtl="0" eaLnBrk="1" latinLnBrk="0" hangingPunct="1">
        <a:defRPr kumimoji="1" sz="1275" kern="1200">
          <a:solidFill>
            <a:schemeClr val="tx1"/>
          </a:solidFill>
          <a:latin typeface="+mn-lt"/>
          <a:ea typeface="+mn-ea"/>
          <a:cs typeface="+mn-cs"/>
        </a:defRPr>
      </a:lvl6pPr>
      <a:lvl7pPr marL="2001105" algn="l" defTabSz="333518" rtl="0" eaLnBrk="1" latinLnBrk="0" hangingPunct="1">
        <a:defRPr kumimoji="1" sz="1275" kern="1200">
          <a:solidFill>
            <a:schemeClr val="tx1"/>
          </a:solidFill>
          <a:latin typeface="+mn-lt"/>
          <a:ea typeface="+mn-ea"/>
          <a:cs typeface="+mn-cs"/>
        </a:defRPr>
      </a:lvl7pPr>
      <a:lvl8pPr marL="2334623" algn="l" defTabSz="333518" rtl="0" eaLnBrk="1" latinLnBrk="0" hangingPunct="1">
        <a:defRPr kumimoji="1" sz="1275" kern="1200">
          <a:solidFill>
            <a:schemeClr val="tx1"/>
          </a:solidFill>
          <a:latin typeface="+mn-lt"/>
          <a:ea typeface="+mn-ea"/>
          <a:cs typeface="+mn-cs"/>
        </a:defRPr>
      </a:lvl8pPr>
      <a:lvl9pPr marL="2668140" algn="l" defTabSz="333518" rtl="0" eaLnBrk="1" latinLnBrk="0" hangingPunct="1">
        <a:defRPr kumimoji="1" sz="12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9.emf"/></Relationships>
</file>

<file path=ppt/slides/_rels/slide1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1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7.emf"/><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498346" y="2996952"/>
            <a:ext cx="5607777" cy="757370"/>
          </a:xfrm>
        </p:spPr>
        <p:txBody>
          <a:bodyPr>
            <a:noAutofit/>
          </a:bodyPr>
          <a:lstStyle/>
          <a:p>
            <a:r>
              <a:rPr lang="en-US" sz="2400" b="1" i="1" dirty="0" smtClean="0">
                <a:solidFill>
                  <a:schemeClr val="tx2">
                    <a:lumMod val="60000"/>
                    <a:lumOff val="40000"/>
                  </a:schemeClr>
                </a:solidFill>
                <a:latin typeface="Book Antiqua" panose="02040602050305030304" pitchFamily="18" charset="0"/>
              </a:rPr>
              <a:t>Macro Focus – EM-Asia</a:t>
            </a:r>
            <a:endParaRPr lang="en-US" sz="1400" dirty="0">
              <a:solidFill>
                <a:schemeClr val="accent6">
                  <a:lumMod val="75000"/>
                </a:schemeClr>
              </a:solidFill>
              <a:latin typeface="Book Antiqua" panose="02040602050305030304" pitchFamily="18" charset="0"/>
            </a:endParaRPr>
          </a:p>
        </p:txBody>
      </p:sp>
      <p:sp>
        <p:nvSpPr>
          <p:cNvPr id="11" name="Subtitle 10"/>
          <p:cNvSpPr>
            <a:spLocks noGrp="1"/>
          </p:cNvSpPr>
          <p:nvPr>
            <p:ph type="subTitle" idx="1"/>
          </p:nvPr>
        </p:nvSpPr>
        <p:spPr>
          <a:xfrm>
            <a:off x="5580112" y="6068649"/>
            <a:ext cx="1556927" cy="253314"/>
          </a:xfrm>
        </p:spPr>
        <p:txBody>
          <a:bodyPr>
            <a:noAutofit/>
          </a:bodyPr>
          <a:lstStyle/>
          <a:p>
            <a:r>
              <a:rPr lang="en-US" sz="900" b="0" dirty="0" smtClean="0"/>
              <a:t>June </a:t>
            </a:r>
            <a:r>
              <a:rPr lang="en-US" sz="900" b="0" dirty="0"/>
              <a:t>2024</a:t>
            </a:r>
          </a:p>
        </p:txBody>
      </p:sp>
      <p:sp>
        <p:nvSpPr>
          <p:cNvPr id="9" name="Text Box 22"/>
          <p:cNvSpPr txBox="1">
            <a:spLocks noChangeArrowheads="1"/>
          </p:cNvSpPr>
          <p:nvPr/>
        </p:nvSpPr>
        <p:spPr bwMode="auto">
          <a:xfrm>
            <a:off x="507077" y="6165304"/>
            <a:ext cx="1335881"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dirty="0">
                <a:latin typeface="Times New Roman" pitchFamily="18" charset="0"/>
                <a:cs typeface="Times New Roman" pitchFamily="18" charset="0"/>
              </a:rPr>
              <a:t>Photo Credits: Vector Stock</a:t>
            </a:r>
          </a:p>
        </p:txBody>
      </p:sp>
      <p:sp>
        <p:nvSpPr>
          <p:cNvPr id="2" name="Rectangle 1"/>
          <p:cNvSpPr/>
          <p:nvPr/>
        </p:nvSpPr>
        <p:spPr>
          <a:xfrm>
            <a:off x="755576" y="4077072"/>
            <a:ext cx="4572000" cy="646331"/>
          </a:xfrm>
          <a:prstGeom prst="rect">
            <a:avLst/>
          </a:prstGeom>
        </p:spPr>
        <p:txBody>
          <a:bodyPr>
            <a:spAutoFit/>
          </a:bodyPr>
          <a:lstStyle/>
          <a:p>
            <a:r>
              <a:rPr lang="en-US" b="1" smtClean="0">
                <a:solidFill>
                  <a:srgbClr val="5F6368"/>
                </a:solidFill>
                <a:latin typeface="Arial" panose="020B0604020202020204" pitchFamily="34" charset="0"/>
              </a:rPr>
              <a:t>AI</a:t>
            </a:r>
            <a:r>
              <a:rPr lang="en-US" smtClean="0">
                <a:solidFill>
                  <a:srgbClr val="4D5156"/>
                </a:solidFill>
                <a:latin typeface="Arial" panose="020B0604020202020204" pitchFamily="34" charset="0"/>
              </a:rPr>
              <a:t> is a mirror, reflecting not only our intellect, but our values and fears.</a:t>
            </a:r>
            <a:endParaRPr lang="en-SG" dirty="0"/>
          </a:p>
        </p:txBody>
      </p:sp>
      <p:sp>
        <p:nvSpPr>
          <p:cNvPr id="3" name="Rectangle 2"/>
          <p:cNvSpPr/>
          <p:nvPr/>
        </p:nvSpPr>
        <p:spPr>
          <a:xfrm>
            <a:off x="755576" y="1635248"/>
            <a:ext cx="4572000" cy="1200329"/>
          </a:xfrm>
          <a:prstGeom prst="rect">
            <a:avLst/>
          </a:prstGeom>
        </p:spPr>
        <p:txBody>
          <a:bodyPr>
            <a:spAutoFit/>
          </a:bodyPr>
          <a:lstStyle/>
          <a:p>
            <a:r>
              <a:rPr lang="en-US" b="1" dirty="0">
                <a:solidFill>
                  <a:srgbClr val="5F6368"/>
                </a:solidFill>
                <a:latin typeface="Arial" panose="020B0604020202020204" pitchFamily="34" charset="0"/>
              </a:rPr>
              <a:t>Artificial intelligence</a:t>
            </a:r>
            <a:r>
              <a:rPr lang="en-US" dirty="0">
                <a:solidFill>
                  <a:srgbClr val="4D5156"/>
                </a:solidFill>
                <a:latin typeface="Arial" panose="020B0604020202020204" pitchFamily="34" charset="0"/>
              </a:rPr>
              <a:t> is growing up fast, as are robots whose facial expressions can elicit empathy and make your mirror neurons quiver</a:t>
            </a:r>
            <a:r>
              <a:rPr lang="en-US" dirty="0" smtClean="0">
                <a:solidFill>
                  <a:srgbClr val="4D5156"/>
                </a:solidFill>
                <a:latin typeface="Arial" panose="020B0604020202020204" pitchFamily="34" charset="0"/>
              </a:rPr>
              <a:t>.</a:t>
            </a:r>
            <a:endParaRPr lang="en-SG" dirty="0"/>
          </a:p>
        </p:txBody>
      </p:sp>
    </p:spTree>
    <p:extLst>
      <p:ext uri="{BB962C8B-B14F-4D97-AF65-F5344CB8AC3E}">
        <p14:creationId xmlns:p14="http://schemas.microsoft.com/office/powerpoint/2010/main" val="14684722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Tourism Boost: People vs Dollars</a:t>
            </a:r>
            <a:endParaRPr lang="en-SG" dirty="0"/>
          </a:p>
        </p:txBody>
      </p:sp>
      <p:pic>
        <p:nvPicPr>
          <p:cNvPr id="7" name="Picture 6"/>
          <p:cNvPicPr>
            <a:picLocks noChangeAspect="1"/>
          </p:cNvPicPr>
          <p:nvPr/>
        </p:nvPicPr>
        <p:blipFill>
          <a:blip r:embed="rId3"/>
          <a:stretch>
            <a:fillRect/>
          </a:stretch>
        </p:blipFill>
        <p:spPr>
          <a:xfrm>
            <a:off x="320793" y="828351"/>
            <a:ext cx="8355663" cy="2924557"/>
          </a:xfrm>
          <a:prstGeom prst="rect">
            <a:avLst/>
          </a:prstGeom>
        </p:spPr>
      </p:pic>
      <p:pic>
        <p:nvPicPr>
          <p:cNvPr id="3" name="Picture 2"/>
          <p:cNvPicPr>
            <a:picLocks noChangeAspect="1"/>
          </p:cNvPicPr>
          <p:nvPr/>
        </p:nvPicPr>
        <p:blipFill>
          <a:blip r:embed="rId4"/>
          <a:stretch>
            <a:fillRect/>
          </a:stretch>
        </p:blipFill>
        <p:spPr>
          <a:xfrm>
            <a:off x="320793" y="3645024"/>
            <a:ext cx="8283655" cy="2897863"/>
          </a:xfrm>
          <a:prstGeom prst="rect">
            <a:avLst/>
          </a:prstGeom>
        </p:spPr>
      </p:pic>
    </p:spTree>
    <p:extLst>
      <p:ext uri="{BB962C8B-B14F-4D97-AF65-F5344CB8AC3E}">
        <p14:creationId xmlns:p14="http://schemas.microsoft.com/office/powerpoint/2010/main" val="38782822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Tourism: The Last-Mile Tourist Dollar</a:t>
            </a:r>
            <a:endParaRPr lang="en-SG" dirty="0"/>
          </a:p>
        </p:txBody>
      </p:sp>
      <p:graphicFrame>
        <p:nvGraphicFramePr>
          <p:cNvPr id="10" name="Table 9"/>
          <p:cNvGraphicFramePr>
            <a:graphicFrameLocks noGrp="1"/>
          </p:cNvGraphicFramePr>
          <p:nvPr>
            <p:extLst>
              <p:ext uri="{D42A27DB-BD31-4B8C-83A1-F6EECF244321}">
                <p14:modId xmlns:p14="http://schemas.microsoft.com/office/powerpoint/2010/main" val="1864004034"/>
              </p:ext>
            </p:extLst>
          </p:nvPr>
        </p:nvGraphicFramePr>
        <p:xfrm>
          <a:off x="1043608" y="901224"/>
          <a:ext cx="7488832" cy="2377440"/>
        </p:xfrm>
        <a:graphic>
          <a:graphicData uri="http://schemas.openxmlformats.org/drawingml/2006/table">
            <a:tbl>
              <a:tblPr firstRow="1" bandRow="1">
                <a:tableStyleId>{5C22544A-7EE6-4342-B048-85BDC9FD1C3A}</a:tableStyleId>
              </a:tblPr>
              <a:tblGrid>
                <a:gridCol w="883499">
                  <a:extLst>
                    <a:ext uri="{9D8B030D-6E8A-4147-A177-3AD203B41FA5}">
                      <a16:colId xmlns:a16="http://schemas.microsoft.com/office/drawing/2014/main" val="1067391455"/>
                    </a:ext>
                  </a:extLst>
                </a:gridCol>
                <a:gridCol w="6605333">
                  <a:extLst>
                    <a:ext uri="{9D8B030D-6E8A-4147-A177-3AD203B41FA5}">
                      <a16:colId xmlns:a16="http://schemas.microsoft.com/office/drawing/2014/main" val="3215151047"/>
                    </a:ext>
                  </a:extLst>
                </a:gridCol>
              </a:tblGrid>
              <a:tr h="231175">
                <a:tc>
                  <a:txBody>
                    <a:bodyPr/>
                    <a:lstStyle/>
                    <a:p>
                      <a:endParaRPr lang="en-SG" sz="1000" b="1"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US" sz="1000" dirty="0" smtClean="0">
                          <a:solidFill>
                            <a:schemeClr val="tx1"/>
                          </a:solidFill>
                          <a:latin typeface="+mj-lt"/>
                          <a:cs typeface="Calibri" panose="020F0502020204030204" pitchFamily="34" charset="0"/>
                        </a:rPr>
                        <a:t>Where</a:t>
                      </a:r>
                      <a:r>
                        <a:rPr lang="en-US" sz="1000" baseline="0" dirty="0" smtClean="0">
                          <a:solidFill>
                            <a:schemeClr val="tx1"/>
                          </a:solidFill>
                          <a:latin typeface="+mj-lt"/>
                          <a:cs typeface="Calibri" panose="020F0502020204030204" pitchFamily="34" charset="0"/>
                        </a:rPr>
                        <a:t> are the Tourists? </a:t>
                      </a:r>
                      <a:endParaRPr lang="en-SG" sz="1000"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153221"/>
                  </a:ext>
                </a:extLst>
              </a:tr>
              <a:tr h="385292">
                <a:tc>
                  <a:txBody>
                    <a:bodyPr/>
                    <a:lstStyle/>
                    <a:p>
                      <a:r>
                        <a:rPr lang="en-US" sz="1000" dirty="0" smtClean="0">
                          <a:solidFill>
                            <a:schemeClr val="tx1"/>
                          </a:solidFill>
                          <a:latin typeface="+mj-lt"/>
                          <a:cs typeface="Calibri" panose="020F0502020204030204" pitchFamily="34" charset="0"/>
                        </a:rPr>
                        <a:t>Thailand</a:t>
                      </a:r>
                      <a:endParaRPr lang="en-SG" sz="1000"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lang="en-US" sz="1000" dirty="0" smtClean="0">
                          <a:solidFill>
                            <a:schemeClr val="tx1"/>
                          </a:solidFill>
                          <a:latin typeface="+mj-lt"/>
                          <a:cs typeface="Calibri" panose="020F0502020204030204" pitchFamily="34" charset="0"/>
                        </a:rPr>
                        <a:t>Lagging</a:t>
                      </a:r>
                      <a:r>
                        <a:rPr lang="en-US" sz="1000" baseline="0" dirty="0" smtClean="0">
                          <a:solidFill>
                            <a:schemeClr val="tx1"/>
                          </a:solidFill>
                          <a:latin typeface="+mj-lt"/>
                          <a:cs typeface="Calibri" panose="020F0502020204030204" pitchFamily="34" charset="0"/>
                        </a:rPr>
                        <a:t> in recovery of higher spending </a:t>
                      </a:r>
                      <a:r>
                        <a:rPr lang="en-US" sz="1000" b="1" baseline="0" dirty="0" smtClean="0">
                          <a:solidFill>
                            <a:schemeClr val="tx1"/>
                          </a:solidFill>
                          <a:latin typeface="+mj-lt"/>
                          <a:cs typeface="Calibri" panose="020F0502020204030204" pitchFamily="34" charset="0"/>
                        </a:rPr>
                        <a:t>Chinese tourists </a:t>
                      </a:r>
                      <a:r>
                        <a:rPr lang="en-US" sz="1000" baseline="0" dirty="0" smtClean="0">
                          <a:solidFill>
                            <a:schemeClr val="tx1"/>
                          </a:solidFill>
                          <a:latin typeface="+mj-lt"/>
                          <a:cs typeface="Calibri" panose="020F0502020204030204" pitchFamily="34" charset="0"/>
                        </a:rPr>
                        <a:t>could mean more catch-up in coming quarters amid a permanent visa-free travel from March 2024. Visa free travel from India starting June.</a:t>
                      </a:r>
                      <a:endParaRPr lang="en-SG" sz="1000"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61620"/>
                  </a:ext>
                </a:extLst>
              </a:tr>
              <a:tr h="539409">
                <a:tc>
                  <a:txBody>
                    <a:bodyPr/>
                    <a:lstStyle/>
                    <a:p>
                      <a:r>
                        <a:rPr lang="en-US" sz="1000" dirty="0" smtClean="0">
                          <a:solidFill>
                            <a:schemeClr val="tx1"/>
                          </a:solidFill>
                          <a:latin typeface="+mj-lt"/>
                          <a:cs typeface="Calibri" panose="020F0502020204030204" pitchFamily="34" charset="0"/>
                        </a:rPr>
                        <a:t>Malaysia</a:t>
                      </a:r>
                      <a:endParaRPr lang="en-SG" sz="1000"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lang="en-US" sz="1000" dirty="0" smtClean="0">
                          <a:solidFill>
                            <a:schemeClr val="tx1"/>
                          </a:solidFill>
                          <a:latin typeface="+mj-lt"/>
                          <a:cs typeface="Calibri" panose="020F0502020204030204" pitchFamily="34" charset="0"/>
                        </a:rPr>
                        <a:t>Surge</a:t>
                      </a:r>
                      <a:r>
                        <a:rPr lang="en-US" sz="1000" baseline="0" dirty="0" smtClean="0">
                          <a:solidFill>
                            <a:schemeClr val="tx1"/>
                          </a:solidFill>
                          <a:latin typeface="+mj-lt"/>
                          <a:cs typeface="Calibri" panose="020F0502020204030204" pitchFamily="34" charset="0"/>
                        </a:rPr>
                        <a:t> in day tourists from neighboring countries on weaker MYR could have inflate arrivals recovery but less impact on revenue recovery could mean more scope for further recovery. </a:t>
                      </a:r>
                    </a:p>
                    <a:p>
                      <a:pPr marL="171450" indent="-171450">
                        <a:buFont typeface="Arial" panose="020B0604020202020204" pitchFamily="34" charset="0"/>
                        <a:buChar char="•"/>
                      </a:pPr>
                      <a:r>
                        <a:rPr lang="en-US" sz="1000" baseline="0" dirty="0" smtClean="0">
                          <a:solidFill>
                            <a:schemeClr val="tx1"/>
                          </a:solidFill>
                          <a:latin typeface="+mj-lt"/>
                          <a:cs typeface="Calibri" panose="020F0502020204030204" pitchFamily="34" charset="0"/>
                        </a:rPr>
                        <a:t>Scope for outperformance on recovery</a:t>
                      </a:r>
                      <a:r>
                        <a:rPr lang="en-US" sz="1000" b="1" baseline="0" dirty="0" smtClean="0">
                          <a:solidFill>
                            <a:schemeClr val="tx1"/>
                          </a:solidFill>
                          <a:latin typeface="+mj-lt"/>
                          <a:cs typeface="Calibri" panose="020F0502020204030204" pitchFamily="34" charset="0"/>
                        </a:rPr>
                        <a:t> </a:t>
                      </a:r>
                      <a:r>
                        <a:rPr lang="en-US" sz="1000" b="0" baseline="0" dirty="0" smtClean="0">
                          <a:solidFill>
                            <a:schemeClr val="tx1"/>
                          </a:solidFill>
                          <a:latin typeface="+mj-lt"/>
                          <a:cs typeface="Calibri" panose="020F0502020204030204" pitchFamily="34" charset="0"/>
                        </a:rPr>
                        <a:t>in </a:t>
                      </a:r>
                      <a:r>
                        <a:rPr lang="en-US" sz="1000" b="1" baseline="0" dirty="0" smtClean="0">
                          <a:solidFill>
                            <a:schemeClr val="tx1"/>
                          </a:solidFill>
                          <a:latin typeface="+mj-lt"/>
                          <a:cs typeface="Calibri" panose="020F0502020204030204" pitchFamily="34" charset="0"/>
                        </a:rPr>
                        <a:t>Chinese tourists </a:t>
                      </a:r>
                      <a:r>
                        <a:rPr lang="en-US" sz="1000" baseline="0" dirty="0" smtClean="0">
                          <a:solidFill>
                            <a:schemeClr val="tx1"/>
                          </a:solidFill>
                          <a:latin typeface="+mj-lt"/>
                          <a:cs typeface="Calibri" panose="020F0502020204030204" pitchFamily="34" charset="0"/>
                        </a:rPr>
                        <a:t>is much more limited. </a:t>
                      </a:r>
                      <a:endParaRPr lang="en-SG" sz="1000"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05452459"/>
                  </a:ext>
                </a:extLst>
              </a:tr>
              <a:tr h="539409">
                <a:tc>
                  <a:txBody>
                    <a:bodyPr/>
                    <a:lstStyle/>
                    <a:p>
                      <a:r>
                        <a:rPr lang="en-US" sz="1000" dirty="0" smtClean="0">
                          <a:solidFill>
                            <a:schemeClr val="tx1"/>
                          </a:solidFill>
                          <a:latin typeface="+mj-lt"/>
                          <a:cs typeface="Calibri" panose="020F0502020204030204" pitchFamily="34" charset="0"/>
                        </a:rPr>
                        <a:t>Philippines</a:t>
                      </a:r>
                      <a:endParaRPr lang="en-SG" sz="1000"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lang="en-US" sz="1000" dirty="0" smtClean="0">
                          <a:solidFill>
                            <a:schemeClr val="tx1"/>
                          </a:solidFill>
                          <a:latin typeface="+mj-lt"/>
                          <a:cs typeface="Calibri" panose="020F0502020204030204" pitchFamily="34" charset="0"/>
                        </a:rPr>
                        <a:t>Indications</a:t>
                      </a:r>
                      <a:r>
                        <a:rPr lang="en-US" sz="1000" baseline="0" dirty="0" smtClean="0">
                          <a:solidFill>
                            <a:schemeClr val="tx1"/>
                          </a:solidFill>
                          <a:latin typeface="+mj-lt"/>
                          <a:cs typeface="Calibri" panose="020F0502020204030204" pitchFamily="34" charset="0"/>
                        </a:rPr>
                        <a:t> that efforts to attract </a:t>
                      </a:r>
                      <a:r>
                        <a:rPr lang="en-US" sz="1000" b="1" baseline="0" dirty="0" smtClean="0">
                          <a:solidFill>
                            <a:schemeClr val="tx1"/>
                          </a:solidFill>
                          <a:latin typeface="+mj-lt"/>
                          <a:cs typeface="Calibri" panose="020F0502020204030204" pitchFamily="34" charset="0"/>
                        </a:rPr>
                        <a:t>Middle East tourists </a:t>
                      </a:r>
                      <a:r>
                        <a:rPr lang="en-US" sz="1000" baseline="0" dirty="0" smtClean="0">
                          <a:solidFill>
                            <a:schemeClr val="tx1"/>
                          </a:solidFill>
                          <a:latin typeface="+mj-lt"/>
                          <a:cs typeface="Calibri" panose="020F0502020204030204" pitchFamily="34" charset="0"/>
                        </a:rPr>
                        <a:t>are paying off. Albeit constituting a small proportion, could boost tourism dollars. </a:t>
                      </a:r>
                    </a:p>
                    <a:p>
                      <a:pPr marL="171450" indent="-171450">
                        <a:buFont typeface="Arial" panose="020B0604020202020204" pitchFamily="34" charset="0"/>
                        <a:buChar char="•"/>
                      </a:pPr>
                      <a:r>
                        <a:rPr lang="en-US" sz="1000" baseline="0" dirty="0" smtClean="0">
                          <a:solidFill>
                            <a:schemeClr val="tx1"/>
                          </a:solidFill>
                          <a:latin typeface="+mj-lt"/>
                          <a:cs typeface="Calibri" panose="020F0502020204030204" pitchFamily="34" charset="0"/>
                        </a:rPr>
                        <a:t>But stringent visa requirements could mean </a:t>
                      </a:r>
                      <a:r>
                        <a:rPr lang="en-US" sz="1000" b="1" baseline="0" dirty="0" smtClean="0">
                          <a:solidFill>
                            <a:schemeClr val="tx1"/>
                          </a:solidFill>
                          <a:latin typeface="+mj-lt"/>
                          <a:cs typeface="Calibri" panose="020F0502020204030204" pitchFamily="34" charset="0"/>
                        </a:rPr>
                        <a:t>Chinese tourists </a:t>
                      </a:r>
                      <a:r>
                        <a:rPr lang="en-US" sz="1000" baseline="0" dirty="0" smtClean="0">
                          <a:solidFill>
                            <a:schemeClr val="tx1"/>
                          </a:solidFill>
                          <a:latin typeface="+mj-lt"/>
                          <a:cs typeface="Calibri" panose="020F0502020204030204" pitchFamily="34" charset="0"/>
                        </a:rPr>
                        <a:t>recovery will be lackluster. </a:t>
                      </a:r>
                      <a:endParaRPr lang="en-SG" sz="1000"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42941004"/>
                  </a:ext>
                </a:extLst>
              </a:tr>
              <a:tr h="231175">
                <a:tc>
                  <a:txBody>
                    <a:bodyPr/>
                    <a:lstStyle/>
                    <a:p>
                      <a:r>
                        <a:rPr lang="en-US" sz="1000" b="0" dirty="0" smtClean="0">
                          <a:solidFill>
                            <a:schemeClr val="tx1"/>
                          </a:solidFill>
                          <a:latin typeface="+mj-lt"/>
                          <a:cs typeface="Calibri" panose="020F0502020204030204" pitchFamily="34" charset="0"/>
                        </a:rPr>
                        <a:t>Indonesia</a:t>
                      </a:r>
                      <a:endParaRPr lang="en-SG" sz="1000" b="0"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lang="en-US" sz="1000" dirty="0" smtClean="0">
                          <a:solidFill>
                            <a:schemeClr val="tx1"/>
                          </a:solidFill>
                          <a:latin typeface="+mj-lt"/>
                          <a:cs typeface="Calibri" panose="020F0502020204030204" pitchFamily="34" charset="0"/>
                        </a:rPr>
                        <a:t>Tourism</a:t>
                      </a:r>
                      <a:r>
                        <a:rPr lang="en-US" sz="1000" baseline="0" dirty="0" smtClean="0">
                          <a:solidFill>
                            <a:schemeClr val="tx1"/>
                          </a:solidFill>
                          <a:latin typeface="+mj-lt"/>
                          <a:cs typeface="Calibri" panose="020F0502020204030204" pitchFamily="34" charset="0"/>
                        </a:rPr>
                        <a:t> recovery still supportive, but no notable indications for outperformance. </a:t>
                      </a:r>
                      <a:endParaRPr lang="en-SG" sz="1000"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6360683"/>
                  </a:ext>
                </a:extLst>
              </a:tr>
              <a:tr h="385292">
                <a:tc>
                  <a:txBody>
                    <a:bodyPr/>
                    <a:lstStyle/>
                    <a:p>
                      <a:r>
                        <a:rPr lang="en-US" sz="1000" dirty="0" smtClean="0">
                          <a:solidFill>
                            <a:schemeClr val="tx1"/>
                          </a:solidFill>
                          <a:latin typeface="+mj-lt"/>
                          <a:cs typeface="Calibri" panose="020F0502020204030204" pitchFamily="34" charset="0"/>
                        </a:rPr>
                        <a:t>Vietnam</a:t>
                      </a:r>
                      <a:endParaRPr lang="en-SG" sz="1000"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lang="en-US" sz="1000" baseline="0" dirty="0" smtClean="0">
                          <a:solidFill>
                            <a:schemeClr val="tx1"/>
                          </a:solidFill>
                          <a:latin typeface="+mj-lt"/>
                          <a:cs typeface="Calibri" panose="020F0502020204030204" pitchFamily="34" charset="0"/>
                        </a:rPr>
                        <a:t>Stellar performance in 2023 on the back of early launch of visa exemption program in August 2023</a:t>
                      </a:r>
                    </a:p>
                    <a:p>
                      <a:pPr marL="171450" indent="-171450">
                        <a:buFont typeface="Arial" panose="020B0604020202020204" pitchFamily="34" charset="0"/>
                        <a:buChar char="•"/>
                      </a:pPr>
                      <a:r>
                        <a:rPr lang="en-US" sz="1000" baseline="0" dirty="0" smtClean="0">
                          <a:solidFill>
                            <a:schemeClr val="tx1"/>
                          </a:solidFill>
                          <a:latin typeface="+mj-lt"/>
                          <a:cs typeface="Calibri" panose="020F0502020204030204" pitchFamily="34" charset="0"/>
                        </a:rPr>
                        <a:t>Better  performance in 2023 could mean moderating growth in 2024. </a:t>
                      </a:r>
                      <a:endParaRPr lang="en-SG" sz="1000" dirty="0">
                        <a:solidFill>
                          <a:schemeClr val="tx1"/>
                        </a:solidFill>
                        <a:latin typeface="+mj-lt"/>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28006949"/>
                  </a:ext>
                </a:extLst>
              </a:tr>
            </a:tbl>
          </a:graphicData>
        </a:graphic>
      </p:graphicFrame>
      <p:pic>
        <p:nvPicPr>
          <p:cNvPr id="4" name="Picture 3"/>
          <p:cNvPicPr>
            <a:picLocks noChangeAspect="1"/>
          </p:cNvPicPr>
          <p:nvPr/>
        </p:nvPicPr>
        <p:blipFill>
          <a:blip r:embed="rId3"/>
          <a:stretch>
            <a:fillRect/>
          </a:stretch>
        </p:blipFill>
        <p:spPr>
          <a:xfrm>
            <a:off x="107504" y="3278664"/>
            <a:ext cx="8927430" cy="3228420"/>
          </a:xfrm>
          <a:prstGeom prst="rect">
            <a:avLst/>
          </a:prstGeom>
        </p:spPr>
      </p:pic>
    </p:spTree>
    <p:extLst>
      <p:ext uri="{BB962C8B-B14F-4D97-AF65-F5344CB8AC3E}">
        <p14:creationId xmlns:p14="http://schemas.microsoft.com/office/powerpoint/2010/main" val="1062118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07504" y="820742"/>
            <a:ext cx="8787943" cy="5488577"/>
          </a:xfrm>
          <a:prstGeom prst="rect">
            <a:avLst/>
          </a:prstGeom>
        </p:spPr>
      </p:pic>
      <p:sp>
        <p:nvSpPr>
          <p:cNvPr id="2" name="Title 1"/>
          <p:cNvSpPr>
            <a:spLocks noGrp="1"/>
          </p:cNvSpPr>
          <p:nvPr>
            <p:ph type="title"/>
          </p:nvPr>
        </p:nvSpPr>
        <p:spPr/>
        <p:txBody>
          <a:bodyPr/>
          <a:lstStyle/>
          <a:p>
            <a:r>
              <a:rPr lang="en-US" dirty="0" smtClean="0"/>
              <a:t>Goods &amp; Services Balance: Past vs Present</a:t>
            </a:r>
            <a:endParaRPr lang="en-SG" dirty="0"/>
          </a:p>
        </p:txBody>
      </p:sp>
      <p:sp>
        <p:nvSpPr>
          <p:cNvPr id="8" name="TextBox 7"/>
          <p:cNvSpPr txBox="1"/>
          <p:nvPr/>
        </p:nvSpPr>
        <p:spPr>
          <a:xfrm>
            <a:off x="7236296" y="2780928"/>
            <a:ext cx="1485632" cy="246221"/>
          </a:xfrm>
          <a:prstGeom prst="rect">
            <a:avLst/>
          </a:prstGeom>
          <a:solidFill>
            <a:schemeClr val="accent3">
              <a:lumMod val="40000"/>
              <a:lumOff val="60000"/>
            </a:schemeClr>
          </a:solidFill>
          <a:ln>
            <a:noFill/>
          </a:ln>
        </p:spPr>
        <p:txBody>
          <a:bodyPr wrap="square" rtlCol="0">
            <a:spAutoFit/>
          </a:bodyPr>
          <a:lstStyle/>
          <a:p>
            <a:r>
              <a:rPr lang="en-US" sz="1000" dirty="0" smtClean="0"/>
              <a:t>All Engines Firing</a:t>
            </a:r>
            <a:endParaRPr lang="en-SG" sz="1000" dirty="0"/>
          </a:p>
        </p:txBody>
      </p:sp>
      <p:sp>
        <p:nvSpPr>
          <p:cNvPr id="11" name="TextBox 10"/>
          <p:cNvSpPr txBox="1"/>
          <p:nvPr/>
        </p:nvSpPr>
        <p:spPr>
          <a:xfrm>
            <a:off x="395536" y="5445224"/>
            <a:ext cx="1485632" cy="246221"/>
          </a:xfrm>
          <a:prstGeom prst="rect">
            <a:avLst/>
          </a:prstGeom>
          <a:solidFill>
            <a:schemeClr val="accent3">
              <a:lumMod val="40000"/>
              <a:lumOff val="60000"/>
            </a:schemeClr>
          </a:solidFill>
          <a:ln>
            <a:noFill/>
          </a:ln>
        </p:spPr>
        <p:txBody>
          <a:bodyPr wrap="square" rtlCol="0">
            <a:spAutoFit/>
          </a:bodyPr>
          <a:lstStyle/>
          <a:p>
            <a:r>
              <a:rPr lang="en-US" sz="1000" dirty="0" smtClean="0"/>
              <a:t>Sputtering Growth</a:t>
            </a:r>
            <a:endParaRPr lang="en-SG" sz="1000" dirty="0"/>
          </a:p>
        </p:txBody>
      </p:sp>
      <p:sp>
        <p:nvSpPr>
          <p:cNvPr id="12" name="TextBox 11"/>
          <p:cNvSpPr txBox="1"/>
          <p:nvPr/>
        </p:nvSpPr>
        <p:spPr>
          <a:xfrm>
            <a:off x="7336151" y="5677095"/>
            <a:ext cx="1485632" cy="400110"/>
          </a:xfrm>
          <a:prstGeom prst="rect">
            <a:avLst/>
          </a:prstGeom>
          <a:solidFill>
            <a:schemeClr val="accent3">
              <a:lumMod val="40000"/>
              <a:lumOff val="60000"/>
            </a:schemeClr>
          </a:solidFill>
          <a:ln>
            <a:noFill/>
          </a:ln>
        </p:spPr>
        <p:txBody>
          <a:bodyPr wrap="square" rtlCol="0">
            <a:spAutoFit/>
          </a:bodyPr>
          <a:lstStyle/>
          <a:p>
            <a:r>
              <a:rPr lang="en-US" sz="1000" dirty="0" smtClean="0"/>
              <a:t>Services boost; </a:t>
            </a:r>
          </a:p>
          <a:p>
            <a:r>
              <a:rPr lang="en-US" sz="1000" dirty="0" err="1" smtClean="0"/>
              <a:t>Mfg</a:t>
            </a:r>
            <a:r>
              <a:rPr lang="en-US" sz="1000" dirty="0" smtClean="0"/>
              <a:t> slump</a:t>
            </a:r>
            <a:endParaRPr lang="en-SG" sz="1000" dirty="0"/>
          </a:p>
        </p:txBody>
      </p:sp>
      <p:sp>
        <p:nvSpPr>
          <p:cNvPr id="13" name="TextBox 12"/>
          <p:cNvSpPr txBox="1"/>
          <p:nvPr/>
        </p:nvSpPr>
        <p:spPr>
          <a:xfrm>
            <a:off x="107504" y="2580873"/>
            <a:ext cx="1368152" cy="400110"/>
          </a:xfrm>
          <a:prstGeom prst="rect">
            <a:avLst/>
          </a:prstGeom>
          <a:solidFill>
            <a:schemeClr val="accent3">
              <a:lumMod val="40000"/>
              <a:lumOff val="60000"/>
            </a:schemeClr>
          </a:solidFill>
          <a:ln>
            <a:noFill/>
          </a:ln>
        </p:spPr>
        <p:txBody>
          <a:bodyPr wrap="square" rtlCol="0">
            <a:spAutoFit/>
          </a:bodyPr>
          <a:lstStyle/>
          <a:p>
            <a:r>
              <a:rPr lang="en-US" sz="1000" dirty="0" err="1" smtClean="0"/>
              <a:t>Mfg</a:t>
            </a:r>
            <a:r>
              <a:rPr lang="en-US" sz="1000" dirty="0" smtClean="0"/>
              <a:t> boost; </a:t>
            </a:r>
          </a:p>
          <a:p>
            <a:r>
              <a:rPr lang="en-US" sz="1000" dirty="0" smtClean="0"/>
              <a:t>Services slump</a:t>
            </a:r>
            <a:endParaRPr lang="en-SG" sz="1000" dirty="0"/>
          </a:p>
        </p:txBody>
      </p:sp>
    </p:spTree>
    <p:extLst>
      <p:ext uri="{BB962C8B-B14F-4D97-AF65-F5344CB8AC3E}">
        <p14:creationId xmlns:p14="http://schemas.microsoft.com/office/powerpoint/2010/main" val="19876957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193918" y="1023286"/>
            <a:ext cx="8862376" cy="5091066"/>
          </a:xfrm>
          <a:prstGeom prst="rect">
            <a:avLst/>
          </a:prstGeom>
          <a:noFill/>
          <a:ln/>
        </p:spPr>
        <p:txBody>
          <a:bodyPr lIns="98715" tIns="49357" rIns="98715" bIns="49357"/>
          <a:lstStyle/>
          <a:p>
            <a:r>
              <a:rPr lang="en-SG" sz="1000" b="1" dirty="0"/>
              <a:t>Important Information</a:t>
            </a:r>
            <a:endParaRPr lang="en-US" sz="1000" dirty="0"/>
          </a:p>
          <a:p>
            <a:r>
              <a:rPr lang="en-SG" sz="700" dirty="0"/>
              <a:t>This publication has been prepared by Mizuho Bank, Ltd. (“Mizuho”) and represents the views of the author.  It has not been prepared by an independent research department and it has not been prepared in accordance with legal requirements in any country or jurisdiction designed to promote the independence of investment research and is not subject to any prohibition on dealing ahead of the dissemination of investment research. </a:t>
            </a:r>
          </a:p>
          <a:p>
            <a:endParaRPr lang="en-US" sz="1700" dirty="0"/>
          </a:p>
          <a:p>
            <a:r>
              <a:rPr lang="en-SG" sz="1000" b="1" dirty="0"/>
              <a:t>Disclaimer</a:t>
            </a:r>
            <a:endParaRPr lang="en-US" sz="1000" dirty="0"/>
          </a:p>
          <a:p>
            <a:r>
              <a:rPr lang="en-SG" sz="700" dirty="0"/>
              <a:t>Unless otherwise stated, all views or opinions herein are solely those of the author(s) as of the date of this publication and are not to be relied upon as authoritative or taken in substitution for the exercise of judgement by any recipient, and are subject to change without notice. </a:t>
            </a:r>
            <a:endParaRPr lang="en-US" sz="700" dirty="0"/>
          </a:p>
          <a:p>
            <a:r>
              <a:rPr lang="en-SG" sz="700" dirty="0"/>
              <a:t>This publication has been prepared by Mizuho solely from publicly available information. Information contained herein and the data underlying it have been obtained from, or based upon, sources believed by us to be reliable, but no assurance can be given that the information, data or any computations based thereon are accurate or complete. This publication provides general background information only. It is information in summary form and does not purport to be complete</a:t>
            </a:r>
            <a:r>
              <a:rPr lang="en-SG" sz="700" b="1" dirty="0"/>
              <a:t>. </a:t>
            </a:r>
            <a:r>
              <a:rPr lang="en-SG" sz="700" dirty="0"/>
              <a:t>This publication has been prepared for information purposes only and is not intended by Mizuho or its affiliates to constitute investment, legal, accounting, tax or other advice of any kind and all recipients of this publication are advised to contact independent advisors in order to evaluate the publication, including, without limitation, the suitability of any security, commodity, futures contract or instrument or related derivative (hereinafter, a “financial instrument”), product or strategy herein described. This publication is not intended to be relied upon as advice to investors or potential investors and does not take into account investment objectives, financial situation or needs of any particular investor. It is not intended for persons who are Retail Clients within the meaning of the United Kingdom’s Financial Conduct Authority rules nor for persons who are restricted in accordance with US, Japanese, Singapore or any other applicable securities laws.</a:t>
            </a:r>
            <a:endParaRPr lang="en-US" sz="700" dirty="0"/>
          </a:p>
          <a:p>
            <a:r>
              <a:rPr lang="en-SG" sz="700" dirty="0"/>
              <a:t>This publication has been prepared for information purposes only and is not intended by Mizuho to market any financial instrument, product or service or serve as a recommendation to take or refrain from taking any particular course of action or participate in any trading or other strategy. This publication is not an offer to buy or sell or a solicitation of any offer to buy or sell any security or any of the assets, businesses or undertakings described herein, or any other financial instrument, nor is it an offer to participate in any trading or other strategy, nor a disclosure document under applicable laws, rules, regulations or guidelines. Nothing contained herein is in any way intended by Mizuho or its affiliates to offer, solicit and/or market any financial instrument, product or service, or to act as any inducement to enter into any contract or commitment whatsoever.  Neither the author, Mizuho nor any affiliate accepts any liability whatsoever with respect to the use of this publication or its contents </a:t>
            </a:r>
            <a:r>
              <a:rPr lang="en-US" sz="700" dirty="0"/>
              <a:t>or for any errors or omissions herein</a:t>
            </a:r>
            <a:r>
              <a:rPr lang="en-SG" sz="700" dirty="0"/>
              <a:t>.</a:t>
            </a:r>
            <a:endParaRPr lang="en-US" sz="700" dirty="0"/>
          </a:p>
          <a:p>
            <a:r>
              <a:rPr lang="en-SG" sz="700" dirty="0"/>
              <a:t>Mizuho and its affiliates, connected companies, employees or clients may take the other side of any order by you, enter into transactions contrary to any recommendations contained herein or have positions or make markets or act as principal or agent in transactions in any securities mentioned herein or derivative transactions relating thereto or perform or seek financial or advisory services for the issuers of those securities or financial instruments.</a:t>
            </a:r>
            <a:endParaRPr lang="en-US" sz="700" dirty="0"/>
          </a:p>
          <a:p>
            <a:r>
              <a:rPr lang="en-SG" sz="700" dirty="0"/>
              <a:t>All of the information contained in this publication is subject to further modification without prior notice and any and all opinions, forecasts, projections or forward-looking statements contained herein shall not be relied upon as facts nor relied upon as any indication of future results. Opinions stated in this publication are subject to change without notice. Future results may materially vary from such opinions, forecasts, projections or forward-looking statements. The information contained in this publication may not be current due to, among other things, changes in the financial markets or economic environment. </a:t>
            </a:r>
            <a:r>
              <a:rPr lang="en-US" sz="700" dirty="0"/>
              <a:t>Mizuho has no obligation to update any information contained in this publication. </a:t>
            </a:r>
            <a:r>
              <a:rPr lang="en-SG" sz="700" dirty="0"/>
              <a:t>Past performance is not indicative of future performance. </a:t>
            </a:r>
            <a:endParaRPr lang="en-US" sz="700" dirty="0"/>
          </a:p>
          <a:p>
            <a:r>
              <a:rPr lang="en-US" sz="700" dirty="0"/>
              <a:t>This is a strictly privileged and confidential publication. This publication contains information addressed only to a specific individual and is not intended for distribution to, or use by, any person other than the named addressee or any person or entity in any jurisdiction or country where such distribution or use would be contrary to law or regulation. Save with Mizuho’s prior written consent, you may not disclose, divulge, reproduce or furnish any information contained herein to any other party. Please notify the sender immediately if you have mistakenly received this publication.</a:t>
            </a:r>
          </a:p>
          <a:p>
            <a:r>
              <a:rPr lang="en-SG" sz="700" b="1" dirty="0"/>
              <a:t>Singapore</a:t>
            </a:r>
            <a:r>
              <a:rPr lang="en-SG" sz="700" dirty="0"/>
              <a:t>: Mizuho is licensed as a bank under the Banking Act (Chapter 19) of Singapore, and is regulated by the Monetary Authority of Singapore.</a:t>
            </a:r>
            <a:endParaRPr lang="en-US" sz="700" dirty="0"/>
          </a:p>
          <a:p>
            <a:r>
              <a:rPr lang="en-SG" sz="700" b="1" dirty="0"/>
              <a:t>Japan: </a:t>
            </a:r>
            <a:r>
              <a:rPr lang="en-SG" sz="700" dirty="0"/>
              <a:t>Mizuho is authorised and regulated by the Financial Services Agency of Japan.</a:t>
            </a:r>
            <a:endParaRPr lang="en-US" sz="700" dirty="0"/>
          </a:p>
          <a:p>
            <a:r>
              <a:rPr lang="en-SG" sz="700" b="1" dirty="0"/>
              <a:t>United Kingdom / European Economic Area: </a:t>
            </a:r>
            <a:r>
              <a:rPr lang="en-SG" sz="700" dirty="0"/>
              <a:t>In the UK, Mizuho is authorised by the Prudential Regulation Authority and subject to regulation by the Financial Conduct Authority and limited regulation by the Prudential Regulation Authority. Details about the extent of MHBK's regulation by the Prudential Regulation Authority are available upon request. This publication may also be distributed by Mizuho International plc (“MHI”). MHI is authorised by the Prudential Regulation Authority and regulated by the Financial Conduct Authority and the Prudential Regulation Authority.</a:t>
            </a:r>
            <a:endParaRPr lang="en-US" sz="700" dirty="0"/>
          </a:p>
          <a:p>
            <a:r>
              <a:rPr lang="en-SG" sz="700" b="1" dirty="0"/>
              <a:t>United States: </a:t>
            </a:r>
            <a:r>
              <a:rPr lang="en-SG" sz="700" dirty="0"/>
              <a:t>This publication is not a “research report” as defined in Commodity Futures Trading Commission (“CFTC”) Regulations 1.71 and 23.605. The content of publications distributed by Mizuho Securities USA Inc. (“MSUSA”) is the responsibility of MSUSA. The content of publications distributed directly to US customers by Mizuho is the responsibility of Mizuho. US investors must effect any order for a security that is the subject of this report through MSUSA. </a:t>
            </a:r>
            <a:endParaRPr lang="en-US" sz="700" dirty="0"/>
          </a:p>
          <a:p>
            <a:r>
              <a:rPr lang="en-SG" sz="700" dirty="0"/>
              <a:t>© 2014 Mizuho Bank Ltd. </a:t>
            </a:r>
            <a:endParaRPr lang="en-US" sz="700" dirty="0"/>
          </a:p>
          <a:p>
            <a:pPr marL="370179" indent="-370179">
              <a:spcBef>
                <a:spcPct val="20000"/>
              </a:spcBef>
              <a:buFont typeface="Arial" pitchFamily="34" charset="0"/>
              <a:buChar char="•"/>
              <a:defRPr/>
            </a:pPr>
            <a:endParaRPr kumimoji="1" lang="en-US" altLang="ja-JP" sz="1700" dirty="0">
              <a:latin typeface="Arial" pitchFamily="34" charset="0"/>
              <a:cs typeface="Arial" pitchFamily="34" charset="0"/>
            </a:endParaRPr>
          </a:p>
        </p:txBody>
      </p:sp>
      <p:sp>
        <p:nvSpPr>
          <p:cNvPr id="4" name="Title 1"/>
          <p:cNvSpPr>
            <a:spLocks noGrp="1"/>
          </p:cNvSpPr>
          <p:nvPr>
            <p:ph type="title"/>
          </p:nvPr>
        </p:nvSpPr>
        <p:spPr>
          <a:xfrm>
            <a:off x="320792" y="0"/>
            <a:ext cx="8500990" cy="796473"/>
          </a:xfrm>
        </p:spPr>
        <p:txBody>
          <a:bodyPr/>
          <a:lstStyle/>
          <a:p>
            <a:r>
              <a:rPr lang="en-US" dirty="0">
                <a:latin typeface="+mj-lt"/>
              </a:rPr>
              <a:t>Disclaimer</a:t>
            </a:r>
          </a:p>
        </p:txBody>
      </p:sp>
    </p:spTree>
    <p:extLst>
      <p:ext uri="{BB962C8B-B14F-4D97-AF65-F5344CB8AC3E}">
        <p14:creationId xmlns:p14="http://schemas.microsoft.com/office/powerpoint/2010/main" val="35238505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Ascertaining Spillovers from Value-Chain positioning</a:t>
            </a:r>
            <a:endParaRPr lang="en-SG" dirty="0"/>
          </a:p>
        </p:txBody>
      </p:sp>
      <p:pic>
        <p:nvPicPr>
          <p:cNvPr id="3" name="Picture 2"/>
          <p:cNvPicPr>
            <a:picLocks noChangeAspect="1"/>
          </p:cNvPicPr>
          <p:nvPr/>
        </p:nvPicPr>
        <p:blipFill>
          <a:blip r:embed="rId3"/>
          <a:stretch>
            <a:fillRect/>
          </a:stretch>
        </p:blipFill>
        <p:spPr>
          <a:xfrm>
            <a:off x="4424537" y="3836478"/>
            <a:ext cx="4392168" cy="2454004"/>
          </a:xfrm>
          <a:prstGeom prst="rect">
            <a:avLst/>
          </a:prstGeom>
        </p:spPr>
      </p:pic>
      <p:pic>
        <p:nvPicPr>
          <p:cNvPr id="12" name="Picture 11"/>
          <p:cNvPicPr>
            <a:picLocks noChangeAspect="1"/>
          </p:cNvPicPr>
          <p:nvPr/>
        </p:nvPicPr>
        <p:blipFill>
          <a:blip r:embed="rId4"/>
          <a:stretch>
            <a:fillRect/>
          </a:stretch>
        </p:blipFill>
        <p:spPr>
          <a:xfrm>
            <a:off x="361367" y="916809"/>
            <a:ext cx="4103744" cy="2713721"/>
          </a:xfrm>
          <a:prstGeom prst="rect">
            <a:avLst/>
          </a:prstGeom>
        </p:spPr>
      </p:pic>
      <p:pic>
        <p:nvPicPr>
          <p:cNvPr id="6" name="Picture 5"/>
          <p:cNvPicPr>
            <a:picLocks noChangeAspect="1"/>
          </p:cNvPicPr>
          <p:nvPr/>
        </p:nvPicPr>
        <p:blipFill>
          <a:blip r:embed="rId5"/>
          <a:stretch>
            <a:fillRect/>
          </a:stretch>
        </p:blipFill>
        <p:spPr>
          <a:xfrm>
            <a:off x="316254" y="3767261"/>
            <a:ext cx="3884638" cy="2592437"/>
          </a:xfrm>
          <a:prstGeom prst="rect">
            <a:avLst/>
          </a:prstGeom>
        </p:spPr>
      </p:pic>
      <p:pic>
        <p:nvPicPr>
          <p:cNvPr id="8" name="Picture 7"/>
          <p:cNvPicPr>
            <a:picLocks noChangeAspect="1"/>
          </p:cNvPicPr>
          <p:nvPr/>
        </p:nvPicPr>
        <p:blipFill>
          <a:blip r:embed="rId6"/>
          <a:stretch>
            <a:fillRect/>
          </a:stretch>
        </p:blipFill>
        <p:spPr>
          <a:xfrm>
            <a:off x="4499992" y="1134135"/>
            <a:ext cx="4393692" cy="2461260"/>
          </a:xfrm>
          <a:prstGeom prst="rect">
            <a:avLst/>
          </a:prstGeom>
        </p:spPr>
      </p:pic>
    </p:spTree>
    <p:extLst>
      <p:ext uri="{BB962C8B-B14F-4D97-AF65-F5344CB8AC3E}">
        <p14:creationId xmlns:p14="http://schemas.microsoft.com/office/powerpoint/2010/main" val="1192513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Goods – Limited Tailwinds for Others</a:t>
            </a:r>
            <a:endParaRPr lang="en-SG" dirty="0"/>
          </a:p>
        </p:txBody>
      </p:sp>
      <p:sp>
        <p:nvSpPr>
          <p:cNvPr id="8" name="TextBox 7"/>
          <p:cNvSpPr txBox="1"/>
          <p:nvPr/>
        </p:nvSpPr>
        <p:spPr>
          <a:xfrm>
            <a:off x="5923714" y="868085"/>
            <a:ext cx="1080120" cy="307777"/>
          </a:xfrm>
          <a:prstGeom prst="rect">
            <a:avLst/>
          </a:prstGeom>
          <a:noFill/>
          <a:ln>
            <a:noFill/>
          </a:ln>
        </p:spPr>
        <p:txBody>
          <a:bodyPr wrap="square" rtlCol="0">
            <a:spAutoFit/>
          </a:bodyPr>
          <a:lstStyle/>
          <a:p>
            <a:r>
              <a:rPr lang="en-US" sz="1400" dirty="0" smtClean="0"/>
              <a:t>Thailand</a:t>
            </a:r>
            <a:endParaRPr lang="en-SG" sz="1400" dirty="0"/>
          </a:p>
        </p:txBody>
      </p:sp>
      <p:sp>
        <p:nvSpPr>
          <p:cNvPr id="10" name="TextBox 9"/>
          <p:cNvSpPr txBox="1"/>
          <p:nvPr/>
        </p:nvSpPr>
        <p:spPr>
          <a:xfrm>
            <a:off x="1373200" y="1021973"/>
            <a:ext cx="1080120" cy="307777"/>
          </a:xfrm>
          <a:prstGeom prst="rect">
            <a:avLst/>
          </a:prstGeom>
          <a:noFill/>
          <a:ln>
            <a:noFill/>
          </a:ln>
        </p:spPr>
        <p:txBody>
          <a:bodyPr wrap="square" rtlCol="0">
            <a:spAutoFit/>
          </a:bodyPr>
          <a:lstStyle/>
          <a:p>
            <a:r>
              <a:rPr lang="en-US" sz="1400" dirty="0" smtClean="0"/>
              <a:t>Indonesia</a:t>
            </a:r>
            <a:endParaRPr lang="en-SG" sz="1400" dirty="0"/>
          </a:p>
        </p:txBody>
      </p:sp>
      <p:pic>
        <p:nvPicPr>
          <p:cNvPr id="12" name="Picture 1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9325" y="3817794"/>
            <a:ext cx="3669673" cy="2701694"/>
          </a:xfrm>
          <a:prstGeom prst="rect">
            <a:avLst/>
          </a:prstGeom>
          <a:noFill/>
          <a:ln>
            <a:noFill/>
          </a:ln>
        </p:spPr>
      </p:pic>
      <p:pic>
        <p:nvPicPr>
          <p:cNvPr id="14" name="Picture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2484" y="3951208"/>
            <a:ext cx="3024336" cy="2434866"/>
          </a:xfrm>
          <a:prstGeom prst="rect">
            <a:avLst/>
          </a:prstGeom>
          <a:noFill/>
          <a:ln>
            <a:noFill/>
          </a:ln>
        </p:spPr>
      </p:pic>
      <p:pic>
        <p:nvPicPr>
          <p:cNvPr id="15" name="Picture 14"/>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2484" y="1381283"/>
            <a:ext cx="3820339" cy="2149607"/>
          </a:xfrm>
          <a:prstGeom prst="rect">
            <a:avLst/>
          </a:prstGeom>
          <a:noFill/>
          <a:ln>
            <a:noFill/>
          </a:ln>
        </p:spPr>
      </p:pic>
      <p:pic>
        <p:nvPicPr>
          <p:cNvPr id="16" name="Picture 15"/>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83553" y="1288556"/>
            <a:ext cx="4001219" cy="2232248"/>
          </a:xfrm>
          <a:prstGeom prst="rect">
            <a:avLst/>
          </a:prstGeom>
          <a:noFill/>
          <a:ln>
            <a:noFill/>
          </a:ln>
        </p:spPr>
      </p:pic>
    </p:spTree>
    <p:extLst>
      <p:ext uri="{BB962C8B-B14F-4D97-AF65-F5344CB8AC3E}">
        <p14:creationId xmlns:p14="http://schemas.microsoft.com/office/powerpoint/2010/main" val="34754593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SG" dirty="0"/>
          </a:p>
        </p:txBody>
      </p:sp>
      <p:sp>
        <p:nvSpPr>
          <p:cNvPr id="21" name="TextBox 20"/>
          <p:cNvSpPr txBox="1"/>
          <p:nvPr/>
        </p:nvSpPr>
        <p:spPr>
          <a:xfrm>
            <a:off x="320793" y="980728"/>
            <a:ext cx="8500990" cy="1600438"/>
          </a:xfrm>
          <a:prstGeom prst="rect">
            <a:avLst/>
          </a:prstGeom>
          <a:noFill/>
          <a:ln>
            <a:noFill/>
          </a:ln>
        </p:spPr>
        <p:txBody>
          <a:bodyPr wrap="square" rtlCol="0">
            <a:spAutoFit/>
          </a:bodyPr>
          <a:lstStyle/>
          <a:p>
            <a:r>
              <a:rPr lang="en-US" sz="1400" dirty="0" smtClean="0"/>
              <a:t>EM-Asia Focus: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smtClean="0"/>
              <a:t>Re-examining How ASEAN Stocks Up Goods-Services Cycle – Between Exhaustion &amp; Exploitation</a:t>
            </a:r>
          </a:p>
          <a:p>
            <a:pPr marL="742950" lvl="1" indent="-285750">
              <a:buFont typeface="Arial" panose="020B0604020202020204" pitchFamily="34" charset="0"/>
              <a:buChar char="•"/>
            </a:pPr>
            <a:endParaRPr lang="en-US" sz="1400" dirty="0" smtClean="0"/>
          </a:p>
          <a:p>
            <a:pPr marL="800100" lvl="1" indent="-342900">
              <a:buFont typeface="+mj-lt"/>
              <a:buAutoNum type="arabicPeriod"/>
            </a:pPr>
            <a:r>
              <a:rPr lang="en-US" sz="1400" dirty="0" smtClean="0"/>
              <a:t>The </a:t>
            </a:r>
            <a:r>
              <a:rPr lang="en-US" sz="1400" dirty="0"/>
              <a:t>Goods Upturn: Semi-Conductors the Bellwether for Exploiting a More Distinct and Defined Upturn? </a:t>
            </a:r>
          </a:p>
          <a:p>
            <a:pPr marL="800100" lvl="1" indent="-342900">
              <a:buFont typeface="+mj-lt"/>
              <a:buAutoNum type="arabicPeriod"/>
            </a:pPr>
            <a:r>
              <a:rPr lang="en-US" sz="1400" dirty="0" smtClean="0"/>
              <a:t>The Tourism Boost: Hitting Exhaustion with the Low-Hanging Big Gains?</a:t>
            </a:r>
          </a:p>
        </p:txBody>
      </p:sp>
    </p:spTree>
    <p:extLst>
      <p:ext uri="{BB962C8B-B14F-4D97-AF65-F5344CB8AC3E}">
        <p14:creationId xmlns:p14="http://schemas.microsoft.com/office/powerpoint/2010/main" val="1861982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Goods &amp; Services Balance: Past vs Present </a:t>
            </a:r>
            <a:endParaRPr lang="en-SG" dirty="0"/>
          </a:p>
        </p:txBody>
      </p:sp>
      <p:pic>
        <p:nvPicPr>
          <p:cNvPr id="4" name="Picture 3"/>
          <p:cNvPicPr>
            <a:picLocks noChangeAspect="1"/>
          </p:cNvPicPr>
          <p:nvPr/>
        </p:nvPicPr>
        <p:blipFill>
          <a:blip r:embed="rId3"/>
          <a:stretch>
            <a:fillRect/>
          </a:stretch>
        </p:blipFill>
        <p:spPr>
          <a:xfrm>
            <a:off x="420452" y="917171"/>
            <a:ext cx="8363712" cy="2948940"/>
          </a:xfrm>
          <a:prstGeom prst="rect">
            <a:avLst/>
          </a:prstGeom>
        </p:spPr>
      </p:pic>
      <p:pic>
        <p:nvPicPr>
          <p:cNvPr id="5" name="Picture 4"/>
          <p:cNvPicPr>
            <a:picLocks noChangeAspect="1"/>
          </p:cNvPicPr>
          <p:nvPr/>
        </p:nvPicPr>
        <p:blipFill>
          <a:blip r:embed="rId4"/>
          <a:stretch>
            <a:fillRect/>
          </a:stretch>
        </p:blipFill>
        <p:spPr>
          <a:xfrm>
            <a:off x="467470" y="3717032"/>
            <a:ext cx="8677656" cy="2948940"/>
          </a:xfrm>
          <a:prstGeom prst="rect">
            <a:avLst/>
          </a:prstGeom>
        </p:spPr>
      </p:pic>
      <p:sp>
        <p:nvSpPr>
          <p:cNvPr id="3" name="Rectangle 2"/>
          <p:cNvSpPr/>
          <p:nvPr/>
        </p:nvSpPr>
        <p:spPr>
          <a:xfrm>
            <a:off x="1152275" y="1451518"/>
            <a:ext cx="1224136" cy="144016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6" name="Rectangle 5"/>
          <p:cNvSpPr/>
          <p:nvPr/>
        </p:nvSpPr>
        <p:spPr>
          <a:xfrm>
            <a:off x="5634430" y="1451518"/>
            <a:ext cx="1224136" cy="144016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Tree>
    <p:extLst>
      <p:ext uri="{BB962C8B-B14F-4D97-AF65-F5344CB8AC3E}">
        <p14:creationId xmlns:p14="http://schemas.microsoft.com/office/powerpoint/2010/main" val="5746865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Goods – </a:t>
            </a:r>
            <a:r>
              <a:rPr lang="en-US" dirty="0" err="1" smtClean="0"/>
              <a:t>Broadbased</a:t>
            </a:r>
            <a:r>
              <a:rPr lang="en-US" dirty="0" smtClean="0"/>
              <a:t> or Peculiar Drivers? </a:t>
            </a:r>
            <a:endParaRPr lang="en-SG" dirty="0"/>
          </a:p>
        </p:txBody>
      </p:sp>
      <p:pic>
        <p:nvPicPr>
          <p:cNvPr id="7" name="Picture 6"/>
          <p:cNvPicPr>
            <a:picLocks noChangeAspect="1"/>
          </p:cNvPicPr>
          <p:nvPr/>
        </p:nvPicPr>
        <p:blipFill>
          <a:blip r:embed="rId3"/>
          <a:stretch>
            <a:fillRect/>
          </a:stretch>
        </p:blipFill>
        <p:spPr>
          <a:xfrm>
            <a:off x="4566352" y="1052736"/>
            <a:ext cx="4421124" cy="5082540"/>
          </a:xfrm>
          <a:prstGeom prst="rect">
            <a:avLst/>
          </a:prstGeom>
        </p:spPr>
      </p:pic>
      <p:pic>
        <p:nvPicPr>
          <p:cNvPr id="5" name="Picture 4"/>
          <p:cNvPicPr>
            <a:picLocks noChangeAspect="1"/>
          </p:cNvPicPr>
          <p:nvPr/>
        </p:nvPicPr>
        <p:blipFill>
          <a:blip r:embed="rId4"/>
          <a:stretch>
            <a:fillRect/>
          </a:stretch>
        </p:blipFill>
        <p:spPr>
          <a:xfrm>
            <a:off x="107504" y="1124744"/>
            <a:ext cx="4421124" cy="5082540"/>
          </a:xfrm>
          <a:prstGeom prst="rect">
            <a:avLst/>
          </a:prstGeom>
        </p:spPr>
      </p:pic>
    </p:spTree>
    <p:extLst>
      <p:ext uri="{BB962C8B-B14F-4D97-AF65-F5344CB8AC3E}">
        <p14:creationId xmlns:p14="http://schemas.microsoft.com/office/powerpoint/2010/main" val="7695336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Goods – Composition of South Korea and Taiwan’s Manufacturing Industry</a:t>
            </a:r>
            <a:endParaRPr lang="en-SG" dirty="0"/>
          </a:p>
        </p:txBody>
      </p:sp>
      <p:pic>
        <p:nvPicPr>
          <p:cNvPr id="9" name="Picture 8"/>
          <p:cNvPicPr>
            <a:picLocks noChangeAspect="1"/>
          </p:cNvPicPr>
          <p:nvPr/>
        </p:nvPicPr>
        <p:blipFill>
          <a:blip r:embed="rId3"/>
          <a:stretch>
            <a:fillRect/>
          </a:stretch>
        </p:blipFill>
        <p:spPr>
          <a:xfrm>
            <a:off x="150164" y="1100050"/>
            <a:ext cx="4421124" cy="5082540"/>
          </a:xfrm>
          <a:prstGeom prst="rect">
            <a:avLst/>
          </a:prstGeom>
        </p:spPr>
      </p:pic>
      <p:pic>
        <p:nvPicPr>
          <p:cNvPr id="3" name="Picture 2"/>
          <p:cNvPicPr>
            <a:picLocks noChangeAspect="1"/>
          </p:cNvPicPr>
          <p:nvPr/>
        </p:nvPicPr>
        <p:blipFill>
          <a:blip r:embed="rId4"/>
          <a:stretch>
            <a:fillRect/>
          </a:stretch>
        </p:blipFill>
        <p:spPr>
          <a:xfrm>
            <a:off x="4571288" y="1077486"/>
            <a:ext cx="4421124" cy="5081016"/>
          </a:xfrm>
          <a:prstGeom prst="rect">
            <a:avLst/>
          </a:prstGeom>
        </p:spPr>
      </p:pic>
    </p:spTree>
    <p:extLst>
      <p:ext uri="{BB962C8B-B14F-4D97-AF65-F5344CB8AC3E}">
        <p14:creationId xmlns:p14="http://schemas.microsoft.com/office/powerpoint/2010/main" val="11313915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Goods – Drivers of Semiconductor Growth</a:t>
            </a:r>
            <a:endParaRPr lang="en-SG" dirty="0"/>
          </a:p>
        </p:txBody>
      </p:sp>
      <p:pic>
        <p:nvPicPr>
          <p:cNvPr id="6" name="Picture 5"/>
          <p:cNvPicPr>
            <a:picLocks noChangeAspect="1"/>
          </p:cNvPicPr>
          <p:nvPr/>
        </p:nvPicPr>
        <p:blipFill>
          <a:blip r:embed="rId3"/>
          <a:stretch>
            <a:fillRect/>
          </a:stretch>
        </p:blipFill>
        <p:spPr>
          <a:xfrm>
            <a:off x="4591504" y="980728"/>
            <a:ext cx="4421124" cy="5082540"/>
          </a:xfrm>
          <a:prstGeom prst="rect">
            <a:avLst/>
          </a:prstGeom>
        </p:spPr>
      </p:pic>
      <p:pic>
        <p:nvPicPr>
          <p:cNvPr id="4" name="Picture 3"/>
          <p:cNvPicPr>
            <a:picLocks noChangeAspect="1"/>
          </p:cNvPicPr>
          <p:nvPr/>
        </p:nvPicPr>
        <p:blipFill>
          <a:blip r:embed="rId4"/>
          <a:stretch>
            <a:fillRect/>
          </a:stretch>
        </p:blipFill>
        <p:spPr>
          <a:xfrm>
            <a:off x="13693" y="1052736"/>
            <a:ext cx="4427220" cy="5082540"/>
          </a:xfrm>
          <a:prstGeom prst="rect">
            <a:avLst/>
          </a:prstGeom>
        </p:spPr>
      </p:pic>
    </p:spTree>
    <p:extLst>
      <p:ext uri="{BB962C8B-B14F-4D97-AF65-F5344CB8AC3E}">
        <p14:creationId xmlns:p14="http://schemas.microsoft.com/office/powerpoint/2010/main" val="4856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Goods – External Drivers </a:t>
            </a:r>
            <a:endParaRPr lang="en-SG" dirty="0"/>
          </a:p>
        </p:txBody>
      </p:sp>
      <p:pic>
        <p:nvPicPr>
          <p:cNvPr id="3" name="Picture 2"/>
          <p:cNvPicPr>
            <a:picLocks noChangeAspect="1"/>
          </p:cNvPicPr>
          <p:nvPr/>
        </p:nvPicPr>
        <p:blipFill>
          <a:blip r:embed="rId3"/>
          <a:stretch>
            <a:fillRect/>
          </a:stretch>
        </p:blipFill>
        <p:spPr>
          <a:xfrm>
            <a:off x="127304" y="1085821"/>
            <a:ext cx="4443984" cy="5082540"/>
          </a:xfrm>
          <a:prstGeom prst="rect">
            <a:avLst/>
          </a:prstGeom>
        </p:spPr>
      </p:pic>
      <p:pic>
        <p:nvPicPr>
          <p:cNvPr id="9" name="Picture 8"/>
          <p:cNvPicPr>
            <a:picLocks noChangeAspect="1"/>
          </p:cNvPicPr>
          <p:nvPr/>
        </p:nvPicPr>
        <p:blipFill>
          <a:blip r:embed="rId4"/>
          <a:stretch>
            <a:fillRect/>
          </a:stretch>
        </p:blipFill>
        <p:spPr>
          <a:xfrm>
            <a:off x="4499992" y="1085821"/>
            <a:ext cx="4443984" cy="5082540"/>
          </a:xfrm>
          <a:prstGeom prst="rect">
            <a:avLst/>
          </a:prstGeom>
        </p:spPr>
      </p:pic>
    </p:spTree>
    <p:extLst>
      <p:ext uri="{BB962C8B-B14F-4D97-AF65-F5344CB8AC3E}">
        <p14:creationId xmlns:p14="http://schemas.microsoft.com/office/powerpoint/2010/main" val="41731892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793" y="-3625"/>
            <a:ext cx="8500990" cy="796473"/>
          </a:xfrm>
        </p:spPr>
        <p:txBody>
          <a:bodyPr/>
          <a:lstStyle/>
          <a:p>
            <a:r>
              <a:rPr lang="en-US" dirty="0" smtClean="0"/>
              <a:t>Goods – Strength of Recovery</a:t>
            </a:r>
            <a:endParaRPr lang="en-SG" dirty="0"/>
          </a:p>
        </p:txBody>
      </p:sp>
      <p:pic>
        <p:nvPicPr>
          <p:cNvPr id="7" name="Picture 6"/>
          <p:cNvPicPr>
            <a:picLocks noChangeAspect="1"/>
          </p:cNvPicPr>
          <p:nvPr/>
        </p:nvPicPr>
        <p:blipFill>
          <a:blip r:embed="rId3"/>
          <a:stretch>
            <a:fillRect/>
          </a:stretch>
        </p:blipFill>
        <p:spPr>
          <a:xfrm>
            <a:off x="136833" y="1000572"/>
            <a:ext cx="4422648" cy="5081016"/>
          </a:xfrm>
          <a:prstGeom prst="rect">
            <a:avLst/>
          </a:prstGeom>
        </p:spPr>
      </p:pic>
      <p:sp>
        <p:nvSpPr>
          <p:cNvPr id="9" name="TextBox 8"/>
          <p:cNvSpPr txBox="1"/>
          <p:nvPr/>
        </p:nvSpPr>
        <p:spPr>
          <a:xfrm>
            <a:off x="1139549" y="2427987"/>
            <a:ext cx="1701656" cy="553998"/>
          </a:xfrm>
          <a:prstGeom prst="rect">
            <a:avLst/>
          </a:prstGeom>
          <a:solidFill>
            <a:schemeClr val="accent3">
              <a:lumMod val="20000"/>
              <a:lumOff val="80000"/>
            </a:schemeClr>
          </a:solidFill>
          <a:ln>
            <a:noFill/>
          </a:ln>
        </p:spPr>
        <p:txBody>
          <a:bodyPr wrap="square" rtlCol="0">
            <a:spAutoFit/>
          </a:bodyPr>
          <a:lstStyle/>
          <a:p>
            <a:r>
              <a:rPr lang="en-US" sz="1000" dirty="0" smtClean="0"/>
              <a:t>‘16-’18: Advent of cloud based computing, virtual drives etc.</a:t>
            </a:r>
            <a:endParaRPr lang="en-SG" sz="1000" dirty="0"/>
          </a:p>
        </p:txBody>
      </p:sp>
      <p:sp>
        <p:nvSpPr>
          <p:cNvPr id="11" name="TextBox 10"/>
          <p:cNvSpPr txBox="1"/>
          <p:nvPr/>
        </p:nvSpPr>
        <p:spPr>
          <a:xfrm>
            <a:off x="2841205" y="1720101"/>
            <a:ext cx="1718276" cy="707886"/>
          </a:xfrm>
          <a:prstGeom prst="rect">
            <a:avLst/>
          </a:prstGeom>
          <a:solidFill>
            <a:schemeClr val="accent3">
              <a:lumMod val="20000"/>
              <a:lumOff val="80000"/>
            </a:schemeClr>
          </a:solidFill>
          <a:ln>
            <a:noFill/>
          </a:ln>
        </p:spPr>
        <p:txBody>
          <a:bodyPr wrap="square" rtlCol="0">
            <a:spAutoFit/>
          </a:bodyPr>
          <a:lstStyle/>
          <a:p>
            <a:r>
              <a:rPr lang="en-US" sz="1000" dirty="0" smtClean="0"/>
              <a:t>’19-’21: Differentiated, widespread demand for electronics and related products during pandemic</a:t>
            </a:r>
            <a:endParaRPr lang="en-SG" sz="1000" dirty="0"/>
          </a:p>
        </p:txBody>
      </p:sp>
      <p:pic>
        <p:nvPicPr>
          <p:cNvPr id="12" name="Picture 11"/>
          <p:cNvPicPr>
            <a:picLocks noChangeAspect="1"/>
          </p:cNvPicPr>
          <p:nvPr/>
        </p:nvPicPr>
        <p:blipFill>
          <a:blip r:embed="rId4"/>
          <a:stretch>
            <a:fillRect/>
          </a:stretch>
        </p:blipFill>
        <p:spPr>
          <a:xfrm>
            <a:off x="4571288" y="1000572"/>
            <a:ext cx="4421124" cy="5081016"/>
          </a:xfrm>
          <a:prstGeom prst="rect">
            <a:avLst/>
          </a:prstGeom>
        </p:spPr>
      </p:pic>
    </p:spTree>
    <p:extLst>
      <p:ext uri="{BB962C8B-B14F-4D97-AF65-F5344CB8AC3E}">
        <p14:creationId xmlns:p14="http://schemas.microsoft.com/office/powerpoint/2010/main" val="17617517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Goods –Spillovers to ASEAN</a:t>
            </a:r>
            <a:endParaRPr lang="en-SG" dirty="0"/>
          </a:p>
        </p:txBody>
      </p:sp>
      <p:graphicFrame>
        <p:nvGraphicFramePr>
          <p:cNvPr id="5" name="Table 4"/>
          <p:cNvGraphicFramePr>
            <a:graphicFrameLocks noGrp="1"/>
          </p:cNvGraphicFramePr>
          <p:nvPr>
            <p:extLst>
              <p:ext uri="{D42A27DB-BD31-4B8C-83A1-F6EECF244321}">
                <p14:modId xmlns:p14="http://schemas.microsoft.com/office/powerpoint/2010/main" val="309178046"/>
              </p:ext>
            </p:extLst>
          </p:nvPr>
        </p:nvGraphicFramePr>
        <p:xfrm>
          <a:off x="322808" y="1052736"/>
          <a:ext cx="4176464" cy="5308638"/>
        </p:xfrm>
        <a:graphic>
          <a:graphicData uri="http://schemas.openxmlformats.org/drawingml/2006/table">
            <a:tbl>
              <a:tblPr firstRow="1" bandRow="1">
                <a:tableStyleId>{5C22544A-7EE6-4342-B048-85BDC9FD1C3A}</a:tableStyleId>
              </a:tblPr>
              <a:tblGrid>
                <a:gridCol w="936104">
                  <a:extLst>
                    <a:ext uri="{9D8B030D-6E8A-4147-A177-3AD203B41FA5}">
                      <a16:colId xmlns:a16="http://schemas.microsoft.com/office/drawing/2014/main" val="1067391455"/>
                    </a:ext>
                  </a:extLst>
                </a:gridCol>
                <a:gridCol w="3240360">
                  <a:extLst>
                    <a:ext uri="{9D8B030D-6E8A-4147-A177-3AD203B41FA5}">
                      <a16:colId xmlns:a16="http://schemas.microsoft.com/office/drawing/2014/main" val="3215151047"/>
                    </a:ext>
                  </a:extLst>
                </a:gridCol>
              </a:tblGrid>
              <a:tr h="226280">
                <a:tc>
                  <a:txBody>
                    <a:bodyPr/>
                    <a:lstStyle/>
                    <a:p>
                      <a:endParaRPr lang="en-SG" sz="1200" b="1" dirty="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US" sz="1200" dirty="0" smtClean="0">
                          <a:solidFill>
                            <a:schemeClr val="tx1"/>
                          </a:solidFill>
                          <a:latin typeface="Calibri" panose="020F0502020204030204" pitchFamily="34" charset="0"/>
                          <a:cs typeface="Calibri" panose="020F0502020204030204" pitchFamily="34" charset="0"/>
                        </a:rPr>
                        <a:t>Top</a:t>
                      </a:r>
                      <a:r>
                        <a:rPr lang="en-US" sz="1200" baseline="0" dirty="0" smtClean="0">
                          <a:solidFill>
                            <a:schemeClr val="tx1"/>
                          </a:solidFill>
                          <a:latin typeface="Calibri" panose="020F0502020204030204" pitchFamily="34" charset="0"/>
                          <a:cs typeface="Calibri" panose="020F0502020204030204" pitchFamily="34" charset="0"/>
                        </a:rPr>
                        <a:t> Electrical machinery and Equipment Exports</a:t>
                      </a:r>
                      <a:endParaRPr lang="en-SG" sz="1200" dirty="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153221"/>
                  </a:ext>
                </a:extLst>
              </a:tr>
              <a:tr h="678839">
                <a:tc>
                  <a:txBody>
                    <a:bodyPr/>
                    <a:lstStyle/>
                    <a:p>
                      <a:r>
                        <a:rPr lang="en-US" sz="1200" b="0" dirty="0" smtClean="0">
                          <a:solidFill>
                            <a:schemeClr val="tx1"/>
                          </a:solidFill>
                          <a:latin typeface="Calibri" panose="020F0502020204030204" pitchFamily="34" charset="0"/>
                          <a:cs typeface="Calibri" panose="020F0502020204030204" pitchFamily="34" charset="0"/>
                        </a:rPr>
                        <a:t>Malaysia</a:t>
                      </a:r>
                      <a:endParaRPr lang="en-SG" sz="1200" b="0" dirty="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lang="en-US" sz="1200" dirty="0" smtClean="0">
                          <a:solidFill>
                            <a:schemeClr val="tx1"/>
                          </a:solidFill>
                          <a:latin typeface="Calibri" panose="020F0502020204030204" pitchFamily="34" charset="0"/>
                          <a:cs typeface="Calibri" panose="020F0502020204030204" pitchFamily="34" charset="0"/>
                        </a:rPr>
                        <a:t>Electronic</a:t>
                      </a:r>
                      <a:r>
                        <a:rPr lang="en-US" sz="1200" baseline="0" dirty="0" smtClean="0">
                          <a:solidFill>
                            <a:schemeClr val="tx1"/>
                          </a:solidFill>
                          <a:latin typeface="Calibri" panose="020F0502020204030204" pitchFamily="34" charset="0"/>
                          <a:cs typeface="Calibri" panose="020F0502020204030204" pitchFamily="34" charset="0"/>
                        </a:rPr>
                        <a:t> integrated circuits (5.6%)</a:t>
                      </a:r>
                    </a:p>
                    <a:p>
                      <a:pPr marL="171450" indent="-171450">
                        <a:buFont typeface="Arial" panose="020B0604020202020204" pitchFamily="34" charset="0"/>
                        <a:buChar char="•"/>
                      </a:pPr>
                      <a:r>
                        <a:rPr lang="en-US" sz="1200" baseline="0" dirty="0" smtClean="0">
                          <a:solidFill>
                            <a:schemeClr val="tx1"/>
                          </a:solidFill>
                          <a:latin typeface="Calibri" panose="020F0502020204030204" pitchFamily="34" charset="0"/>
                          <a:cs typeface="Calibri" panose="020F0502020204030204" pitchFamily="34" charset="0"/>
                        </a:rPr>
                        <a:t>Disc, tapes, solid-state devices (1.8%)</a:t>
                      </a:r>
                    </a:p>
                    <a:p>
                      <a:pPr marL="171450" indent="-171450">
                        <a:buFont typeface="Arial" panose="020B0604020202020204" pitchFamily="34" charset="0"/>
                        <a:buChar char="•"/>
                      </a:pPr>
                      <a:r>
                        <a:rPr lang="en-US" sz="1200" baseline="0" dirty="0" smtClean="0">
                          <a:solidFill>
                            <a:schemeClr val="tx1"/>
                          </a:solidFill>
                          <a:latin typeface="Calibri" panose="020F0502020204030204" pitchFamily="34" charset="0"/>
                          <a:cs typeface="Calibri" panose="020F0502020204030204" pitchFamily="34" charset="0"/>
                        </a:rPr>
                        <a:t>Diodes, transistors, similar semiconductor devices (1.4%) </a:t>
                      </a:r>
                      <a:endParaRPr lang="en-US" sz="1200" dirty="0" smtClean="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6907242"/>
                  </a:ext>
                </a:extLst>
              </a:tr>
              <a:tr h="527986">
                <a:tc>
                  <a:txBody>
                    <a:bodyPr/>
                    <a:lstStyle/>
                    <a:p>
                      <a:r>
                        <a:rPr lang="en-US" sz="1200" dirty="0" smtClean="0">
                          <a:solidFill>
                            <a:schemeClr val="tx1"/>
                          </a:solidFill>
                          <a:latin typeface="Calibri" panose="020F0502020204030204" pitchFamily="34" charset="0"/>
                          <a:cs typeface="Calibri" panose="020F0502020204030204" pitchFamily="34" charset="0"/>
                        </a:rPr>
                        <a:t>Philippines</a:t>
                      </a:r>
                      <a:endParaRPr lang="en-SG" sz="1200" dirty="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lang="en-US" sz="1200" dirty="0" smtClean="0">
                          <a:solidFill>
                            <a:schemeClr val="tx1"/>
                          </a:solidFill>
                          <a:latin typeface="Calibri" panose="020F0502020204030204" pitchFamily="34" charset="0"/>
                          <a:cs typeface="Calibri" panose="020F0502020204030204" pitchFamily="34" charset="0"/>
                        </a:rPr>
                        <a:t>Electronic integrated circuits (11.6%)</a:t>
                      </a:r>
                    </a:p>
                    <a:p>
                      <a:pPr marL="171450" indent="-171450">
                        <a:buFont typeface="Arial" panose="020B0604020202020204" pitchFamily="34" charset="0"/>
                        <a:buChar char="•"/>
                      </a:pPr>
                      <a:r>
                        <a:rPr lang="en-US" sz="1200" dirty="0" smtClean="0">
                          <a:solidFill>
                            <a:schemeClr val="tx1"/>
                          </a:solidFill>
                          <a:latin typeface="Calibri" panose="020F0502020204030204" pitchFamily="34" charset="0"/>
                          <a:cs typeface="Calibri" panose="020F0502020204030204" pitchFamily="34" charset="0"/>
                        </a:rPr>
                        <a:t>Insulated wire, cable</a:t>
                      </a:r>
                      <a:r>
                        <a:rPr lang="en-US" sz="1200" baseline="0" dirty="0" smtClean="0">
                          <a:solidFill>
                            <a:schemeClr val="tx1"/>
                          </a:solidFill>
                          <a:latin typeface="Calibri" panose="020F0502020204030204" pitchFamily="34" charset="0"/>
                          <a:cs typeface="Calibri" panose="020F0502020204030204" pitchFamily="34" charset="0"/>
                        </a:rPr>
                        <a:t> etc. (1.7%) </a:t>
                      </a:r>
                      <a:endParaRPr lang="en-US" sz="1200" dirty="0" smtClean="0">
                        <a:solidFill>
                          <a:schemeClr val="tx1"/>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dirty="0" smtClean="0">
                          <a:solidFill>
                            <a:schemeClr val="tx1"/>
                          </a:solidFill>
                          <a:latin typeface="Calibri" panose="020F0502020204030204" pitchFamily="34" charset="0"/>
                          <a:cs typeface="Calibri" panose="020F0502020204030204" pitchFamily="34" charset="0"/>
                        </a:rPr>
                        <a:t>Electric transformers, static converters (1.1%)</a:t>
                      </a:r>
                      <a:r>
                        <a:rPr lang="en-US" sz="1200" baseline="0" dirty="0" smtClean="0">
                          <a:solidFill>
                            <a:schemeClr val="tx1"/>
                          </a:solidFill>
                          <a:latin typeface="Calibri" panose="020F0502020204030204" pitchFamily="34" charset="0"/>
                          <a:cs typeface="Calibri" panose="020F0502020204030204" pitchFamily="34" charset="0"/>
                        </a:rPr>
                        <a:t> </a:t>
                      </a:r>
                      <a:endParaRPr lang="en-US" sz="1200" dirty="0" smtClean="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05452459"/>
                  </a:ext>
                </a:extLst>
              </a:tr>
              <a:tr h="527986">
                <a:tc>
                  <a:txBody>
                    <a:bodyPr/>
                    <a:lstStyle/>
                    <a:p>
                      <a:r>
                        <a:rPr lang="en-US" sz="1200" dirty="0" smtClean="0">
                          <a:solidFill>
                            <a:schemeClr val="tx1"/>
                          </a:solidFill>
                          <a:latin typeface="Calibri" panose="020F0502020204030204" pitchFamily="34" charset="0"/>
                          <a:cs typeface="Calibri" panose="020F0502020204030204" pitchFamily="34" charset="0"/>
                        </a:rPr>
                        <a:t>Vietnam</a:t>
                      </a:r>
                      <a:endParaRPr lang="en-SG" sz="1200" dirty="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lang="en-US" sz="1200" dirty="0" smtClean="0">
                          <a:solidFill>
                            <a:schemeClr val="tx1"/>
                          </a:solidFill>
                          <a:latin typeface="Calibri" panose="020F0502020204030204" pitchFamily="34" charset="0"/>
                          <a:cs typeface="Calibri" panose="020F0502020204030204" pitchFamily="34" charset="0"/>
                        </a:rPr>
                        <a:t>Telephone sets (14.4%) </a:t>
                      </a:r>
                    </a:p>
                    <a:p>
                      <a:pPr marL="171450" indent="-171450">
                        <a:buFont typeface="Arial" panose="020B0604020202020204" pitchFamily="34" charset="0"/>
                        <a:buChar char="•"/>
                      </a:pPr>
                      <a:r>
                        <a:rPr lang="en-US" sz="1200" dirty="0" smtClean="0">
                          <a:solidFill>
                            <a:schemeClr val="tx1"/>
                          </a:solidFill>
                          <a:latin typeface="Calibri" panose="020F0502020204030204" pitchFamily="34" charset="0"/>
                          <a:cs typeface="Calibri" panose="020F0502020204030204" pitchFamily="34" charset="0"/>
                        </a:rPr>
                        <a:t>Monitors and projectors (1.3%)</a:t>
                      </a:r>
                    </a:p>
                    <a:p>
                      <a:pPr marL="171450" indent="-171450">
                        <a:buFont typeface="Arial" panose="020B0604020202020204" pitchFamily="34" charset="0"/>
                        <a:buChar char="•"/>
                      </a:pPr>
                      <a:r>
                        <a:rPr lang="en-US" sz="1200" dirty="0" smtClean="0">
                          <a:solidFill>
                            <a:schemeClr val="tx1"/>
                          </a:solidFill>
                          <a:latin typeface="Calibri" panose="020F0502020204030204" pitchFamily="34" charset="0"/>
                          <a:cs typeface="Calibri" panose="020F0502020204030204" pitchFamily="34" charset="0"/>
                        </a:rPr>
                        <a:t>Transmission apparatus (1.1%)</a:t>
                      </a:r>
                      <a:endParaRPr lang="en-SG" sz="1200" dirty="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42941004"/>
                  </a:ext>
                </a:extLst>
              </a:tr>
              <a:tr h="377133">
                <a:tc rowSpan="2">
                  <a:txBody>
                    <a:bodyPr/>
                    <a:lstStyle/>
                    <a:p>
                      <a:r>
                        <a:rPr lang="en-US" sz="1200" dirty="0" smtClean="0">
                          <a:solidFill>
                            <a:schemeClr val="tx1"/>
                          </a:solidFill>
                          <a:latin typeface="Calibri" panose="020F0502020204030204" pitchFamily="34" charset="0"/>
                          <a:cs typeface="Calibri" panose="020F0502020204030204" pitchFamily="34" charset="0"/>
                        </a:rPr>
                        <a:t>Thailand</a:t>
                      </a:r>
                      <a:endParaRPr lang="en-SG" sz="1200" dirty="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lang="en-US" sz="1200" dirty="0" smtClean="0">
                          <a:solidFill>
                            <a:schemeClr val="tx1"/>
                          </a:solidFill>
                          <a:latin typeface="Calibri" panose="020F0502020204030204" pitchFamily="34" charset="0"/>
                          <a:cs typeface="Calibri" panose="020F0502020204030204" pitchFamily="34" charset="0"/>
                        </a:rPr>
                        <a:t>Transmission apparatus (0.4%)</a:t>
                      </a:r>
                    </a:p>
                    <a:p>
                      <a:pPr marL="171450" indent="-171450">
                        <a:buFont typeface="Arial" panose="020B0604020202020204" pitchFamily="34" charset="0"/>
                        <a:buChar char="•"/>
                      </a:pPr>
                      <a:r>
                        <a:rPr lang="en-US" sz="1200" dirty="0" smtClean="0">
                          <a:solidFill>
                            <a:schemeClr val="tx1"/>
                          </a:solidFill>
                          <a:latin typeface="Calibri" panose="020F0502020204030204" pitchFamily="34" charset="0"/>
                          <a:cs typeface="Calibri" panose="020F0502020204030204" pitchFamily="34" charset="0"/>
                        </a:rPr>
                        <a:t>Electric</a:t>
                      </a:r>
                      <a:r>
                        <a:rPr lang="en-US" sz="1200" baseline="0" dirty="0" smtClean="0">
                          <a:solidFill>
                            <a:schemeClr val="tx1"/>
                          </a:solidFill>
                          <a:latin typeface="Calibri" panose="020F0502020204030204" pitchFamily="34" charset="0"/>
                          <a:cs typeface="Calibri" panose="020F0502020204030204" pitchFamily="34" charset="0"/>
                        </a:rPr>
                        <a:t> transformers, static converts (0.3%)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0564457"/>
                  </a:ext>
                </a:extLst>
              </a:tr>
              <a:tr h="693751">
                <a:tc vMerge="1">
                  <a:txBody>
                    <a:bodyPr/>
                    <a:lstStyle/>
                    <a:p>
                      <a:endParaRPr lang="en-SG" sz="1200" dirty="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200" u="sng" dirty="0" smtClean="0">
                          <a:solidFill>
                            <a:schemeClr val="tx1"/>
                          </a:solidFill>
                          <a:latin typeface="Calibri" panose="020F0502020204030204" pitchFamily="34" charset="0"/>
                          <a:cs typeface="Calibri" panose="020F0502020204030204" pitchFamily="34" charset="0"/>
                        </a:rPr>
                        <a:t>Others</a:t>
                      </a:r>
                    </a:p>
                    <a:p>
                      <a:pPr marL="171450" indent="-171450">
                        <a:buFont typeface="Arial" panose="020B0604020202020204" pitchFamily="34" charset="0"/>
                        <a:buChar char="•"/>
                      </a:pPr>
                      <a:r>
                        <a:rPr lang="en-US" sz="1200" dirty="0" smtClean="0">
                          <a:solidFill>
                            <a:schemeClr val="tx1"/>
                          </a:solidFill>
                          <a:latin typeface="Calibri" panose="020F0502020204030204" pitchFamily="34" charset="0"/>
                          <a:cs typeface="Calibri" panose="020F0502020204030204" pitchFamily="34" charset="0"/>
                        </a:rPr>
                        <a:t>Vehicles,</a:t>
                      </a:r>
                      <a:r>
                        <a:rPr lang="en-US" sz="1200" baseline="0" dirty="0" smtClean="0">
                          <a:solidFill>
                            <a:schemeClr val="tx1"/>
                          </a:solidFill>
                          <a:latin typeface="Calibri" panose="020F0502020204030204" pitchFamily="34" charset="0"/>
                          <a:cs typeface="Calibri" panose="020F0502020204030204" pitchFamily="34" charset="0"/>
                        </a:rPr>
                        <a:t> other than rail (8.0%)</a:t>
                      </a:r>
                    </a:p>
                    <a:p>
                      <a:pPr marL="171450" indent="-171450">
                        <a:buFont typeface="Arial" panose="020B0604020202020204" pitchFamily="34" charset="0"/>
                        <a:buChar char="•"/>
                      </a:pPr>
                      <a:r>
                        <a:rPr lang="en-US" sz="1200" baseline="0" dirty="0" smtClean="0">
                          <a:solidFill>
                            <a:schemeClr val="tx1"/>
                          </a:solidFill>
                          <a:latin typeface="Calibri" panose="020F0502020204030204" pitchFamily="34" charset="0"/>
                          <a:cs typeface="Calibri" panose="020F0502020204030204" pitchFamily="34" charset="0"/>
                        </a:rPr>
                        <a:t>Rubber and articles thereof (6.1%) </a:t>
                      </a:r>
                    </a:p>
                    <a:p>
                      <a:pPr marL="171450" indent="-171450">
                        <a:buFont typeface="Arial" panose="020B0604020202020204" pitchFamily="34" charset="0"/>
                        <a:buChar char="•"/>
                      </a:pPr>
                      <a:r>
                        <a:rPr lang="en-US" sz="1200" baseline="0" dirty="0" smtClean="0">
                          <a:solidFill>
                            <a:schemeClr val="tx1"/>
                          </a:solidFill>
                          <a:latin typeface="Calibri" panose="020F0502020204030204" pitchFamily="34" charset="0"/>
                          <a:cs typeface="Calibri" panose="020F0502020204030204" pitchFamily="34" charset="0"/>
                        </a:rPr>
                        <a:t>Nuclear reactors, boilers etc. (5.5%) </a:t>
                      </a:r>
                      <a:endParaRPr lang="en-US" sz="1200" dirty="0" smtClean="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4197927"/>
                  </a:ext>
                </a:extLst>
              </a:tr>
              <a:tr h="518863">
                <a:tc rowSpan="2">
                  <a:txBody>
                    <a:bodyPr/>
                    <a:lstStyle/>
                    <a:p>
                      <a:r>
                        <a:rPr lang="en-US" sz="1200" dirty="0" smtClean="0">
                          <a:solidFill>
                            <a:schemeClr val="tx1"/>
                          </a:solidFill>
                          <a:latin typeface="Calibri" panose="020F0502020204030204" pitchFamily="34" charset="0"/>
                          <a:cs typeface="Calibri" panose="020F0502020204030204" pitchFamily="34" charset="0"/>
                        </a:rPr>
                        <a:t>Indonesia</a:t>
                      </a:r>
                      <a:endParaRPr lang="en-SG" sz="1200" dirty="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lang="en-US" sz="1200" dirty="0" smtClean="0">
                          <a:solidFill>
                            <a:schemeClr val="tx1"/>
                          </a:solidFill>
                          <a:latin typeface="Calibri" panose="020F0502020204030204" pitchFamily="34" charset="0"/>
                          <a:cs typeface="Calibri" panose="020F0502020204030204" pitchFamily="34" charset="0"/>
                        </a:rPr>
                        <a:t>Monitors</a:t>
                      </a:r>
                      <a:r>
                        <a:rPr lang="en-US" sz="1200" baseline="0" dirty="0" smtClean="0">
                          <a:solidFill>
                            <a:schemeClr val="tx1"/>
                          </a:solidFill>
                          <a:latin typeface="Calibri" panose="020F0502020204030204" pitchFamily="34" charset="0"/>
                          <a:cs typeface="Calibri" panose="020F0502020204030204" pitchFamily="34" charset="0"/>
                        </a:rPr>
                        <a:t> and projectors (0.6%)</a:t>
                      </a:r>
                    </a:p>
                    <a:p>
                      <a:pPr marL="171450" indent="-171450">
                        <a:buFont typeface="Arial" panose="020B0604020202020204" pitchFamily="34" charset="0"/>
                        <a:buChar char="•"/>
                      </a:pPr>
                      <a:r>
                        <a:rPr lang="en-US" sz="1200" baseline="0" dirty="0" smtClean="0">
                          <a:solidFill>
                            <a:schemeClr val="tx1"/>
                          </a:solidFill>
                          <a:latin typeface="Calibri" panose="020F0502020204030204" pitchFamily="34" charset="0"/>
                          <a:cs typeface="Calibri" panose="020F0502020204030204" pitchFamily="34" charset="0"/>
                        </a:rPr>
                        <a:t>Insulated wire, cable (0.2%)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28006949"/>
                  </a:ext>
                </a:extLst>
              </a:tr>
              <a:tr h="258397">
                <a:tc vMerge="1">
                  <a:txBody>
                    <a:bodyPr/>
                    <a:lstStyle/>
                    <a:p>
                      <a:endParaRPr lang="en-SG" sz="1200" dirty="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200" u="sng" baseline="0" dirty="0" smtClean="0">
                          <a:solidFill>
                            <a:schemeClr val="tx1"/>
                          </a:solidFill>
                          <a:latin typeface="Calibri" panose="020F0502020204030204" pitchFamily="34" charset="0"/>
                          <a:cs typeface="Calibri" panose="020F0502020204030204" pitchFamily="34" charset="0"/>
                        </a:rPr>
                        <a:t>Others</a:t>
                      </a:r>
                    </a:p>
                    <a:p>
                      <a:pPr marL="171450" indent="-171450">
                        <a:buFont typeface="Arial" panose="020B0604020202020204" pitchFamily="34" charset="0"/>
                        <a:buChar char="•"/>
                      </a:pPr>
                      <a:r>
                        <a:rPr lang="en-US" sz="1200" baseline="0" dirty="0" smtClean="0">
                          <a:solidFill>
                            <a:schemeClr val="tx1"/>
                          </a:solidFill>
                          <a:latin typeface="Calibri" panose="020F0502020204030204" pitchFamily="34" charset="0"/>
                          <a:cs typeface="Calibri" panose="020F0502020204030204" pitchFamily="34" charset="0"/>
                        </a:rPr>
                        <a:t>Animal or vegetable fats (14.0%)</a:t>
                      </a:r>
                    </a:p>
                    <a:p>
                      <a:pPr marL="171450" indent="-171450">
                        <a:buFont typeface="Arial" panose="020B0604020202020204" pitchFamily="34" charset="0"/>
                        <a:buChar char="•"/>
                      </a:pPr>
                      <a:r>
                        <a:rPr lang="en-US" sz="1200" baseline="0" dirty="0" smtClean="0">
                          <a:solidFill>
                            <a:schemeClr val="tx1"/>
                          </a:solidFill>
                          <a:latin typeface="Calibri" panose="020F0502020204030204" pitchFamily="34" charset="0"/>
                          <a:cs typeface="Calibri" panose="020F0502020204030204" pitchFamily="34" charset="0"/>
                        </a:rPr>
                        <a:t>Mineral fuels, mineral oils (7.0%)</a:t>
                      </a:r>
                    </a:p>
                    <a:p>
                      <a:pPr marL="171450" indent="-171450">
                        <a:buFont typeface="Arial" panose="020B0604020202020204" pitchFamily="34" charset="0"/>
                        <a:buChar char="•"/>
                      </a:pPr>
                      <a:r>
                        <a:rPr lang="en-US" sz="1200" baseline="0" dirty="0" smtClean="0">
                          <a:solidFill>
                            <a:schemeClr val="tx1"/>
                          </a:solidFill>
                          <a:latin typeface="Calibri" panose="020F0502020204030204" pitchFamily="34" charset="0"/>
                          <a:cs typeface="Calibri" panose="020F0502020204030204" pitchFamily="34" charset="0"/>
                        </a:rPr>
                        <a:t>Iron and steel (3.9%) </a:t>
                      </a:r>
                      <a:endParaRPr lang="en-SG" sz="1200" dirty="0" smtClean="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09181979"/>
                  </a:ext>
                </a:extLst>
              </a:tr>
              <a:tr h="309215">
                <a:tc gridSpan="2">
                  <a:txBody>
                    <a:bodyPr/>
                    <a:lstStyle/>
                    <a:p>
                      <a:r>
                        <a:rPr lang="en-US" sz="1200" dirty="0" smtClean="0">
                          <a:solidFill>
                            <a:schemeClr val="tx1"/>
                          </a:solidFill>
                          <a:latin typeface="Calibri" panose="020F0502020204030204" pitchFamily="34" charset="0"/>
                          <a:cs typeface="Calibri" panose="020F0502020204030204" pitchFamily="34" charset="0"/>
                        </a:rPr>
                        <a:t>Source: </a:t>
                      </a:r>
                      <a:r>
                        <a:rPr lang="en-US" sz="1200" dirty="0" err="1" smtClean="0">
                          <a:solidFill>
                            <a:schemeClr val="tx1"/>
                          </a:solidFill>
                          <a:latin typeface="Calibri" panose="020F0502020204030204" pitchFamily="34" charset="0"/>
                          <a:cs typeface="Calibri" panose="020F0502020204030204" pitchFamily="34" charset="0"/>
                        </a:rPr>
                        <a:t>UNComtrade</a:t>
                      </a:r>
                      <a:r>
                        <a:rPr lang="en-US" sz="1200" baseline="0" dirty="0" smtClean="0">
                          <a:solidFill>
                            <a:schemeClr val="tx1"/>
                          </a:solidFill>
                          <a:latin typeface="Calibri" panose="020F0502020204030204" pitchFamily="34" charset="0"/>
                          <a:cs typeface="Calibri" panose="020F0502020204030204" pitchFamily="34" charset="0"/>
                        </a:rPr>
                        <a:t> (2021), Mizuho</a:t>
                      </a:r>
                      <a:endParaRPr lang="en-SG" sz="1200" dirty="0">
                        <a:solidFill>
                          <a:schemeClr val="tx1"/>
                        </a:solidFill>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171450" indent="-171450">
                        <a:buFont typeface="Arial" panose="020B0604020202020204" pitchFamily="34" charset="0"/>
                        <a:buChar char="•"/>
                      </a:pPr>
                      <a:endParaRPr lang="en-SG" sz="1200" dirty="0">
                        <a:solidFill>
                          <a:schemeClr val="tx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4605305"/>
                  </a:ext>
                </a:extLst>
              </a:tr>
            </a:tbl>
          </a:graphicData>
        </a:graphic>
      </p:graphicFrame>
      <p:pic>
        <p:nvPicPr>
          <p:cNvPr id="6" name="Picture 5"/>
          <p:cNvPicPr>
            <a:picLocks noChangeAspect="1"/>
          </p:cNvPicPr>
          <p:nvPr/>
        </p:nvPicPr>
        <p:blipFill>
          <a:blip r:embed="rId3"/>
          <a:stretch>
            <a:fillRect/>
          </a:stretch>
        </p:blipFill>
        <p:spPr>
          <a:xfrm>
            <a:off x="4576402" y="857461"/>
            <a:ext cx="4422648" cy="2948940"/>
          </a:xfrm>
          <a:prstGeom prst="rect">
            <a:avLst/>
          </a:prstGeom>
        </p:spPr>
      </p:pic>
      <p:pic>
        <p:nvPicPr>
          <p:cNvPr id="7" name="Picture 6"/>
          <p:cNvPicPr>
            <a:picLocks noChangeAspect="1"/>
          </p:cNvPicPr>
          <p:nvPr/>
        </p:nvPicPr>
        <p:blipFill>
          <a:blip r:embed="rId4"/>
          <a:stretch>
            <a:fillRect/>
          </a:stretch>
        </p:blipFill>
        <p:spPr>
          <a:xfrm>
            <a:off x="9324528" y="3356992"/>
            <a:ext cx="4421124" cy="2947416"/>
          </a:xfrm>
          <a:prstGeom prst="rect">
            <a:avLst/>
          </a:prstGeom>
        </p:spPr>
      </p:pic>
      <p:pic>
        <p:nvPicPr>
          <p:cNvPr id="8" name="Picture 7"/>
          <p:cNvPicPr>
            <a:picLocks noChangeAspect="1"/>
          </p:cNvPicPr>
          <p:nvPr/>
        </p:nvPicPr>
        <p:blipFill>
          <a:blip r:embed="rId5"/>
          <a:stretch>
            <a:fillRect/>
          </a:stretch>
        </p:blipFill>
        <p:spPr>
          <a:xfrm>
            <a:off x="4519391" y="3806401"/>
            <a:ext cx="4421124" cy="2947416"/>
          </a:xfrm>
          <a:prstGeom prst="rect">
            <a:avLst/>
          </a:prstGeom>
        </p:spPr>
      </p:pic>
    </p:spTree>
    <p:extLst>
      <p:ext uri="{BB962C8B-B14F-4D97-AF65-F5344CB8AC3E}">
        <p14:creationId xmlns:p14="http://schemas.microsoft.com/office/powerpoint/2010/main" val="1339048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60237-Mizuho-FF-PPT-Template-Panacee-A4">
  <a:themeElements>
    <a:clrScheme name="Future Frame">
      <a:dk1>
        <a:srgbClr val="000000"/>
      </a:dk1>
      <a:lt1>
        <a:srgbClr val="FFFFFF"/>
      </a:lt1>
      <a:dk2>
        <a:srgbClr val="140078"/>
      </a:dk2>
      <a:lt2>
        <a:srgbClr val="CCCCCC"/>
      </a:lt2>
      <a:accent1>
        <a:srgbClr val="85C0DB"/>
      </a:accent1>
      <a:accent2>
        <a:srgbClr val="E9C45C"/>
      </a:accent2>
      <a:accent3>
        <a:srgbClr val="8EBA69"/>
      </a:accent3>
      <a:accent4>
        <a:srgbClr val="FF9797"/>
      </a:accent4>
      <a:accent5>
        <a:srgbClr val="A791B3"/>
      </a:accent5>
      <a:accent6>
        <a:srgbClr val="EB9864"/>
      </a:accent6>
      <a:hlink>
        <a:srgbClr val="006FBC"/>
      </a:hlink>
      <a:folHlink>
        <a:srgbClr val="00A5E3"/>
      </a:folHlink>
    </a:clrScheme>
    <a:fontScheme name="Mizuho 2016">
      <a:majorFont>
        <a:latin typeface="Arial"/>
        <a:ea typeface="MS PGothic"/>
        <a:cs typeface="Arial"/>
      </a:majorFont>
      <a:minorFont>
        <a:latin typeface="Arial"/>
        <a:ea typeface="MS PGothic"/>
        <a:cs typeface="Arial"/>
      </a:minorFont>
    </a:fontScheme>
    <a:fmtScheme name="Mizuho 2016">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spDef>
      <a:spPr>
        <a:solidFill>
          <a:schemeClr val="bg2"/>
        </a:solidFill>
        <a:ln>
          <a:noFill/>
        </a:ln>
      </a:spPr>
      <a:bodyPr lIns="0" tIns="0" rIns="0" bIns="0"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pPr>
      <a:bodyPr/>
      <a:lstStyle/>
      <a:style>
        <a:lnRef idx="1">
          <a:schemeClr val="accent1"/>
        </a:lnRef>
        <a:fillRef idx="0">
          <a:schemeClr val="accent1"/>
        </a:fillRef>
        <a:effectRef idx="0">
          <a:schemeClr val="accent1"/>
        </a:effectRef>
        <a:fontRef idx="minor">
          <a:schemeClr val="tx1"/>
        </a:fontRef>
      </a:style>
    </a:lnDef>
    <a:txDef>
      <a:spPr>
        <a:noFill/>
        <a:ln>
          <a:solidFill>
            <a:schemeClr val="bg1">
              <a:lumMod val="50000"/>
            </a:schemeClr>
          </a:solidFill>
        </a:ln>
      </a:spPr>
      <a:bodyPr wrap="square" rtlCol="0">
        <a:spAutoFit/>
      </a:bodyPr>
      <a:lstStyle>
        <a:defPPr>
          <a:defRPr sz="1400" dirty="0"/>
        </a:defPPr>
      </a:lstStyle>
    </a:txDef>
  </a:objectDefaults>
  <a:extraClrSchemeLst/>
  <a:extLst>
    <a:ext uri="{05A4C25C-085E-4340-85A3-A5531E510DB2}">
      <thm15:themeFamily xmlns:thm15="http://schemas.microsoft.com/office/thememl/2012/main" name="160237-Mizuho-FF-PPT-Template-Panacee-A4-v12.potx" id="{4F088A2F-1C72-4473-B8B0-B9AF2AB4BA45}" vid="{77905348-0567-40CD-9A19-2A19487EDF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145008</TotalTime>
  <Words>4785</Words>
  <Application>Microsoft Office PowerPoint</Application>
  <PresentationFormat>On-screen Show (4:3)</PresentationFormat>
  <Paragraphs>246</Paragraphs>
  <Slides>15</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MS PGothic</vt:lpstr>
      <vt:lpstr>Yu Gothic</vt:lpstr>
      <vt:lpstr>Arial</vt:lpstr>
      <vt:lpstr>Arial Narrow</vt:lpstr>
      <vt:lpstr>Book Antiqua</vt:lpstr>
      <vt:lpstr>Calibri</vt:lpstr>
      <vt:lpstr>Courier New</vt:lpstr>
      <vt:lpstr>Times New Roman</vt:lpstr>
      <vt:lpstr>Wingdings</vt:lpstr>
      <vt:lpstr>Wingdings 2</vt:lpstr>
      <vt:lpstr>160237-Mizuho-FF-PPT-Template-Panacee-A4</vt:lpstr>
      <vt:lpstr>Macro Focus – EM-Asia</vt:lpstr>
      <vt:lpstr>Outline</vt:lpstr>
      <vt:lpstr>Goods &amp; Services Balance: Past vs Present </vt:lpstr>
      <vt:lpstr>Goods – Broadbased or Peculiar Drivers? </vt:lpstr>
      <vt:lpstr>Goods – Composition of South Korea and Taiwan’s Manufacturing Industry</vt:lpstr>
      <vt:lpstr>Goods – Drivers of Semiconductor Growth</vt:lpstr>
      <vt:lpstr>Goods – External Drivers </vt:lpstr>
      <vt:lpstr>Goods – Strength of Recovery</vt:lpstr>
      <vt:lpstr>Goods –Spillovers to ASEAN</vt:lpstr>
      <vt:lpstr>The Tourism Boost: People vs Dollars</vt:lpstr>
      <vt:lpstr>Tourism: The Last-Mile Tourist Dollar</vt:lpstr>
      <vt:lpstr>Goods &amp; Services Balance: Past vs Present</vt:lpstr>
      <vt:lpstr>Disclaimer</vt:lpstr>
      <vt:lpstr>Appendix: Ascertaining Spillovers from Value-Chain positioning</vt:lpstr>
      <vt:lpstr>Appendix: Goods – Limited Tailwinds for Others</vt:lpstr>
    </vt:vector>
  </TitlesOfParts>
  <Company>Mizuho Bank,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All’s Fair In Love &amp; War?</dc:title>
  <dc:creator>Huani</dc:creator>
  <cp:lastModifiedBy>Tan Boon Heng</cp:lastModifiedBy>
  <cp:revision>3178</cp:revision>
  <cp:lastPrinted>2024-06-18T08:33:13Z</cp:lastPrinted>
  <dcterms:created xsi:type="dcterms:W3CDTF">2019-10-08T01:37:15Z</dcterms:created>
  <dcterms:modified xsi:type="dcterms:W3CDTF">2024-06-27T02:41:06Z</dcterms:modified>
</cp:coreProperties>
</file>